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86" r:id="rId2"/>
    <p:sldMasterId id="2147483704" r:id="rId3"/>
    <p:sldMasterId id="2147483718" r:id="rId4"/>
    <p:sldMasterId id="2147483723" r:id="rId5"/>
  </p:sldMasterIdLst>
  <p:notesMasterIdLst>
    <p:notesMasterId r:id="rId15"/>
  </p:notesMasterIdLst>
  <p:sldIdLst>
    <p:sldId id="286" r:id="rId6"/>
    <p:sldId id="258" r:id="rId7"/>
    <p:sldId id="268" r:id="rId8"/>
    <p:sldId id="271" r:id="rId9"/>
    <p:sldId id="273" r:id="rId10"/>
    <p:sldId id="272" r:id="rId11"/>
    <p:sldId id="275" r:id="rId12"/>
    <p:sldId id="276" r:id="rId13"/>
    <p:sldId id="26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A"/>
    <a:srgbClr val="C7D2E5"/>
    <a:srgbClr val="B9D5FF"/>
    <a:srgbClr val="8FA5C9"/>
    <a:srgbClr val="DD878C"/>
    <a:srgbClr val="45B5A6"/>
    <a:srgbClr val="27337E"/>
    <a:srgbClr val="7F2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0"/>
    <p:restoredTop sz="48135" autoAdjust="0"/>
  </p:normalViewPr>
  <p:slideViewPr>
    <p:cSldViewPr snapToGrid="0" snapToObjects="1">
      <p:cViewPr>
        <p:scale>
          <a:sx n="60" d="100"/>
          <a:sy n="60" d="100"/>
        </p:scale>
        <p:origin x="-2052" y="2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292D4F-5100-47FF-8F38-A42BB191C061}" type="datetimeFigureOut">
              <a:rPr lang="en-GB" smtClean="0"/>
              <a:t>11/07/2019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34770F-FD1E-48CE-B43D-4003B2814C39}" type="slidenum">
              <a:rPr lang="en-GB" smtClean="0"/>
              <a:t>‹#›</a:t>
            </a:fld>
            <a:endParaRPr lang="en-GB"/>
          </a:p>
        </p:txBody>
      </p:sp>
    </p:spTree>
    <p:extLst>
      <p:ext uri="{BB962C8B-B14F-4D97-AF65-F5344CB8AC3E}">
        <p14:creationId xmlns:p14="http://schemas.microsoft.com/office/powerpoint/2010/main" val="4606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I am Ursula Lidbetter, Chair of the Greater Lincolnshire LEP. Hello and welcome</a:t>
            </a:r>
            <a:r>
              <a:rPr lang="en-GB" baseline="0" dirty="0"/>
              <a:t> to members of the company - both existing and new, to this years’ Annual General Meeting. </a:t>
            </a:r>
            <a:endParaRPr lang="en-GB" baseline="0" dirty="0" smtClean="0"/>
          </a:p>
          <a:p>
            <a:endParaRPr lang="en-GB" baseline="0" dirty="0" smtClean="0"/>
          </a:p>
          <a:p>
            <a:r>
              <a:rPr lang="en-GB" baseline="0" dirty="0" smtClean="0"/>
              <a:t>I hope you all enjoyed the conference this morning  hearing about our continued work  to drive the vision of the LEP and managed to partake in the many interesting question and answer sessions.  </a:t>
            </a:r>
          </a:p>
          <a:p>
            <a:endParaRPr lang="en-GB" baseline="0" dirty="0" smtClean="0"/>
          </a:p>
          <a:p>
            <a:r>
              <a:rPr lang="en-GB" baseline="0" dirty="0" smtClean="0"/>
              <a:t>Thank you all for attending the annual general meeting where the focus will be to give you an overview of the company finances that have been </a:t>
            </a:r>
            <a:r>
              <a:rPr lang="en-GB" baseline="0" dirty="0" err="1" smtClean="0"/>
              <a:t>utlised</a:t>
            </a:r>
            <a:r>
              <a:rPr lang="en-GB" baseline="0" dirty="0" smtClean="0"/>
              <a:t> in 2018/19 to deliver our ambitions.   I will also be asking you to vote on 2 main areas:</a:t>
            </a:r>
          </a:p>
          <a:p>
            <a:endParaRPr lang="en-GB" baseline="0" dirty="0" smtClean="0"/>
          </a:p>
          <a:p>
            <a:pPr marL="171450" indent="-171450">
              <a:buFont typeface="Arial" panose="020B0604020202020204" pitchFamily="34" charset="0"/>
              <a:buChar char="•"/>
            </a:pPr>
            <a:r>
              <a:rPr lang="en-GB" baseline="0" dirty="0" smtClean="0"/>
              <a:t>The re-appointment of our Accountants and</a:t>
            </a:r>
          </a:p>
          <a:p>
            <a:pPr marL="171450" indent="-171450">
              <a:buFont typeface="Arial" panose="020B0604020202020204" pitchFamily="34" charset="0"/>
              <a:buChar char="•"/>
            </a:pPr>
            <a:r>
              <a:rPr lang="en-GB" baseline="0" smtClean="0"/>
              <a:t>To adopt </a:t>
            </a:r>
            <a:r>
              <a:rPr lang="en-GB" baseline="0" dirty="0" smtClean="0"/>
              <a:t>the financial position of the company. </a:t>
            </a:r>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1</a:t>
            </a:fld>
            <a:endParaRPr lang="en-GB"/>
          </a:p>
        </p:txBody>
      </p:sp>
    </p:spTree>
    <p:extLst>
      <p:ext uri="{BB962C8B-B14F-4D97-AF65-F5344CB8AC3E}">
        <p14:creationId xmlns:p14="http://schemas.microsoft.com/office/powerpoint/2010/main" val="274426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Government's 'Strengthened Local Enterprise Partnerships' policy paper, published in July 2018, set out the expectation that Local Enterprise Partnerships would produce an Annual Delivery Plan and a new-format Annual Report aligned to that Plan. These documents will inform objective assessments of Local Enterprise Partnership performance both nationally and locally.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there was not a requirement this financial year, the LEP Board agreed that to build on our existing transparency the LEP Annual Report 2018-19 would incorporate a financial reporting section for the first time to show the LEP's commitment to meeting the guidance provided by government and to demonstrate/link the financial spending with the fantastic economic activity that we have delivered.  This can be found in pages 6 through 9 of the Annual Report.</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slide and the slides that follow,</a:t>
            </a:r>
            <a:r>
              <a:rPr lang="en-GB" sz="1200" kern="1200" baseline="0" dirty="0" smtClean="0">
                <a:solidFill>
                  <a:schemeClr val="tx1"/>
                </a:solidFill>
                <a:effectLst/>
                <a:latin typeface="+mn-lt"/>
                <a:ea typeface="+mn-ea"/>
                <a:cs typeface="+mn-cs"/>
              </a:rPr>
              <a:t> give a </a:t>
            </a:r>
            <a:r>
              <a:rPr lang="en-GB" sz="1200" kern="1200" dirty="0" smtClean="0">
                <a:solidFill>
                  <a:schemeClr val="tx1"/>
                </a:solidFill>
                <a:effectLst/>
                <a:latin typeface="+mn-lt"/>
                <a:ea typeface="+mn-ea"/>
                <a:cs typeface="+mn-cs"/>
              </a:rPr>
              <a:t>summary of the financial position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 the Greater Lincolnshire LEP from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April 2018 – 31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March 2019 as detailed further in the annual report.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LEP received over £14million of funding within the year including its core funding allocation of £500k and the third tranche of £8.7million of Single Local Growth Fund following a successful annual conversation sign off.  Expenditure amounted to just under 10Million seeing an increased year end cash balance.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funding pots here have been utilised for activity in 2018-2019.  Long term investments relates to LEP loans out</a:t>
            </a:r>
            <a:r>
              <a:rPr lang="en-GB" sz="1200" kern="1200" baseline="0" dirty="0" smtClean="0">
                <a:solidFill>
                  <a:schemeClr val="tx1"/>
                </a:solidFill>
                <a:effectLst/>
                <a:latin typeface="+mn-lt"/>
                <a:ea typeface="+mn-ea"/>
                <a:cs typeface="+mn-cs"/>
              </a:rPr>
              <a:t> which have been separated from expenditure where they occurred outside of this financial year.</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Duncan &amp; </a:t>
            </a:r>
            <a:r>
              <a:rPr lang="en-GB" sz="1200" kern="1200" dirty="0" err="1" smtClean="0">
                <a:solidFill>
                  <a:schemeClr val="tx1"/>
                </a:solidFill>
                <a:effectLst/>
                <a:latin typeface="+mn-lt"/>
                <a:ea typeface="+mn-ea"/>
                <a:cs typeface="+mn-cs"/>
              </a:rPr>
              <a:t>Toplis</a:t>
            </a:r>
            <a:r>
              <a:rPr lang="en-GB" sz="1200" kern="1200" dirty="0" smtClean="0">
                <a:solidFill>
                  <a:schemeClr val="tx1"/>
                </a:solidFill>
                <a:effectLst/>
                <a:latin typeface="+mn-lt"/>
                <a:ea typeface="+mn-ea"/>
                <a:cs typeface="+mn-cs"/>
              </a:rPr>
              <a:t> conducted an audit on all the LEP finances and presented their findings to our Finance &amp; Audit  committee.</a:t>
            </a:r>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2</a:t>
            </a:fld>
            <a:endParaRPr lang="en-GB"/>
          </a:p>
        </p:txBody>
      </p:sp>
    </p:spTree>
    <p:extLst>
      <p:ext uri="{BB962C8B-B14F-4D97-AF65-F5344CB8AC3E}">
        <p14:creationId xmlns:p14="http://schemas.microsoft.com/office/powerpoint/2010/main" val="413288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t</a:t>
            </a:r>
            <a:r>
              <a:rPr lang="en-GB" sz="1200" kern="1200" dirty="0" smtClean="0">
                <a:solidFill>
                  <a:schemeClr val="tx1"/>
                </a:solidFill>
                <a:effectLst/>
                <a:latin typeface="+mn-lt"/>
                <a:ea typeface="+mn-ea"/>
                <a:cs typeface="+mn-cs"/>
              </a:rPr>
              <a:t>otal income received in period was £500,000 and actual expenditure outturn for 18/19 is £500,016. </a:t>
            </a:r>
            <a:r>
              <a:rPr lang="en-GB" sz="1200" kern="1200" baseline="0" dirty="0" smtClean="0">
                <a:solidFill>
                  <a:schemeClr val="tx1"/>
                </a:solidFill>
                <a:effectLst/>
                <a:latin typeface="+mn-lt"/>
                <a:ea typeface="+mn-ea"/>
                <a:cs typeface="+mn-cs"/>
              </a:rPr>
              <a:t>The small overspend was taken from core reserves.</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is a requirement for the LEP to match fund £250,000 of the core budget with a further £250,000 of match funding.  Analysis has shown that match funding  this year of £316,784 has been evidenced, and has exceeded this target</a:t>
            </a:r>
            <a:r>
              <a:rPr lang="en-GB" sz="1200" kern="1200" baseline="0" dirty="0" smtClean="0">
                <a:solidFill>
                  <a:schemeClr val="tx1"/>
                </a:solidFill>
                <a:effectLst/>
                <a:latin typeface="+mn-lt"/>
                <a:ea typeface="+mn-ea"/>
                <a:cs typeface="+mn-cs"/>
              </a:rPr>
              <a:t> in </a:t>
            </a:r>
            <a:r>
              <a:rPr lang="en-GB" sz="1200" kern="1200" dirty="0" smtClean="0">
                <a:solidFill>
                  <a:schemeClr val="tx1"/>
                </a:solidFill>
                <a:effectLst/>
                <a:latin typeface="+mn-lt"/>
                <a:ea typeface="+mn-ea"/>
                <a:cs typeface="+mn-cs"/>
              </a:rPr>
              <a:t>supporting the delivery of the LEP core function,</a:t>
            </a:r>
            <a:r>
              <a:rPr lang="en-GB" sz="1200" kern="1200" baseline="0" dirty="0" smtClean="0">
                <a:solidFill>
                  <a:schemeClr val="tx1"/>
                </a:solidFill>
                <a:effectLst/>
                <a:latin typeface="+mn-lt"/>
                <a:ea typeface="+mn-ea"/>
                <a:cs typeface="+mn-cs"/>
              </a:rPr>
              <a:t> made</a:t>
            </a:r>
            <a:r>
              <a:rPr lang="en-GB" sz="1200" kern="1200" dirty="0" smtClean="0">
                <a:solidFill>
                  <a:schemeClr val="tx1"/>
                </a:solidFill>
                <a:effectLst/>
                <a:latin typeface="+mn-lt"/>
                <a:ea typeface="+mn-ea"/>
                <a:cs typeface="+mn-cs"/>
              </a:rPr>
              <a:t> up of the</a:t>
            </a:r>
            <a:r>
              <a:rPr lang="en-GB" sz="1200" kern="1200" baseline="0" dirty="0" smtClean="0">
                <a:solidFill>
                  <a:schemeClr val="tx1"/>
                </a:solidFill>
                <a:effectLst/>
                <a:latin typeface="+mn-lt"/>
                <a:ea typeface="+mn-ea"/>
                <a:cs typeface="+mn-cs"/>
              </a:rPr>
              <a:t> in kind contributions and other costs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t>Also to note </a:t>
            </a:r>
            <a:r>
              <a:rPr lang="en-GB" sz="1200" kern="1200" dirty="0" smtClean="0">
                <a:solidFill>
                  <a:schemeClr val="tx1"/>
                </a:solidFill>
                <a:effectLst/>
                <a:latin typeface="+mn-lt"/>
                <a:ea typeface="+mn-ea"/>
                <a:cs typeface="+mn-cs"/>
              </a:rPr>
              <a:t>within the year, the LEP received the following additional income contributions to the sum of £370k as follows:</a:t>
            </a:r>
          </a:p>
          <a:p>
            <a:r>
              <a:rPr lang="en-GB" sz="1200" kern="1200" dirty="0" smtClean="0">
                <a:solidFill>
                  <a:schemeClr val="tx1"/>
                </a:solidFill>
                <a:effectLst/>
                <a:latin typeface="+mn-lt"/>
                <a:ea typeface="+mn-ea"/>
                <a:cs typeface="+mn-cs"/>
              </a:rPr>
              <a:t>£40k - repayment of court costs </a:t>
            </a:r>
          </a:p>
          <a:p>
            <a:r>
              <a:rPr lang="en-GB" sz="1200" kern="1200" dirty="0" smtClean="0">
                <a:solidFill>
                  <a:schemeClr val="tx1"/>
                </a:solidFill>
                <a:effectLst/>
                <a:latin typeface="+mn-lt"/>
                <a:ea typeface="+mn-ea"/>
                <a:cs typeface="+mn-cs"/>
              </a:rPr>
              <a:t>£155k  - to support manufacturing growth </a:t>
            </a:r>
          </a:p>
          <a:p>
            <a:r>
              <a:rPr lang="en-GB" sz="1200" kern="1200" dirty="0" smtClean="0">
                <a:solidFill>
                  <a:schemeClr val="tx1"/>
                </a:solidFill>
                <a:effectLst/>
                <a:latin typeface="+mn-lt"/>
                <a:ea typeface="+mn-ea"/>
                <a:cs typeface="+mn-cs"/>
              </a:rPr>
              <a:t>£75k - contribution to skills advisory panels.</a:t>
            </a:r>
          </a:p>
          <a:p>
            <a:r>
              <a:rPr lang="en-GB" sz="1200" kern="1200" dirty="0" smtClean="0">
                <a:solidFill>
                  <a:schemeClr val="tx1"/>
                </a:solidFill>
                <a:effectLst/>
                <a:latin typeface="+mn-lt"/>
                <a:ea typeface="+mn-ea"/>
                <a:cs typeface="+mn-cs"/>
              </a:rPr>
              <a:t>£100k - implementing the recommendations of the LEP Review.</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£118k has been spent from core reserves including transfer of incurred legal fees (40k), production of our Energy strategy (41k),Housing Evidence Base (15k) and Enterprise Coordinator role ( 21k).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3</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Single Local Growth Fund is our</a:t>
            </a:r>
            <a:r>
              <a:rPr lang="en-GB" sz="1200" kern="1200" baseline="0" dirty="0" smtClean="0">
                <a:solidFill>
                  <a:schemeClr val="tx1"/>
                </a:solidFill>
                <a:effectLst/>
                <a:latin typeface="+mn-lt"/>
                <a:ea typeface="+mn-ea"/>
                <a:cs typeface="+mn-cs"/>
              </a:rPr>
              <a:t> largest financial responsibility.  If you look at Page 15 and 16 of the annual report , you’ll see that w</a:t>
            </a:r>
            <a:r>
              <a:rPr lang="en-GB" sz="1200" kern="1200" dirty="0" smtClean="0">
                <a:solidFill>
                  <a:schemeClr val="tx1"/>
                </a:solidFill>
                <a:effectLst/>
                <a:latin typeface="+mn-lt"/>
                <a:ea typeface="+mn-ea"/>
                <a:cs typeface="+mn-cs"/>
              </a:rPr>
              <a:t>e currently hold contracts to the total project spend value of £310 million with an agreed grant contribution of £101 million single local growth fund therefore levering in a further £209 million of investment.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Within the year, we received our third tranche of growth deal monies to the sum of £8.7m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Growth Deal target spend for 18/19 of £8.73m was achieved with direct project spend of £8.84 along with 106k of monies paid back from 2 withdrawn projects. A further £6.1M was spent and evidenced against previous advance payments.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Accountable Body on behalf of the LEP</a:t>
            </a:r>
            <a:r>
              <a:rPr lang="en-GB" sz="1200" kern="1200" baseline="0" dirty="0" smtClean="0">
                <a:solidFill>
                  <a:schemeClr val="tx1"/>
                </a:solidFill>
                <a:effectLst/>
                <a:latin typeface="+mn-lt"/>
                <a:ea typeface="+mn-ea"/>
                <a:cs typeface="+mn-cs"/>
              </a:rPr>
              <a:t> continues to monitor and report to board on f</a:t>
            </a:r>
            <a:r>
              <a:rPr lang="en-GB" sz="1200" kern="1200" dirty="0" smtClean="0">
                <a:solidFill>
                  <a:schemeClr val="tx1"/>
                </a:solidFill>
                <a:effectLst/>
                <a:latin typeface="+mn-lt"/>
                <a:ea typeface="+mn-ea"/>
                <a:cs typeface="+mn-cs"/>
              </a:rPr>
              <a:t>reedom and flexibilities previously agreed on contracted projects.</a:t>
            </a:r>
            <a:r>
              <a:rPr lang="en-GB" sz="1200" kern="1200" baseline="0" dirty="0" smtClean="0">
                <a:solidFill>
                  <a:schemeClr val="tx1"/>
                </a:solidFill>
                <a:effectLst/>
                <a:latin typeface="+mn-lt"/>
                <a:ea typeface="+mn-ea"/>
                <a:cs typeface="+mn-cs"/>
              </a:rPr>
              <a:t>  All decisions relating to these, were made by the LEP Investment Board and ratified by the Directors Board.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Output delivery has improved against targets with both Housing and No. of learners exceeding their forecast.  Jobs are at 94% and Skills space at 93%.</a:t>
            </a:r>
          </a:p>
          <a:p>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4</a:t>
            </a:fld>
            <a:endParaRPr lang="en-GB"/>
          </a:p>
        </p:txBody>
      </p:sp>
    </p:spTree>
    <p:extLst>
      <p:ext uri="{BB962C8B-B14F-4D97-AF65-F5344CB8AC3E}">
        <p14:creationId xmlns:p14="http://schemas.microsoft.com/office/powerpoint/2010/main" val="413288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Other funds have</a:t>
            </a:r>
            <a:r>
              <a:rPr lang="en-GB" sz="1200" kern="1200" baseline="0" dirty="0" smtClean="0">
                <a:solidFill>
                  <a:schemeClr val="tx1"/>
                </a:solidFill>
                <a:effectLst/>
                <a:latin typeface="+mn-lt"/>
                <a:ea typeface="+mn-ea"/>
                <a:cs typeface="+mn-cs"/>
              </a:rPr>
              <a:t> been grouped together on this slide and you can find detail on page 20 of the annual report.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Invest and Grow </a:t>
            </a:r>
            <a:r>
              <a:rPr lang="en-GB" sz="1200" kern="1200" dirty="0" smtClean="0">
                <a:solidFill>
                  <a:schemeClr val="tx1"/>
                </a:solidFill>
                <a:effectLst/>
                <a:latin typeface="+mn-lt"/>
                <a:ea typeface="+mn-ea"/>
                <a:cs typeface="+mn-cs"/>
              </a:rPr>
              <a:t>balance as at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April 2018 was £2,281,612 (with applied interest). Within the year we have received one loan repayment of £600,000 from the Stokes Café investment.    Loan interest received in period was £240k.  This resulted in an increase of the loan fund (not including cash balance interest) to £3.121m.    </a:t>
            </a:r>
          </a:p>
          <a:p>
            <a:r>
              <a:rPr lang="en-GB" sz="1200" b="1" kern="1200" dirty="0" smtClean="0">
                <a:solidFill>
                  <a:schemeClr val="tx1"/>
                </a:solidFill>
                <a:effectLst/>
                <a:latin typeface="+mn-lt"/>
                <a:ea typeface="+mn-ea"/>
                <a:cs typeface="+mn-cs"/>
              </a:rPr>
              <a:t>Long term investment Loans </a:t>
            </a:r>
            <a:r>
              <a:rPr lang="en-GB" sz="1200" kern="1200" dirty="0" smtClean="0">
                <a:solidFill>
                  <a:schemeClr val="tx1"/>
                </a:solidFill>
                <a:effectLst/>
                <a:latin typeface="+mn-lt"/>
                <a:ea typeface="+mn-ea"/>
                <a:cs typeface="+mn-cs"/>
              </a:rPr>
              <a:t>as at 31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March 2019 amounted to £4.3m (£3.5m to Chestnut Homes to support the work of the Boston Quadrant scheme and   </a:t>
            </a:r>
          </a:p>
          <a:p>
            <a:r>
              <a:rPr lang="en-GB" sz="1200" kern="1200" dirty="0" smtClean="0">
                <a:solidFill>
                  <a:schemeClr val="tx1"/>
                </a:solidFill>
                <a:effectLst/>
                <a:latin typeface="+mn-lt"/>
                <a:ea typeface="+mn-ea"/>
                <a:cs typeface="+mn-cs"/>
              </a:rPr>
              <a:t>£800k  for The Lincolnshire Bomber Command)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Feasibility Fund </a:t>
            </a:r>
            <a:r>
              <a:rPr lang="en-GB" sz="1200" kern="1200" dirty="0" smtClean="0">
                <a:solidFill>
                  <a:schemeClr val="tx1"/>
                </a:solidFill>
                <a:effectLst/>
                <a:latin typeface="+mn-lt"/>
                <a:ea typeface="+mn-ea"/>
                <a:cs typeface="+mn-cs"/>
              </a:rPr>
              <a:t>is split into 2 separate elements.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original feasibility pot for contracted projects had an 18/19 starting position of £184K.  Within the year £98.3k was released to contracted projects and we expect a further £51.5k to be released in 19/20.  There is therefore a balance of £34.2k left to commit.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commissioned feasibility pot was created pending work on the LEP pipeline.  The starting position was 104K and the board made decisions to increase this by 31.5k in July 18 from uncommitted reserves. We also agreed that any future underspend on the contracted pot should be placed on the commissioned fund.  This results in a year end fund of £170K.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Since the launch of the </a:t>
            </a:r>
            <a:r>
              <a:rPr lang="en-GB" sz="1200" b="1" kern="1200" dirty="0" smtClean="0">
                <a:solidFill>
                  <a:schemeClr val="tx1"/>
                </a:solidFill>
                <a:effectLst/>
                <a:latin typeface="+mn-lt"/>
                <a:ea typeface="+mn-ea"/>
                <a:cs typeface="+mn-cs"/>
              </a:rPr>
              <a:t>Greater Lincolnshire Growth Fund </a:t>
            </a:r>
            <a:r>
              <a:rPr lang="en-GB" sz="1200" kern="1200" dirty="0" smtClean="0">
                <a:solidFill>
                  <a:schemeClr val="tx1"/>
                </a:solidFill>
                <a:effectLst/>
                <a:latin typeface="+mn-lt"/>
                <a:ea typeface="+mn-ea"/>
                <a:cs typeface="+mn-cs"/>
              </a:rPr>
              <a:t>in October 2017, there has been significant interest in the fund. Within 2018/19, 5 projects have been approved and contracted to a total value of £1.5m.  The fund is 50% committed and enquiries remain strong so we can expect full commitment of this fund.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Growth Hub received a grant of £246,000 from BEIS</a:t>
            </a:r>
            <a:r>
              <a:rPr lang="en-GB" sz="1200" kern="1200" baseline="0" dirty="0" smtClean="0">
                <a:solidFill>
                  <a:schemeClr val="tx1"/>
                </a:solidFill>
                <a:effectLst/>
                <a:latin typeface="+mn-lt"/>
                <a:ea typeface="+mn-ea"/>
                <a:cs typeface="+mn-cs"/>
              </a:rPr>
              <a:t> which was also expended within the year and further funding was secured to continue delivering this essential service into the future.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5</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slide shows the financial position of the LEP at year end, demonstrating that the LEP remains in a strong financial position.  </a:t>
            </a:r>
            <a:r>
              <a:rPr lang="en-GB" sz="1200" kern="1200" dirty="0" smtClean="0">
                <a:solidFill>
                  <a:schemeClr val="tx1"/>
                </a:solidFill>
                <a:effectLst/>
                <a:latin typeface="+mn-lt"/>
                <a:ea typeface="+mn-ea"/>
                <a:cs typeface="+mn-cs"/>
              </a:rPr>
              <a:t>All interest has been applied in line with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cash balance</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interest policies</a:t>
            </a:r>
            <a:r>
              <a:rPr lang="en-GB" sz="1200" kern="1200" baseline="0" dirty="0" smtClean="0">
                <a:solidFill>
                  <a:schemeClr val="tx1"/>
                </a:solidFill>
                <a:effectLst/>
                <a:latin typeface="+mn-lt"/>
                <a:ea typeface="+mn-ea"/>
                <a:cs typeface="+mn-cs"/>
              </a:rPr>
              <a:t> which are reviewed annually and any recommended spend ratified by Board</a:t>
            </a:r>
            <a:r>
              <a:rPr lang="en-GB" sz="1200" kern="1200" dirty="0" smtClean="0">
                <a:solidFill>
                  <a:schemeClr val="tx1"/>
                </a:solidFill>
                <a:effectLst/>
                <a:latin typeface="+mn-lt"/>
                <a:ea typeface="+mn-ea"/>
                <a:cs typeface="+mn-cs"/>
              </a:rPr>
              <a:t>.  As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per the policy </a:t>
            </a:r>
            <a:r>
              <a:rPr lang="en-GB" sz="1200" kern="1200" baseline="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nterest gained on the Single Local Growth Fund was offset with £67,791 of agreed Accountable Body running costs as agreed with LEP board.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Any deposits held within the Council's cash balance, on behalf of another body or party is allocated interest at a daily average yield rate, compounded quarterly over the year. Total cash balances (including interest) are shown</a:t>
            </a:r>
            <a:r>
              <a:rPr lang="en-GB" sz="1200" kern="1200" baseline="0" dirty="0" smtClean="0">
                <a:solidFill>
                  <a:schemeClr val="tx1"/>
                </a:solidFill>
                <a:effectLst/>
                <a:latin typeface="+mn-lt"/>
                <a:ea typeface="+mn-ea"/>
                <a:cs typeface="+mn-cs"/>
              </a:rPr>
              <a:t> here, with the Accountable Body holding on behalf of the LEP a </a:t>
            </a:r>
            <a:r>
              <a:rPr lang="en-GB" sz="1200" kern="1200" dirty="0" smtClean="0">
                <a:solidFill>
                  <a:schemeClr val="tx1"/>
                </a:solidFill>
                <a:effectLst/>
                <a:latin typeface="+mn-lt"/>
                <a:ea typeface="+mn-ea"/>
                <a:cs typeface="+mn-cs"/>
              </a:rPr>
              <a:t>total cash balance of just under £11m.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6</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i="0" kern="1200" dirty="0" smtClean="0">
                <a:solidFill>
                  <a:schemeClr val="tx1"/>
                </a:solidFill>
                <a:effectLst/>
                <a:latin typeface="+mn-lt"/>
                <a:ea typeface="MS PGothic" pitchFamily="34" charset="-128"/>
                <a:cs typeface="Arial" panose="020B0604020202020204" pitchFamily="34" charset="0"/>
              </a:rPr>
              <a:t>Serving</a:t>
            </a:r>
            <a:r>
              <a:rPr lang="en-GB" sz="1200" i="0" kern="1200" baseline="0" dirty="0" smtClean="0">
                <a:solidFill>
                  <a:schemeClr val="tx1"/>
                </a:solidFill>
                <a:effectLst/>
                <a:latin typeface="+mn-lt"/>
                <a:ea typeface="MS PGothic" pitchFamily="34" charset="-128"/>
                <a:cs typeface="Arial" panose="020B0604020202020204" pitchFamily="34" charset="0"/>
              </a:rPr>
              <a:t> Directors during the period are detailed on page 4 of the Annual report under company information with the current Directors listed here.   During this period Debbie Barnes, Zoe Easey, Sarah Louise Fairburn Gary Headland and Nick Worboys were appointed with Richard Wills and Keith Ireland stepping down.  I’d like to thank both those who have moved on and those serving for their continued commitment and support, along with all our stakeholders and the wider Executive Team. </a:t>
            </a:r>
            <a:endParaRPr lang="en-GB" sz="1200" i="0" kern="1200" dirty="0" smtClean="0">
              <a:solidFill>
                <a:schemeClr val="tx1"/>
              </a:solidFill>
              <a:effectLst/>
              <a:latin typeface="+mn-lt"/>
              <a:ea typeface="MS PGothic"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7</a:t>
            </a:fld>
            <a:endParaRPr lang="en-GB"/>
          </a:p>
        </p:txBody>
      </p:sp>
    </p:spTree>
    <p:extLst>
      <p:ext uri="{BB962C8B-B14F-4D97-AF65-F5344CB8AC3E}">
        <p14:creationId xmlns:p14="http://schemas.microsoft.com/office/powerpoint/2010/main" val="413288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smtClean="0">
                <a:latin typeface="+mn-lt"/>
                <a:cs typeface="Arial" panose="020B0604020202020204" pitchFamily="34" charset="0"/>
              </a:rPr>
              <a:t>We now move to resolutions:</a:t>
            </a:r>
          </a:p>
          <a:p>
            <a:endParaRPr lang="en-GB" sz="1200" i="0" dirty="0" smtClean="0">
              <a:latin typeface="+mn-lt"/>
              <a:cs typeface="Arial" panose="020B0604020202020204" pitchFamily="34" charset="0"/>
            </a:endParaRPr>
          </a:p>
          <a:p>
            <a:r>
              <a:rPr lang="en-GB" sz="1200" i="0" dirty="0" smtClean="0">
                <a:latin typeface="+mn-lt"/>
                <a:cs typeface="Arial" panose="020B0604020202020204" pitchFamily="34" charset="0"/>
              </a:rPr>
              <a:t>All those in favour of reappointing Streets Accountants?                  All those against?</a:t>
            </a:r>
          </a:p>
          <a:p>
            <a:pPr marL="171450" indent="-171450">
              <a:buFont typeface="Wingdings" panose="05000000000000000000" pitchFamily="2" charset="2"/>
              <a:buChar char="§"/>
            </a:pPr>
            <a:r>
              <a:rPr lang="en-GB" sz="1200" i="0" dirty="0" smtClean="0">
                <a:latin typeface="+mn-lt"/>
                <a:cs typeface="Arial" panose="020B0604020202020204" pitchFamily="34" charset="0"/>
              </a:rPr>
              <a:t>The resolution is carried in favour of  </a:t>
            </a:r>
            <a:r>
              <a:rPr lang="en-GB" sz="1200" i="0" dirty="0" err="1" smtClean="0">
                <a:latin typeface="+mn-lt"/>
                <a:cs typeface="Arial" panose="020B0604020202020204" pitchFamily="34" charset="0"/>
              </a:rPr>
              <a:t>xxxxx</a:t>
            </a:r>
            <a:r>
              <a:rPr lang="en-GB" sz="1200" i="0" dirty="0" smtClean="0">
                <a:latin typeface="+mn-lt"/>
                <a:cs typeface="Arial" panose="020B0604020202020204" pitchFamily="34" charset="0"/>
              </a:rPr>
              <a:t> </a:t>
            </a:r>
          </a:p>
          <a:p>
            <a:pPr marL="0" indent="0">
              <a:buFont typeface="Wingdings" panose="05000000000000000000" pitchFamily="2" charset="2"/>
              <a:buNone/>
            </a:pPr>
            <a:endParaRPr lang="en-GB" sz="1200" i="0" dirty="0" smtClean="0">
              <a:latin typeface="+mn-lt"/>
              <a:cs typeface="Arial" panose="020B0604020202020204" pitchFamily="34" charset="0"/>
            </a:endParaRPr>
          </a:p>
          <a:p>
            <a:pPr marL="171450" indent="-171450">
              <a:buFont typeface="Wingdings" panose="05000000000000000000" pitchFamily="2" charset="2"/>
              <a:buChar char="§"/>
            </a:pPr>
            <a:r>
              <a:rPr lang="en-GB" sz="1200" i="0" dirty="0" smtClean="0">
                <a:latin typeface="+mn-lt"/>
                <a:cs typeface="Arial" panose="020B0604020202020204" pitchFamily="34" charset="0"/>
              </a:rPr>
              <a:t>All those in favour</a:t>
            </a:r>
            <a:r>
              <a:rPr lang="en-GB" sz="1200" i="0" baseline="0" dirty="0" smtClean="0">
                <a:latin typeface="+mn-lt"/>
                <a:cs typeface="Arial" panose="020B0604020202020204" pitchFamily="34" charset="0"/>
              </a:rPr>
              <a:t> of adopting the Accounts of the company  2018-19?              All those against?</a:t>
            </a:r>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lang="en-GB" sz="1200" i="0" baseline="0" dirty="0" smtClean="0">
                <a:latin typeface="+mn-lt"/>
                <a:cs typeface="Arial" panose="020B0604020202020204" pitchFamily="34" charset="0"/>
              </a:rPr>
              <a:t>The resolution is carried in favour of </a:t>
            </a:r>
            <a:r>
              <a:rPr lang="en-GB" sz="1200" i="0" baseline="0" dirty="0" err="1" smtClean="0">
                <a:latin typeface="+mn-lt"/>
                <a:cs typeface="Arial" panose="020B0604020202020204" pitchFamily="34" charset="0"/>
              </a:rPr>
              <a:t>xxxx</a:t>
            </a:r>
            <a:r>
              <a:rPr lang="en-GB" sz="1200" i="0" baseline="0" dirty="0" smtClean="0">
                <a:latin typeface="+mn-lt"/>
                <a:cs typeface="Arial" panose="020B0604020202020204" pitchFamily="34" charset="0"/>
              </a:rPr>
              <a:t> </a:t>
            </a:r>
            <a:endParaRPr lang="en-GB" sz="1200" i="0" dirty="0" smtClean="0">
              <a:latin typeface="+mn-lt"/>
              <a:cs typeface="Arial" panose="020B0604020202020204" pitchFamily="34" charset="0"/>
            </a:endParaRPr>
          </a:p>
          <a:p>
            <a:pPr marL="0" indent="0">
              <a:buFont typeface="Wingdings" panose="05000000000000000000" pitchFamily="2" charset="2"/>
              <a:buNone/>
            </a:pPr>
            <a:endParaRPr lang="en-GB" sz="1200" i="0" dirty="0" smtClean="0">
              <a:latin typeface="+mn-lt"/>
              <a:cs typeface="Arial" panose="020B0604020202020204" pitchFamily="34" charset="0"/>
            </a:endParaRPr>
          </a:p>
          <a:p>
            <a:pPr marL="0" indent="0">
              <a:buFont typeface="Wingdings" panose="05000000000000000000" pitchFamily="2" charset="2"/>
              <a:buNone/>
            </a:pPr>
            <a:r>
              <a:rPr lang="en-GB" sz="1200" i="0" dirty="0" smtClean="0">
                <a:latin typeface="+mn-lt"/>
                <a:cs typeface="Arial" panose="020B0604020202020204" pitchFamily="34" charset="0"/>
              </a:rPr>
              <a:t>We have covered</a:t>
            </a:r>
            <a:r>
              <a:rPr lang="en-GB" sz="1200" i="0" baseline="0" dirty="0" smtClean="0">
                <a:latin typeface="+mn-lt"/>
                <a:cs typeface="Arial" panose="020B0604020202020204" pitchFamily="34" charset="0"/>
              </a:rPr>
              <a:t> the financial review for the year.  Any questions, please see myself of other officers here today.  So thank you and the meeting is now CLOSED. </a:t>
            </a:r>
          </a:p>
          <a:p>
            <a:endParaRPr lang="en-GB" sz="1200" b="1" i="0" kern="1200" baseline="0" dirty="0" smtClean="0">
              <a:solidFill>
                <a:schemeClr val="tx1"/>
              </a:solidFill>
              <a:effectLst/>
              <a:latin typeface="+mn-lt"/>
              <a:ea typeface="+mn-ea"/>
              <a:cs typeface="Arial" panose="020B0604020202020204" pitchFamily="34" charset="0"/>
            </a:endParaRPr>
          </a:p>
          <a:p>
            <a:r>
              <a:rPr lang="en-GB" sz="1200" b="1" i="0" kern="1200" baseline="0" dirty="0" err="1" smtClean="0">
                <a:solidFill>
                  <a:schemeClr val="tx1"/>
                </a:solidFill>
                <a:effectLst/>
                <a:latin typeface="+mn-lt"/>
                <a:ea typeface="+mn-ea"/>
                <a:cs typeface="Arial" panose="020B0604020202020204" pitchFamily="34" charset="0"/>
              </a:rPr>
              <a:t>NB:</a:t>
            </a:r>
            <a:r>
              <a:rPr lang="en-GB" sz="1200" b="1" kern="1200" dirty="0" err="1" smtClean="0">
                <a:solidFill>
                  <a:schemeClr val="tx1"/>
                </a:solidFill>
                <a:effectLst/>
                <a:latin typeface="+mn-lt"/>
                <a:ea typeface="+mn-ea"/>
                <a:cs typeface="+mn-cs"/>
              </a:rPr>
              <a:t>Directors</a:t>
            </a:r>
            <a:r>
              <a:rPr lang="en-GB" sz="1200" b="1" kern="1200" dirty="0" smtClean="0">
                <a:solidFill>
                  <a:schemeClr val="tx1"/>
                </a:solidFill>
                <a:effectLst/>
                <a:latin typeface="+mn-lt"/>
                <a:ea typeface="+mn-ea"/>
                <a:cs typeface="+mn-cs"/>
              </a:rPr>
              <a:t> are no longer able to vote and we need 5 members to be quorate with at least one private and one public sector member present or by proxy.</a:t>
            </a:r>
            <a:r>
              <a:rPr lang="en-GB" sz="1200" kern="1200" dirty="0" smtClean="0">
                <a:solidFill>
                  <a:schemeClr val="tx1"/>
                </a:solidFill>
                <a:effectLst/>
                <a:latin typeface="+mn-lt"/>
                <a:ea typeface="+mn-ea"/>
                <a:cs typeface="+mn-cs"/>
              </a:rPr>
              <a:t> There is one proxy vote from Nigel Curry </a:t>
            </a:r>
            <a:r>
              <a:rPr lang="en-GB" sz="1200" kern="1200" smtClean="0">
                <a:solidFill>
                  <a:schemeClr val="tx1"/>
                </a:solidFill>
                <a:effectLst/>
                <a:latin typeface="+mn-lt"/>
                <a:ea typeface="+mn-ea"/>
                <a:cs typeface="+mn-cs"/>
              </a:rPr>
              <a:t>9 Private).</a:t>
            </a:r>
            <a:r>
              <a:rPr lang="en-GB" sz="1200" kern="1200" dirty="0" smtClean="0">
                <a:solidFill>
                  <a:schemeClr val="tx1"/>
                </a:solidFill>
                <a:effectLst/>
                <a:latin typeface="+mn-lt"/>
                <a:ea typeface="+mn-ea"/>
                <a:cs typeface="+mn-cs"/>
              </a:rPr>
              <a:t>  Jo Mahler's proxy vote is awaited.  </a:t>
            </a:r>
          </a:p>
          <a:p>
            <a:r>
              <a:rPr lang="en-GB" sz="1200" kern="1200" dirty="0" smtClean="0">
                <a:solidFill>
                  <a:schemeClr val="tx1"/>
                </a:solidFill>
                <a:effectLst/>
                <a:latin typeface="+mn-lt"/>
                <a:ea typeface="+mn-ea"/>
                <a:cs typeface="+mn-cs"/>
              </a:rPr>
              <a:t> </a:t>
            </a:r>
          </a:p>
          <a:p>
            <a:pPr marL="0" indent="0">
              <a:buFont typeface="Wingdings" panose="05000000000000000000" pitchFamily="2" charset="2"/>
              <a:buNone/>
            </a:pPr>
            <a:endParaRPr lang="en-GB" sz="1200" b="1" i="0" dirty="0" smtClean="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8</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4770F-FD1E-48CE-B43D-4003B2814C39}" type="slidenum">
              <a:rPr lang="en-GB" smtClean="0"/>
              <a:t>9</a:t>
            </a:fld>
            <a:endParaRPr lang="en-GB"/>
          </a:p>
        </p:txBody>
      </p:sp>
    </p:spTree>
    <p:extLst>
      <p:ext uri="{BB962C8B-B14F-4D97-AF65-F5344CB8AC3E}">
        <p14:creationId xmlns:p14="http://schemas.microsoft.com/office/powerpoint/2010/main" val="1934770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6CC7C05-727A-4B46-9E48-886000CA33BD}"/>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xmlns=""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8FA5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332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Two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126DD89-C9F5-0D4E-AA32-6D9D20F1B6A1}"/>
              </a:ext>
            </a:extLst>
          </p:cNvPr>
          <p:cNvSpPr>
            <a:spLocks noGrp="1"/>
          </p:cNvSpPr>
          <p:nvPr>
            <p:ph type="body" idx="1" hasCustomPrompt="1"/>
          </p:nvPr>
        </p:nvSpPr>
        <p:spPr>
          <a:xfrm>
            <a:off x="384810" y="1681163"/>
            <a:ext cx="4114166" cy="823912"/>
          </a:xfrm>
        </p:spPr>
        <p:txBody>
          <a:bodyPr anchor="b"/>
          <a:lstStyle>
            <a:lvl1pPr marL="0" indent="0">
              <a:buNone/>
              <a:defRPr sz="2400" b="1">
                <a:solidFill>
                  <a:srgbClr val="2733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FDC97EF9-3463-F843-B27E-D260E0C59523}"/>
              </a:ext>
            </a:extLst>
          </p:cNvPr>
          <p:cNvSpPr>
            <a:spLocks noGrp="1"/>
          </p:cNvSpPr>
          <p:nvPr>
            <p:ph sz="half" idx="2"/>
          </p:nvPr>
        </p:nvSpPr>
        <p:spPr>
          <a:xfrm>
            <a:off x="384810" y="2505075"/>
            <a:ext cx="41141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ECD008F5-3460-AD43-A468-79B4F8F249DB}"/>
              </a:ext>
            </a:extLst>
          </p:cNvPr>
          <p:cNvSpPr>
            <a:spLocks noGrp="1"/>
          </p:cNvSpPr>
          <p:nvPr>
            <p:ph type="body" sz="quarter" idx="3" hasCustomPrompt="1"/>
          </p:nvPr>
        </p:nvSpPr>
        <p:spPr>
          <a:xfrm>
            <a:off x="4629150" y="1681163"/>
            <a:ext cx="4096838" cy="823912"/>
          </a:xfrm>
        </p:spPr>
        <p:txBody>
          <a:bodyPr anchor="b"/>
          <a:lstStyle>
            <a:lvl1pPr marL="0" indent="0">
              <a:buNone/>
              <a:defRPr sz="2400" b="1">
                <a:solidFill>
                  <a:srgbClr val="2733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AE3F53F7-93D9-8142-A0E9-1A9D6D70A166}"/>
              </a:ext>
            </a:extLst>
          </p:cNvPr>
          <p:cNvSpPr>
            <a:spLocks noGrp="1"/>
          </p:cNvSpPr>
          <p:nvPr>
            <p:ph sz="quarter" idx="4"/>
          </p:nvPr>
        </p:nvSpPr>
        <p:spPr>
          <a:xfrm>
            <a:off x="4629150" y="2505075"/>
            <a:ext cx="4096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xmlns="" id="{60DB09A7-BDCC-A84F-8939-8DA0D1B46373}"/>
              </a:ext>
            </a:extLst>
          </p:cNvPr>
          <p:cNvSpPr>
            <a:spLocks noGrp="1"/>
          </p:cNvSpPr>
          <p:nvPr>
            <p:ph type="title" hasCustomPrompt="1"/>
          </p:nvPr>
        </p:nvSpPr>
        <p:spPr>
          <a:xfrm>
            <a:off x="384809" y="348182"/>
            <a:ext cx="8341179" cy="1249637"/>
          </a:xfrm>
        </p:spPr>
        <p:txBody>
          <a:bodyPr/>
          <a:lstStyle/>
          <a:p>
            <a:r>
              <a:rPr lang="en-US" dirty="0"/>
              <a:t>CLICK TO EDIT MASTER TITLE STYLE</a:t>
            </a:r>
          </a:p>
        </p:txBody>
      </p:sp>
    </p:spTree>
    <p:extLst>
      <p:ext uri="{BB962C8B-B14F-4D97-AF65-F5344CB8AC3E}">
        <p14:creationId xmlns:p14="http://schemas.microsoft.com/office/powerpoint/2010/main" val="232651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Light: Title and Blank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B559-F919-3E43-B214-C0C8A9D5B2E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992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B559-F919-3E43-B214-C0C8A9D5B2EB}"/>
              </a:ext>
            </a:extLst>
          </p:cNvPr>
          <p:cNvSpPr>
            <a:spLocks noGrp="1"/>
          </p:cNvSpPr>
          <p:nvPr>
            <p:ph type="title" hasCustomPrompt="1"/>
          </p:nvPr>
        </p:nvSpPr>
        <p:spPr/>
        <p:txBody>
          <a:bodyPr/>
          <a:lstStyle/>
          <a:p>
            <a:r>
              <a:rPr lang="en-US" dirty="0"/>
              <a:t>CLICK TO EDIT MASTER TITLE STYLE</a:t>
            </a:r>
          </a:p>
        </p:txBody>
      </p:sp>
      <p:sp>
        <p:nvSpPr>
          <p:cNvPr id="4" name="Chart Placeholder 3">
            <a:extLst>
              <a:ext uri="{FF2B5EF4-FFF2-40B4-BE49-F238E27FC236}">
                <a16:creationId xmlns:a16="http://schemas.microsoft.com/office/drawing/2014/main" xmlns="" id="{B55BCEA2-E721-FA4E-A504-C4548C8644B3}"/>
              </a:ext>
            </a:extLst>
          </p:cNvPr>
          <p:cNvSpPr>
            <a:spLocks noGrp="1"/>
          </p:cNvSpPr>
          <p:nvPr>
            <p:ph type="chart" sz="quarter" idx="10"/>
          </p:nvPr>
        </p:nvSpPr>
        <p:spPr>
          <a:xfrm>
            <a:off x="384175" y="1759131"/>
            <a:ext cx="8394700" cy="4397194"/>
          </a:xfrm>
        </p:spPr>
        <p:txBody>
          <a:bodyPr/>
          <a:lstStyle/>
          <a:p>
            <a:endParaRPr lang="en-US" dirty="0"/>
          </a:p>
        </p:txBody>
      </p:sp>
    </p:spTree>
    <p:extLst>
      <p:ext uri="{BB962C8B-B14F-4D97-AF65-F5344CB8AC3E}">
        <p14:creationId xmlns:p14="http://schemas.microsoft.com/office/powerpoint/2010/main" val="6762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Two Char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B559-F919-3E43-B214-C0C8A9D5B2EB}"/>
              </a:ext>
            </a:extLst>
          </p:cNvPr>
          <p:cNvSpPr>
            <a:spLocks noGrp="1"/>
          </p:cNvSpPr>
          <p:nvPr>
            <p:ph type="title" hasCustomPrompt="1"/>
          </p:nvPr>
        </p:nvSpPr>
        <p:spPr/>
        <p:txBody>
          <a:bodyPr anchor="t"/>
          <a:lstStyle/>
          <a:p>
            <a:r>
              <a:rPr lang="en-US" dirty="0"/>
              <a:t>CLICK TO EDIT MASTER TITLE STYLE</a:t>
            </a:r>
          </a:p>
        </p:txBody>
      </p:sp>
      <p:sp>
        <p:nvSpPr>
          <p:cNvPr id="4" name="Chart Placeholder 3">
            <a:extLst>
              <a:ext uri="{FF2B5EF4-FFF2-40B4-BE49-F238E27FC236}">
                <a16:creationId xmlns:a16="http://schemas.microsoft.com/office/drawing/2014/main" xmlns="" id="{B55BCEA2-E721-FA4E-A504-C4548C8644B3}"/>
              </a:ext>
            </a:extLst>
          </p:cNvPr>
          <p:cNvSpPr>
            <a:spLocks noGrp="1"/>
          </p:cNvSpPr>
          <p:nvPr>
            <p:ph type="chart" sz="quarter" idx="10"/>
          </p:nvPr>
        </p:nvSpPr>
        <p:spPr>
          <a:xfrm>
            <a:off x="384175" y="1750423"/>
            <a:ext cx="4065905" cy="3187337"/>
          </a:xfrm>
        </p:spPr>
        <p:txBody>
          <a:bodyPr/>
          <a:lstStyle/>
          <a:p>
            <a:endParaRPr lang="en-US" dirty="0"/>
          </a:p>
        </p:txBody>
      </p:sp>
      <p:sp>
        <p:nvSpPr>
          <p:cNvPr id="5" name="Chart Placeholder 3">
            <a:extLst>
              <a:ext uri="{FF2B5EF4-FFF2-40B4-BE49-F238E27FC236}">
                <a16:creationId xmlns:a16="http://schemas.microsoft.com/office/drawing/2014/main" xmlns="" id="{83E3A0AB-D4D9-E744-9068-9DC285D0BE4E}"/>
              </a:ext>
            </a:extLst>
          </p:cNvPr>
          <p:cNvSpPr>
            <a:spLocks noGrp="1"/>
          </p:cNvSpPr>
          <p:nvPr>
            <p:ph type="chart" sz="quarter" idx="11"/>
          </p:nvPr>
        </p:nvSpPr>
        <p:spPr>
          <a:xfrm>
            <a:off x="4720047" y="1750423"/>
            <a:ext cx="4058194" cy="3187337"/>
          </a:xfrm>
        </p:spPr>
        <p:txBody>
          <a:bodyPr/>
          <a:lstStyle/>
          <a:p>
            <a:endParaRPr lang="en-US" dirty="0"/>
          </a:p>
        </p:txBody>
      </p:sp>
      <p:sp>
        <p:nvSpPr>
          <p:cNvPr id="6" name="Text Placeholder 5">
            <a:extLst>
              <a:ext uri="{FF2B5EF4-FFF2-40B4-BE49-F238E27FC236}">
                <a16:creationId xmlns:a16="http://schemas.microsoft.com/office/drawing/2014/main" xmlns="" id="{FA9663E6-E3ED-B44C-BEF6-576BED42770E}"/>
              </a:ext>
            </a:extLst>
          </p:cNvPr>
          <p:cNvSpPr>
            <a:spLocks noGrp="1"/>
          </p:cNvSpPr>
          <p:nvPr>
            <p:ph type="body" sz="quarter" idx="12" hasCustomPrompt="1"/>
          </p:nvPr>
        </p:nvSpPr>
        <p:spPr>
          <a:xfrm>
            <a:off x="384174" y="5094197"/>
            <a:ext cx="4065905" cy="1131978"/>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5">
            <a:extLst>
              <a:ext uri="{FF2B5EF4-FFF2-40B4-BE49-F238E27FC236}">
                <a16:creationId xmlns:a16="http://schemas.microsoft.com/office/drawing/2014/main" xmlns="" id="{7FF82AD1-9B7F-1448-82C7-0D2BD6647E80}"/>
              </a:ext>
            </a:extLst>
          </p:cNvPr>
          <p:cNvSpPr>
            <a:spLocks noGrp="1"/>
          </p:cNvSpPr>
          <p:nvPr>
            <p:ph type="body" sz="quarter" idx="13" hasCustomPrompt="1"/>
          </p:nvPr>
        </p:nvSpPr>
        <p:spPr>
          <a:xfrm>
            <a:off x="4720047" y="5094197"/>
            <a:ext cx="4058194" cy="1131978"/>
          </a:xfrm>
        </p:spPr>
        <p:txBody>
          <a:bodyPr>
            <a:normAutofit/>
          </a:bodyPr>
          <a:lstStyle>
            <a:lvl1pPr marL="0" indent="0">
              <a:buNone/>
              <a:defRPr sz="1800"/>
            </a:lvl1pPr>
          </a:lstStyle>
          <a:p>
            <a:pPr lvl="0"/>
            <a:r>
              <a:rPr lang="en-US" sz="1800" dirty="0"/>
              <a:t>Supporting text goes here</a:t>
            </a:r>
            <a:endParaRPr lang="en-US" dirty="0"/>
          </a:p>
        </p:txBody>
      </p:sp>
    </p:spTree>
    <p:extLst>
      <p:ext uri="{BB962C8B-B14F-4D97-AF65-F5344CB8AC3E}">
        <p14:creationId xmlns:p14="http://schemas.microsoft.com/office/powerpoint/2010/main" val="69057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Chart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a16="http://schemas.microsoft.com/office/drawing/2014/main" xmlns="" id="{4C5A840C-B171-1440-9D84-5F34C2900ED2}"/>
              </a:ext>
            </a:extLst>
          </p:cNvPr>
          <p:cNvSpPr>
            <a:spLocks noGrp="1"/>
          </p:cNvSpPr>
          <p:nvPr>
            <p:ph type="chart" sz="quarter" idx="10"/>
          </p:nvPr>
        </p:nvSpPr>
        <p:spPr>
          <a:xfrm>
            <a:off x="384175" y="1750423"/>
            <a:ext cx="5676991" cy="4432663"/>
          </a:xfrm>
        </p:spPr>
        <p:txBody>
          <a:bodyPr/>
          <a:lstStyle/>
          <a:p>
            <a:endParaRPr lang="en-US" dirty="0"/>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1954469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Text Left - Char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a16="http://schemas.microsoft.com/office/drawing/2014/main" xmlns="" id="{4C5A840C-B171-1440-9D84-5F34C2900ED2}"/>
              </a:ext>
            </a:extLst>
          </p:cNvPr>
          <p:cNvSpPr>
            <a:spLocks noGrp="1"/>
          </p:cNvSpPr>
          <p:nvPr>
            <p:ph type="chart" sz="quarter" idx="10"/>
          </p:nvPr>
        </p:nvSpPr>
        <p:spPr>
          <a:xfrm>
            <a:off x="3101249" y="1750423"/>
            <a:ext cx="5676991" cy="4432663"/>
          </a:xfrm>
        </p:spPr>
        <p:txBody>
          <a:bodyPr/>
          <a:lstStyle/>
          <a:p>
            <a:endParaRPr lang="en-US" dirty="0"/>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138364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Picture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xmlns="" id="{8E8EA2D7-7DBB-F643-8A81-1A7CC35B3FAE}"/>
              </a:ext>
            </a:extLst>
          </p:cNvPr>
          <p:cNvSpPr>
            <a:spLocks noGrp="1"/>
          </p:cNvSpPr>
          <p:nvPr>
            <p:ph type="pic" sz="quarter" idx="15"/>
          </p:nvPr>
        </p:nvSpPr>
        <p:spPr>
          <a:xfrm>
            <a:off x="384175" y="1724025"/>
            <a:ext cx="5668963" cy="4459288"/>
          </a:xfrm>
        </p:spPr>
        <p:txBody>
          <a:bodyPr/>
          <a:lstStyle/>
          <a:p>
            <a:endParaRPr lang="en-US"/>
          </a:p>
        </p:txBody>
      </p:sp>
    </p:spTree>
    <p:extLst>
      <p:ext uri="{BB962C8B-B14F-4D97-AF65-F5344CB8AC3E}">
        <p14:creationId xmlns:p14="http://schemas.microsoft.com/office/powerpoint/2010/main" val="60602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Text Left -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xmlns="" id="{EB65D137-F77B-D84C-92F9-EA4734A6AFA8}"/>
              </a:ext>
            </a:extLst>
          </p:cNvPr>
          <p:cNvSpPr>
            <a:spLocks noGrp="1"/>
          </p:cNvSpPr>
          <p:nvPr>
            <p:ph type="pic" sz="quarter" idx="15"/>
          </p:nvPr>
        </p:nvSpPr>
        <p:spPr>
          <a:xfrm>
            <a:off x="3108325" y="1751013"/>
            <a:ext cx="5670550" cy="4432300"/>
          </a:xfrm>
        </p:spPr>
        <p:txBody>
          <a:bodyPr/>
          <a:lstStyle/>
          <a:p>
            <a:endParaRPr lang="en-US"/>
          </a:p>
        </p:txBody>
      </p:sp>
    </p:spTree>
    <p:extLst>
      <p:ext uri="{BB962C8B-B14F-4D97-AF65-F5344CB8AC3E}">
        <p14:creationId xmlns:p14="http://schemas.microsoft.com/office/powerpoint/2010/main" val="576322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9" name="Table Placeholder 8">
            <a:extLst>
              <a:ext uri="{FF2B5EF4-FFF2-40B4-BE49-F238E27FC236}">
                <a16:creationId xmlns:a16="http://schemas.microsoft.com/office/drawing/2014/main" xmlns="" id="{3D3B10FE-134D-3047-BF81-EDA8ED125FC4}"/>
              </a:ext>
            </a:extLst>
          </p:cNvPr>
          <p:cNvSpPr>
            <a:spLocks noGrp="1"/>
          </p:cNvSpPr>
          <p:nvPr>
            <p:ph type="tbl" sz="quarter" idx="10"/>
          </p:nvPr>
        </p:nvSpPr>
        <p:spPr>
          <a:xfrm>
            <a:off x="384810" y="1802675"/>
            <a:ext cx="8393429" cy="4223476"/>
          </a:xfrm>
        </p:spPr>
        <p:txBody>
          <a:bodyPr/>
          <a:lstStyle/>
          <a:p>
            <a:endParaRPr lang="en-US" dirty="0"/>
          </a:p>
        </p:txBody>
      </p:sp>
    </p:spTree>
    <p:extLst>
      <p:ext uri="{BB962C8B-B14F-4D97-AF65-F5344CB8AC3E}">
        <p14:creationId xmlns:p14="http://schemas.microsoft.com/office/powerpoint/2010/main" val="2116441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C9D349E-850F-CF46-A085-E451427D9F0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xmlns=""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27337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1494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C9D349E-850F-CF46-A085-E451427D9F0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xmlns=""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27337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60400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Tree>
    <p:extLst>
      <p:ext uri="{BB962C8B-B14F-4D97-AF65-F5344CB8AC3E}">
        <p14:creationId xmlns:p14="http://schemas.microsoft.com/office/powerpoint/2010/main" val="32279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ark: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328F0-70A5-B84A-94AE-19E68950C216}"/>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xmlns="" id="{55597A9A-FB61-0E4A-9139-B430B960F3C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092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ark: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94354D0-2EF8-9F44-B7F5-23AA16FC931C}"/>
              </a:ext>
            </a:extLst>
          </p:cNvPr>
          <p:cNvSpPr>
            <a:spLocks noGrp="1"/>
          </p:cNvSpPr>
          <p:nvPr>
            <p:ph sz="half" idx="1"/>
          </p:nvPr>
        </p:nvSpPr>
        <p:spPr>
          <a:xfrm>
            <a:off x="384810" y="1860460"/>
            <a:ext cx="400431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878D5A9-8B00-CD43-94F8-E29D4B7BE459}"/>
              </a:ext>
            </a:extLst>
          </p:cNvPr>
          <p:cNvSpPr>
            <a:spLocks noGrp="1"/>
          </p:cNvSpPr>
          <p:nvPr>
            <p:ph sz="half" idx="2"/>
          </p:nvPr>
        </p:nvSpPr>
        <p:spPr>
          <a:xfrm>
            <a:off x="4676503" y="1860460"/>
            <a:ext cx="404948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358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Two Pictures with support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xmlns="" id="{6878D5A9-8B00-CD43-94F8-E29D4B7BE459}"/>
              </a:ext>
            </a:extLst>
          </p:cNvPr>
          <p:cNvSpPr>
            <a:spLocks noGrp="1"/>
          </p:cNvSpPr>
          <p:nvPr>
            <p:ph sz="half" idx="2" hasCustomPrompt="1"/>
          </p:nvPr>
        </p:nvSpPr>
        <p:spPr>
          <a:xfrm>
            <a:off x="4676503" y="4955176"/>
            <a:ext cx="4049485" cy="1256621"/>
          </a:xfrm>
        </p:spPr>
        <p:txBody>
          <a:bodyPr>
            <a:normAutofit/>
          </a:bodyPr>
          <a:lstStyle>
            <a:lvl1pPr marL="0" indent="0">
              <a:buNone/>
              <a:defRPr sz="1800"/>
            </a:lvl1pPr>
          </a:lstStyle>
          <a:p>
            <a:pPr lvl="0"/>
            <a:r>
              <a:rPr lang="en-US" dirty="0"/>
              <a:t>Supporting text goes here</a:t>
            </a:r>
          </a:p>
        </p:txBody>
      </p:sp>
      <p:sp>
        <p:nvSpPr>
          <p:cNvPr id="6" name="Picture Placeholder 5">
            <a:extLst>
              <a:ext uri="{FF2B5EF4-FFF2-40B4-BE49-F238E27FC236}">
                <a16:creationId xmlns:a16="http://schemas.microsoft.com/office/drawing/2014/main" xmlns="" id="{EE434271-CB91-F647-A619-0C5EF51B092F}"/>
              </a:ext>
            </a:extLst>
          </p:cNvPr>
          <p:cNvSpPr>
            <a:spLocks noGrp="1"/>
          </p:cNvSpPr>
          <p:nvPr>
            <p:ph type="pic" sz="quarter" idx="10"/>
          </p:nvPr>
        </p:nvSpPr>
        <p:spPr>
          <a:xfrm>
            <a:off x="384809" y="1785938"/>
            <a:ext cx="4004629" cy="2968942"/>
          </a:xfrm>
        </p:spPr>
        <p:txBody>
          <a:bodyPr/>
          <a:lstStyle/>
          <a:p>
            <a:endParaRPr lang="en-US"/>
          </a:p>
        </p:txBody>
      </p:sp>
      <p:sp>
        <p:nvSpPr>
          <p:cNvPr id="7" name="Picture Placeholder 5">
            <a:extLst>
              <a:ext uri="{FF2B5EF4-FFF2-40B4-BE49-F238E27FC236}">
                <a16:creationId xmlns:a16="http://schemas.microsoft.com/office/drawing/2014/main" xmlns="" id="{534D7296-F2C2-4D4F-98AF-1DCFE62F6E25}"/>
              </a:ext>
            </a:extLst>
          </p:cNvPr>
          <p:cNvSpPr>
            <a:spLocks noGrp="1"/>
          </p:cNvSpPr>
          <p:nvPr>
            <p:ph type="pic" sz="quarter" idx="11"/>
          </p:nvPr>
        </p:nvSpPr>
        <p:spPr>
          <a:xfrm>
            <a:off x="4660717" y="1785938"/>
            <a:ext cx="4065271" cy="2968942"/>
          </a:xfrm>
        </p:spPr>
        <p:txBody>
          <a:bodyPr/>
          <a:lstStyle/>
          <a:p>
            <a:endParaRPr lang="en-US"/>
          </a:p>
        </p:txBody>
      </p:sp>
      <p:sp>
        <p:nvSpPr>
          <p:cNvPr id="8" name="Content Placeholder 3">
            <a:extLst>
              <a:ext uri="{FF2B5EF4-FFF2-40B4-BE49-F238E27FC236}">
                <a16:creationId xmlns:a16="http://schemas.microsoft.com/office/drawing/2014/main" xmlns="" id="{11AD0657-D17B-4141-9C60-199D3280CD89}"/>
              </a:ext>
            </a:extLst>
          </p:cNvPr>
          <p:cNvSpPr>
            <a:spLocks noGrp="1"/>
          </p:cNvSpPr>
          <p:nvPr>
            <p:ph sz="half" idx="12" hasCustomPrompt="1"/>
          </p:nvPr>
        </p:nvSpPr>
        <p:spPr>
          <a:xfrm>
            <a:off x="384809" y="4955176"/>
            <a:ext cx="4004629" cy="1256621"/>
          </a:xfrm>
        </p:spPr>
        <p:txBody>
          <a:bodyPr>
            <a:normAutofit/>
          </a:bodyPr>
          <a:lstStyle>
            <a:lvl1pPr marL="0" indent="0">
              <a:buNone/>
              <a:defRPr sz="1800"/>
            </a:lvl1pPr>
          </a:lstStyle>
          <a:p>
            <a:pPr lvl="0"/>
            <a:r>
              <a:rPr lang="en-US" dirty="0"/>
              <a:t>Supporting text goes here</a:t>
            </a:r>
          </a:p>
        </p:txBody>
      </p:sp>
    </p:spTree>
    <p:extLst>
      <p:ext uri="{BB962C8B-B14F-4D97-AF65-F5344CB8AC3E}">
        <p14:creationId xmlns:p14="http://schemas.microsoft.com/office/powerpoint/2010/main" val="2597495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Two subtitles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xmlns="" id="{EE434271-CB91-F647-A619-0C5EF51B092F}"/>
              </a:ext>
            </a:extLst>
          </p:cNvPr>
          <p:cNvSpPr>
            <a:spLocks noGrp="1"/>
          </p:cNvSpPr>
          <p:nvPr>
            <p:ph type="pic" sz="quarter" idx="10"/>
          </p:nvPr>
        </p:nvSpPr>
        <p:spPr>
          <a:xfrm>
            <a:off x="384809" y="4214947"/>
            <a:ext cx="4004629" cy="1996849"/>
          </a:xfrm>
        </p:spPr>
        <p:txBody>
          <a:bodyPr/>
          <a:lstStyle/>
          <a:p>
            <a:endParaRPr lang="en-US"/>
          </a:p>
        </p:txBody>
      </p:sp>
      <p:sp>
        <p:nvSpPr>
          <p:cNvPr id="8" name="Content Placeholder 3">
            <a:extLst>
              <a:ext uri="{FF2B5EF4-FFF2-40B4-BE49-F238E27FC236}">
                <a16:creationId xmlns:a16="http://schemas.microsoft.com/office/drawing/2014/main" xmlns="" id="{11AD0657-D17B-4141-9C60-199D3280CD89}"/>
              </a:ext>
            </a:extLst>
          </p:cNvPr>
          <p:cNvSpPr>
            <a:spLocks noGrp="1"/>
          </p:cNvSpPr>
          <p:nvPr>
            <p:ph sz="half" idx="12" hasCustomPrompt="1"/>
          </p:nvPr>
        </p:nvSpPr>
        <p:spPr>
          <a:xfrm>
            <a:off x="384809" y="2240691"/>
            <a:ext cx="4004629" cy="1846216"/>
          </a:xfrm>
        </p:spPr>
        <p:txBody>
          <a:bodyPr>
            <a:normAutofit/>
          </a:bodyPr>
          <a:lstStyle>
            <a:lvl1pPr marL="0" indent="0">
              <a:buNone/>
              <a:defRPr sz="1800"/>
            </a:lvl1pPr>
          </a:lstStyle>
          <a:p>
            <a:pPr lvl="0"/>
            <a:r>
              <a:rPr lang="en-US" dirty="0"/>
              <a:t>Supporting text goes here</a:t>
            </a:r>
          </a:p>
        </p:txBody>
      </p:sp>
      <p:sp>
        <p:nvSpPr>
          <p:cNvPr id="5" name="Text Placeholder 4">
            <a:extLst>
              <a:ext uri="{FF2B5EF4-FFF2-40B4-BE49-F238E27FC236}">
                <a16:creationId xmlns:a16="http://schemas.microsoft.com/office/drawing/2014/main" xmlns="" id="{2555567B-55DF-4645-91BD-C664D3CCDADD}"/>
              </a:ext>
            </a:extLst>
          </p:cNvPr>
          <p:cNvSpPr>
            <a:spLocks noGrp="1"/>
          </p:cNvSpPr>
          <p:nvPr>
            <p:ph type="body" sz="quarter" idx="13" hasCustomPrompt="1"/>
          </p:nvPr>
        </p:nvSpPr>
        <p:spPr>
          <a:xfrm>
            <a:off x="384809" y="1831659"/>
            <a:ext cx="4005263" cy="409031"/>
          </a:xfrm>
        </p:spPr>
        <p:txBody>
          <a:bodyPr anchor="b">
            <a:normAutofit/>
          </a:bodyPr>
          <a:lstStyle>
            <a:lvl1pPr marL="0" indent="0">
              <a:buNone/>
              <a:defRPr sz="2000" b="1">
                <a:solidFill>
                  <a:srgbClr val="8FA5C9"/>
                </a:solidFill>
              </a:defRPr>
            </a:lvl1pPr>
          </a:lstStyle>
          <a:p>
            <a:pPr lvl="0"/>
            <a:r>
              <a:rPr lang="en-US" dirty="0"/>
              <a:t>SUB TITLE</a:t>
            </a:r>
          </a:p>
        </p:txBody>
      </p:sp>
      <p:sp>
        <p:nvSpPr>
          <p:cNvPr id="9" name="Picture Placeholder 5">
            <a:extLst>
              <a:ext uri="{FF2B5EF4-FFF2-40B4-BE49-F238E27FC236}">
                <a16:creationId xmlns:a16="http://schemas.microsoft.com/office/drawing/2014/main" xmlns="" id="{38537223-6359-E94B-936E-58718B708C5C}"/>
              </a:ext>
            </a:extLst>
          </p:cNvPr>
          <p:cNvSpPr>
            <a:spLocks noGrp="1"/>
          </p:cNvSpPr>
          <p:nvPr>
            <p:ph type="pic" sz="quarter" idx="14"/>
          </p:nvPr>
        </p:nvSpPr>
        <p:spPr>
          <a:xfrm>
            <a:off x="4704261" y="4214947"/>
            <a:ext cx="4004629" cy="1996849"/>
          </a:xfrm>
        </p:spPr>
        <p:txBody>
          <a:bodyPr/>
          <a:lstStyle/>
          <a:p>
            <a:endParaRPr lang="en-US"/>
          </a:p>
        </p:txBody>
      </p:sp>
      <p:sp>
        <p:nvSpPr>
          <p:cNvPr id="10" name="Content Placeholder 3">
            <a:extLst>
              <a:ext uri="{FF2B5EF4-FFF2-40B4-BE49-F238E27FC236}">
                <a16:creationId xmlns:a16="http://schemas.microsoft.com/office/drawing/2014/main" xmlns="" id="{49992D06-44F8-0142-A2B0-F506CFF524BC}"/>
              </a:ext>
            </a:extLst>
          </p:cNvPr>
          <p:cNvSpPr>
            <a:spLocks noGrp="1"/>
          </p:cNvSpPr>
          <p:nvPr>
            <p:ph sz="half" idx="15" hasCustomPrompt="1"/>
          </p:nvPr>
        </p:nvSpPr>
        <p:spPr>
          <a:xfrm>
            <a:off x="4704261" y="2240691"/>
            <a:ext cx="4004629" cy="1846216"/>
          </a:xfrm>
        </p:spPr>
        <p:txBody>
          <a:bodyPr>
            <a:normAutofit/>
          </a:bodyPr>
          <a:lstStyle>
            <a:lvl1pPr marL="0" indent="0">
              <a:buNone/>
              <a:defRPr sz="1800"/>
            </a:lvl1pPr>
          </a:lstStyle>
          <a:p>
            <a:pPr lvl="0"/>
            <a:r>
              <a:rPr lang="en-US" dirty="0"/>
              <a:t>Supporting text goes here</a:t>
            </a:r>
          </a:p>
        </p:txBody>
      </p:sp>
      <p:sp>
        <p:nvSpPr>
          <p:cNvPr id="11" name="Text Placeholder 4">
            <a:extLst>
              <a:ext uri="{FF2B5EF4-FFF2-40B4-BE49-F238E27FC236}">
                <a16:creationId xmlns:a16="http://schemas.microsoft.com/office/drawing/2014/main" xmlns="" id="{D94085F2-280A-6A42-AE3C-6F3980FA6870}"/>
              </a:ext>
            </a:extLst>
          </p:cNvPr>
          <p:cNvSpPr>
            <a:spLocks noGrp="1"/>
          </p:cNvSpPr>
          <p:nvPr>
            <p:ph type="body" sz="quarter" idx="16" hasCustomPrompt="1"/>
          </p:nvPr>
        </p:nvSpPr>
        <p:spPr>
          <a:xfrm>
            <a:off x="4704261" y="1831659"/>
            <a:ext cx="4005263" cy="409031"/>
          </a:xfrm>
        </p:spPr>
        <p:txBody>
          <a:bodyPr anchor="b">
            <a:normAutofit/>
          </a:bodyPr>
          <a:lstStyle>
            <a:lvl1pPr marL="0" indent="0">
              <a:buNone/>
              <a:defRPr sz="2000" b="1">
                <a:solidFill>
                  <a:srgbClr val="8FA5C9"/>
                </a:solidFill>
              </a:defRPr>
            </a:lvl1pPr>
          </a:lstStyle>
          <a:p>
            <a:pPr lvl="0"/>
            <a:r>
              <a:rPr lang="en-US" dirty="0"/>
              <a:t>SUB TITLE</a:t>
            </a:r>
          </a:p>
        </p:txBody>
      </p:sp>
    </p:spTree>
    <p:extLst>
      <p:ext uri="{BB962C8B-B14F-4D97-AF65-F5344CB8AC3E}">
        <p14:creationId xmlns:p14="http://schemas.microsoft.com/office/powerpoint/2010/main" val="2127174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Two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126DD89-C9F5-0D4E-AA32-6D9D20F1B6A1}"/>
              </a:ext>
            </a:extLst>
          </p:cNvPr>
          <p:cNvSpPr>
            <a:spLocks noGrp="1"/>
          </p:cNvSpPr>
          <p:nvPr>
            <p:ph type="body" idx="1" hasCustomPrompt="1"/>
          </p:nvPr>
        </p:nvSpPr>
        <p:spPr>
          <a:xfrm>
            <a:off x="384810" y="1681163"/>
            <a:ext cx="4114166" cy="823912"/>
          </a:xfrm>
        </p:spPr>
        <p:txBody>
          <a:bodyPr anchor="b"/>
          <a:lstStyle>
            <a:lvl1pPr marL="0" indent="0">
              <a:buNone/>
              <a:defRPr sz="2400" b="1">
                <a:solidFill>
                  <a:srgbClr val="8FA5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FDC97EF9-3463-F843-B27E-D260E0C59523}"/>
              </a:ext>
            </a:extLst>
          </p:cNvPr>
          <p:cNvSpPr>
            <a:spLocks noGrp="1"/>
          </p:cNvSpPr>
          <p:nvPr>
            <p:ph sz="half" idx="2"/>
          </p:nvPr>
        </p:nvSpPr>
        <p:spPr>
          <a:xfrm>
            <a:off x="384810" y="2505075"/>
            <a:ext cx="41141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ECD008F5-3460-AD43-A468-79B4F8F249DB}"/>
              </a:ext>
            </a:extLst>
          </p:cNvPr>
          <p:cNvSpPr>
            <a:spLocks noGrp="1"/>
          </p:cNvSpPr>
          <p:nvPr>
            <p:ph type="body" sz="quarter" idx="3" hasCustomPrompt="1"/>
          </p:nvPr>
        </p:nvSpPr>
        <p:spPr>
          <a:xfrm>
            <a:off x="4629150" y="1681163"/>
            <a:ext cx="4096838" cy="823912"/>
          </a:xfrm>
        </p:spPr>
        <p:txBody>
          <a:bodyPr anchor="b"/>
          <a:lstStyle>
            <a:lvl1pPr marL="0" indent="0">
              <a:buNone/>
              <a:defRPr sz="2400" b="1">
                <a:solidFill>
                  <a:srgbClr val="8FA5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AE3F53F7-93D9-8142-A0E9-1A9D6D70A166}"/>
              </a:ext>
            </a:extLst>
          </p:cNvPr>
          <p:cNvSpPr>
            <a:spLocks noGrp="1"/>
          </p:cNvSpPr>
          <p:nvPr>
            <p:ph sz="quarter" idx="4"/>
          </p:nvPr>
        </p:nvSpPr>
        <p:spPr>
          <a:xfrm>
            <a:off x="4629150" y="2505075"/>
            <a:ext cx="4096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xmlns="" id="{60DB09A7-BDCC-A84F-8939-8DA0D1B46373}"/>
              </a:ext>
            </a:extLst>
          </p:cNvPr>
          <p:cNvSpPr>
            <a:spLocks noGrp="1"/>
          </p:cNvSpPr>
          <p:nvPr>
            <p:ph type="title" hasCustomPrompt="1"/>
          </p:nvPr>
        </p:nvSpPr>
        <p:spPr>
          <a:xfrm>
            <a:off x="384809" y="348182"/>
            <a:ext cx="8341179" cy="1249637"/>
          </a:xfrm>
        </p:spPr>
        <p:txBody>
          <a:bodyPr/>
          <a:lstStyle/>
          <a:p>
            <a:r>
              <a:rPr lang="en-US" dirty="0"/>
              <a:t>CLICK TO EDIT MASTER TITLE STYLE</a:t>
            </a:r>
          </a:p>
        </p:txBody>
      </p:sp>
    </p:spTree>
    <p:extLst>
      <p:ext uri="{BB962C8B-B14F-4D97-AF65-F5344CB8AC3E}">
        <p14:creationId xmlns:p14="http://schemas.microsoft.com/office/powerpoint/2010/main" val="64680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Dark: Title and Blank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B559-F919-3E43-B214-C0C8A9D5B2E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8636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B559-F919-3E43-B214-C0C8A9D5B2EB}"/>
              </a:ext>
            </a:extLst>
          </p:cNvPr>
          <p:cNvSpPr>
            <a:spLocks noGrp="1"/>
          </p:cNvSpPr>
          <p:nvPr>
            <p:ph type="title" hasCustomPrompt="1"/>
          </p:nvPr>
        </p:nvSpPr>
        <p:spPr/>
        <p:txBody>
          <a:bodyPr/>
          <a:lstStyle/>
          <a:p>
            <a:r>
              <a:rPr lang="en-US" dirty="0"/>
              <a:t>CLICK TO EDIT MASTER TITLE STYLE</a:t>
            </a:r>
          </a:p>
        </p:txBody>
      </p:sp>
      <p:sp>
        <p:nvSpPr>
          <p:cNvPr id="4" name="Chart Placeholder 3">
            <a:extLst>
              <a:ext uri="{FF2B5EF4-FFF2-40B4-BE49-F238E27FC236}">
                <a16:creationId xmlns:a16="http://schemas.microsoft.com/office/drawing/2014/main" xmlns="" id="{B55BCEA2-E721-FA4E-A504-C4548C8644B3}"/>
              </a:ext>
            </a:extLst>
          </p:cNvPr>
          <p:cNvSpPr>
            <a:spLocks noGrp="1"/>
          </p:cNvSpPr>
          <p:nvPr>
            <p:ph type="chart" sz="quarter" idx="10"/>
          </p:nvPr>
        </p:nvSpPr>
        <p:spPr>
          <a:xfrm>
            <a:off x="384175" y="1759131"/>
            <a:ext cx="8394700" cy="4397194"/>
          </a:xfrm>
        </p:spPr>
        <p:txBody>
          <a:bodyPr/>
          <a:lstStyle/>
          <a:p>
            <a:endParaRPr lang="en-US" dirty="0"/>
          </a:p>
        </p:txBody>
      </p:sp>
    </p:spTree>
    <p:extLst>
      <p:ext uri="{BB962C8B-B14F-4D97-AF65-F5344CB8AC3E}">
        <p14:creationId xmlns:p14="http://schemas.microsoft.com/office/powerpoint/2010/main" val="3324018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B559-F919-3E43-B214-C0C8A9D5B2EB}"/>
              </a:ext>
            </a:extLst>
          </p:cNvPr>
          <p:cNvSpPr>
            <a:spLocks noGrp="1"/>
          </p:cNvSpPr>
          <p:nvPr>
            <p:ph type="title" hasCustomPrompt="1"/>
          </p:nvPr>
        </p:nvSpPr>
        <p:spPr/>
        <p:txBody>
          <a:bodyPr anchor="t"/>
          <a:lstStyle/>
          <a:p>
            <a:r>
              <a:rPr lang="en-US" dirty="0"/>
              <a:t>CLICK TO EDIT MASTER TITLE STYLE</a:t>
            </a:r>
          </a:p>
        </p:txBody>
      </p:sp>
      <p:sp>
        <p:nvSpPr>
          <p:cNvPr id="4" name="Chart Placeholder 3">
            <a:extLst>
              <a:ext uri="{FF2B5EF4-FFF2-40B4-BE49-F238E27FC236}">
                <a16:creationId xmlns:a16="http://schemas.microsoft.com/office/drawing/2014/main" xmlns="" id="{B55BCEA2-E721-FA4E-A504-C4548C8644B3}"/>
              </a:ext>
            </a:extLst>
          </p:cNvPr>
          <p:cNvSpPr>
            <a:spLocks noGrp="1"/>
          </p:cNvSpPr>
          <p:nvPr>
            <p:ph type="chart" sz="quarter" idx="10"/>
          </p:nvPr>
        </p:nvSpPr>
        <p:spPr>
          <a:xfrm>
            <a:off x="384175" y="1750423"/>
            <a:ext cx="4065905" cy="3187337"/>
          </a:xfrm>
        </p:spPr>
        <p:txBody>
          <a:bodyPr/>
          <a:lstStyle/>
          <a:p>
            <a:endParaRPr lang="en-US" dirty="0"/>
          </a:p>
        </p:txBody>
      </p:sp>
      <p:sp>
        <p:nvSpPr>
          <p:cNvPr id="5" name="Chart Placeholder 3">
            <a:extLst>
              <a:ext uri="{FF2B5EF4-FFF2-40B4-BE49-F238E27FC236}">
                <a16:creationId xmlns:a16="http://schemas.microsoft.com/office/drawing/2014/main" xmlns="" id="{83E3A0AB-D4D9-E744-9068-9DC285D0BE4E}"/>
              </a:ext>
            </a:extLst>
          </p:cNvPr>
          <p:cNvSpPr>
            <a:spLocks noGrp="1"/>
          </p:cNvSpPr>
          <p:nvPr>
            <p:ph type="chart" sz="quarter" idx="11"/>
          </p:nvPr>
        </p:nvSpPr>
        <p:spPr>
          <a:xfrm>
            <a:off x="4720047" y="1750423"/>
            <a:ext cx="4058194" cy="3187337"/>
          </a:xfrm>
        </p:spPr>
        <p:txBody>
          <a:bodyPr/>
          <a:lstStyle/>
          <a:p>
            <a:endParaRPr lang="en-US" dirty="0"/>
          </a:p>
        </p:txBody>
      </p:sp>
      <p:sp>
        <p:nvSpPr>
          <p:cNvPr id="6" name="Text Placeholder 5">
            <a:extLst>
              <a:ext uri="{FF2B5EF4-FFF2-40B4-BE49-F238E27FC236}">
                <a16:creationId xmlns:a16="http://schemas.microsoft.com/office/drawing/2014/main" xmlns="" id="{FA9663E6-E3ED-B44C-BEF6-576BED42770E}"/>
              </a:ext>
            </a:extLst>
          </p:cNvPr>
          <p:cNvSpPr>
            <a:spLocks noGrp="1"/>
          </p:cNvSpPr>
          <p:nvPr>
            <p:ph type="body" sz="quarter" idx="12" hasCustomPrompt="1"/>
          </p:nvPr>
        </p:nvSpPr>
        <p:spPr>
          <a:xfrm>
            <a:off x="384174" y="5094197"/>
            <a:ext cx="4065905" cy="1131978"/>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5">
            <a:extLst>
              <a:ext uri="{FF2B5EF4-FFF2-40B4-BE49-F238E27FC236}">
                <a16:creationId xmlns:a16="http://schemas.microsoft.com/office/drawing/2014/main" xmlns="" id="{7FF82AD1-9B7F-1448-82C7-0D2BD6647E80}"/>
              </a:ext>
            </a:extLst>
          </p:cNvPr>
          <p:cNvSpPr>
            <a:spLocks noGrp="1"/>
          </p:cNvSpPr>
          <p:nvPr>
            <p:ph type="body" sz="quarter" idx="13" hasCustomPrompt="1"/>
          </p:nvPr>
        </p:nvSpPr>
        <p:spPr>
          <a:xfrm>
            <a:off x="4720047" y="5094197"/>
            <a:ext cx="4058194" cy="1131978"/>
          </a:xfrm>
        </p:spPr>
        <p:txBody>
          <a:bodyPr>
            <a:normAutofit/>
          </a:bodyPr>
          <a:lstStyle>
            <a:lvl1pPr marL="0" indent="0">
              <a:buNone/>
              <a:defRPr sz="1800"/>
            </a:lvl1pPr>
          </a:lstStyle>
          <a:p>
            <a:pPr lvl="0"/>
            <a:r>
              <a:rPr lang="en-US" sz="1800" dirty="0"/>
              <a:t>Supporting text goes here</a:t>
            </a:r>
            <a:endParaRPr lang="en-US" dirty="0"/>
          </a:p>
        </p:txBody>
      </p:sp>
    </p:spTree>
    <p:extLst>
      <p:ext uri="{BB962C8B-B14F-4D97-AF65-F5344CB8AC3E}">
        <p14:creationId xmlns:p14="http://schemas.microsoft.com/office/powerpoint/2010/main" val="4007772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Chart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a16="http://schemas.microsoft.com/office/drawing/2014/main" xmlns="" id="{4C5A840C-B171-1440-9D84-5F34C2900ED2}"/>
              </a:ext>
            </a:extLst>
          </p:cNvPr>
          <p:cNvSpPr>
            <a:spLocks noGrp="1"/>
          </p:cNvSpPr>
          <p:nvPr>
            <p:ph type="chart" sz="quarter" idx="10"/>
          </p:nvPr>
        </p:nvSpPr>
        <p:spPr>
          <a:xfrm>
            <a:off x="384175" y="1750423"/>
            <a:ext cx="5676991" cy="4432663"/>
          </a:xfrm>
        </p:spPr>
        <p:txBody>
          <a:bodyPr/>
          <a:lstStyle/>
          <a:p>
            <a:endParaRPr lang="en-US" dirty="0"/>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384286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3C9CAF7-FB3D-6B41-BCB2-D278B7B70B2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xmlns=""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8FA5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20466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Text Left - Char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a16="http://schemas.microsoft.com/office/drawing/2014/main" xmlns="" id="{4C5A840C-B171-1440-9D84-5F34C2900ED2}"/>
              </a:ext>
            </a:extLst>
          </p:cNvPr>
          <p:cNvSpPr>
            <a:spLocks noGrp="1"/>
          </p:cNvSpPr>
          <p:nvPr>
            <p:ph type="chart" sz="quarter" idx="10"/>
          </p:nvPr>
        </p:nvSpPr>
        <p:spPr>
          <a:xfrm>
            <a:off x="3101249" y="1750423"/>
            <a:ext cx="5676991" cy="4432663"/>
          </a:xfrm>
        </p:spPr>
        <p:txBody>
          <a:bodyPr/>
          <a:lstStyle/>
          <a:p>
            <a:endParaRPr lang="en-US" dirty="0"/>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4025414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Picture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xmlns="" id="{8E8EA2D7-7DBB-F643-8A81-1A7CC35B3FAE}"/>
              </a:ext>
            </a:extLst>
          </p:cNvPr>
          <p:cNvSpPr>
            <a:spLocks noGrp="1"/>
          </p:cNvSpPr>
          <p:nvPr>
            <p:ph type="pic" sz="quarter" idx="15"/>
          </p:nvPr>
        </p:nvSpPr>
        <p:spPr>
          <a:xfrm>
            <a:off x="384175" y="1724025"/>
            <a:ext cx="5668963" cy="4459288"/>
          </a:xfrm>
        </p:spPr>
        <p:txBody>
          <a:bodyPr/>
          <a:lstStyle/>
          <a:p>
            <a:endParaRPr lang="en-US"/>
          </a:p>
        </p:txBody>
      </p:sp>
    </p:spTree>
    <p:extLst>
      <p:ext uri="{BB962C8B-B14F-4D97-AF65-F5344CB8AC3E}">
        <p14:creationId xmlns:p14="http://schemas.microsoft.com/office/powerpoint/2010/main" val="418809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Text Left -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xmlns=""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xmlns=""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xmlns="" id="{EB65D137-F77B-D84C-92F9-EA4734A6AFA8}"/>
              </a:ext>
            </a:extLst>
          </p:cNvPr>
          <p:cNvSpPr>
            <a:spLocks noGrp="1"/>
          </p:cNvSpPr>
          <p:nvPr>
            <p:ph type="pic" sz="quarter" idx="15"/>
          </p:nvPr>
        </p:nvSpPr>
        <p:spPr>
          <a:xfrm>
            <a:off x="3108325" y="1751013"/>
            <a:ext cx="5670550" cy="4432300"/>
          </a:xfrm>
        </p:spPr>
        <p:txBody>
          <a:bodyPr/>
          <a:lstStyle/>
          <a:p>
            <a:endParaRPr lang="en-US"/>
          </a:p>
        </p:txBody>
      </p:sp>
    </p:spTree>
    <p:extLst>
      <p:ext uri="{BB962C8B-B14F-4D97-AF65-F5344CB8AC3E}">
        <p14:creationId xmlns:p14="http://schemas.microsoft.com/office/powerpoint/2010/main" val="476541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9" name="Table Placeholder 8">
            <a:extLst>
              <a:ext uri="{FF2B5EF4-FFF2-40B4-BE49-F238E27FC236}">
                <a16:creationId xmlns:a16="http://schemas.microsoft.com/office/drawing/2014/main" xmlns="" id="{3D3B10FE-134D-3047-BF81-EDA8ED125FC4}"/>
              </a:ext>
            </a:extLst>
          </p:cNvPr>
          <p:cNvSpPr>
            <a:spLocks noGrp="1"/>
          </p:cNvSpPr>
          <p:nvPr>
            <p:ph type="tbl" sz="quarter" idx="10"/>
          </p:nvPr>
        </p:nvSpPr>
        <p:spPr>
          <a:xfrm>
            <a:off x="384810" y="1802675"/>
            <a:ext cx="8393429" cy="4223476"/>
          </a:xfrm>
        </p:spPr>
        <p:txBody>
          <a:bodyPr/>
          <a:lstStyle/>
          <a:p>
            <a:endParaRPr lang="en-US" dirty="0"/>
          </a:p>
        </p:txBody>
      </p:sp>
    </p:spTree>
    <p:extLst>
      <p:ext uri="{BB962C8B-B14F-4D97-AF65-F5344CB8AC3E}">
        <p14:creationId xmlns:p14="http://schemas.microsoft.com/office/powerpoint/2010/main" val="2893823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5" name="TextBox 14">
            <a:extLst>
              <a:ext uri="{FF2B5EF4-FFF2-40B4-BE49-F238E27FC236}">
                <a16:creationId xmlns:a16="http://schemas.microsoft.com/office/drawing/2014/main" xmlns="" id="{87796D60-B917-9341-B0C5-3DA5746B304A}"/>
              </a:ext>
            </a:extLst>
          </p:cNvPr>
          <p:cNvSpPr txBox="1"/>
          <p:nvPr userDrawn="1"/>
        </p:nvSpPr>
        <p:spPr>
          <a:xfrm>
            <a:off x="5521568" y="3705687"/>
            <a:ext cx="319562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latin typeface="Trebuchet MS" panose="020B0703020202090204" pitchFamily="34" charset="0"/>
              </a:rPr>
              <a:t>The LEP and partners are developing place marketing activity to shout about what we have known for a long time, that Greater Lincolnshire is one of the best places in the UK to live, work, visit and do business.</a:t>
            </a:r>
          </a:p>
        </p:txBody>
      </p:sp>
    </p:spTree>
    <p:extLst>
      <p:ext uri="{BB962C8B-B14F-4D97-AF65-F5344CB8AC3E}">
        <p14:creationId xmlns:p14="http://schemas.microsoft.com/office/powerpoint/2010/main" val="216909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Tree>
    <p:extLst>
      <p:ext uri="{BB962C8B-B14F-4D97-AF65-F5344CB8AC3E}">
        <p14:creationId xmlns:p14="http://schemas.microsoft.com/office/powerpoint/2010/main" val="25502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F6C0714-0369-EF46-8783-0C4E7D4B64FF}"/>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1" name="TextBox 10">
            <a:extLst>
              <a:ext uri="{FF2B5EF4-FFF2-40B4-BE49-F238E27FC236}">
                <a16:creationId xmlns:a16="http://schemas.microsoft.com/office/drawing/2014/main" xmlns="" id="{0B59A125-12AB-4843-A97B-140603BE0BDF}"/>
              </a:ext>
            </a:extLst>
          </p:cNvPr>
          <p:cNvSpPr txBox="1"/>
          <p:nvPr userDrawn="1"/>
        </p:nvSpPr>
        <p:spPr>
          <a:xfrm>
            <a:off x="4598126" y="4609778"/>
            <a:ext cx="3692770" cy="1323439"/>
          </a:xfrm>
          <a:prstGeom prst="rect">
            <a:avLst/>
          </a:prstGeom>
          <a:noFill/>
        </p:spPr>
        <p:txBody>
          <a:bodyPr wrap="square" rtlCol="0">
            <a:spAutoFit/>
          </a:bodyPr>
          <a:lstStyle/>
          <a:p>
            <a:pPr lvl="0"/>
            <a:r>
              <a:rPr lang="en-US" sz="1600" dirty="0">
                <a:solidFill>
                  <a:schemeClr val="bg1"/>
                </a:solidFill>
                <a:latin typeface="Trebuchet MS" panose="020B0703020202090204" pitchFamily="34" charset="0"/>
              </a:rPr>
              <a:t>We want to help our business sectors increase productivity and innovation,  create new employment opportunities  and develop infrastructure that supports economic growth.</a:t>
            </a:r>
          </a:p>
        </p:txBody>
      </p:sp>
      <p:sp>
        <p:nvSpPr>
          <p:cNvPr id="12" name="TextBox 11">
            <a:extLst>
              <a:ext uri="{FF2B5EF4-FFF2-40B4-BE49-F238E27FC236}">
                <a16:creationId xmlns:a16="http://schemas.microsoft.com/office/drawing/2014/main" xmlns="" id="{3A100EAB-3935-CD48-82F2-DFBDFAC977B0}"/>
              </a:ext>
            </a:extLst>
          </p:cNvPr>
          <p:cNvSpPr txBox="1"/>
          <p:nvPr userDrawn="1"/>
        </p:nvSpPr>
        <p:spPr>
          <a:xfrm>
            <a:off x="4572001" y="2978562"/>
            <a:ext cx="3718896" cy="1631216"/>
          </a:xfrm>
          <a:prstGeom prst="rect">
            <a:avLst/>
          </a:prstGeom>
          <a:noFill/>
        </p:spPr>
        <p:txBody>
          <a:bodyPr wrap="square" rtlCol="0">
            <a:spAutoFit/>
          </a:bodyPr>
          <a:lstStyle/>
          <a:p>
            <a:pPr lvl="0"/>
            <a:r>
              <a:rPr lang="en-US" sz="2000" b="1" i="0" dirty="0">
                <a:solidFill>
                  <a:srgbClr val="DD878C"/>
                </a:solidFill>
                <a:latin typeface="Trebuchet MS" panose="020B0703020202090204" pitchFamily="34" charset="0"/>
              </a:rPr>
              <a:t>THE GREATER LINCOLNSHIRE LEP WORKS WITH THE PUBLIC AND PRIVATE SECTOR TO DELIVER SUSTAINABLE ECONOMIC GROWTH. </a:t>
            </a:r>
          </a:p>
        </p:txBody>
      </p:sp>
    </p:spTree>
    <p:extLst>
      <p:ext uri="{BB962C8B-B14F-4D97-AF65-F5344CB8AC3E}">
        <p14:creationId xmlns:p14="http://schemas.microsoft.com/office/powerpoint/2010/main" val="152284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CC25D53-AE99-334E-BC34-B69BEC8B9809}"/>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9" name="TextBox 8">
            <a:extLst>
              <a:ext uri="{FF2B5EF4-FFF2-40B4-BE49-F238E27FC236}">
                <a16:creationId xmlns:a16="http://schemas.microsoft.com/office/drawing/2014/main" xmlns="" id="{75172F59-95AC-F344-A16F-231B67BBF9CF}"/>
              </a:ext>
            </a:extLst>
          </p:cNvPr>
          <p:cNvSpPr txBox="1"/>
          <p:nvPr userDrawn="1"/>
        </p:nvSpPr>
        <p:spPr>
          <a:xfrm>
            <a:off x="4325814" y="3956874"/>
            <a:ext cx="4202474" cy="1631216"/>
          </a:xfrm>
          <a:prstGeom prst="rect">
            <a:avLst/>
          </a:prstGeom>
          <a:noFill/>
        </p:spPr>
        <p:txBody>
          <a:bodyPr wrap="square" rtlCol="0">
            <a:spAutoFit/>
          </a:bodyPr>
          <a:lstStyle/>
          <a:p>
            <a:pPr lvl="0"/>
            <a:r>
              <a:rPr lang="en-US" sz="2000" b="0" i="0" dirty="0">
                <a:solidFill>
                  <a:schemeClr val="bg1"/>
                </a:solidFill>
                <a:latin typeface="Trebuchet MS" panose="020B0703020202090204" pitchFamily="34" charset="0"/>
              </a:rPr>
              <a:t>The Innovation Council wants to drive innovation across Greater Lincolnshire, increase business start-ups, growth and productivity and improve economic prosperity.</a:t>
            </a:r>
          </a:p>
        </p:txBody>
      </p:sp>
    </p:spTree>
    <p:extLst>
      <p:ext uri="{BB962C8B-B14F-4D97-AF65-F5344CB8AC3E}">
        <p14:creationId xmlns:p14="http://schemas.microsoft.com/office/powerpoint/2010/main" val="3639382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88F4DA8-7853-AB40-A12A-B5F68C1BE0E0}"/>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6" name="TextBox 15">
            <a:extLst>
              <a:ext uri="{FF2B5EF4-FFF2-40B4-BE49-F238E27FC236}">
                <a16:creationId xmlns:a16="http://schemas.microsoft.com/office/drawing/2014/main" xmlns="" id="{328D0322-88B4-8146-9189-C3AEA8A257FA}"/>
              </a:ext>
            </a:extLst>
          </p:cNvPr>
          <p:cNvSpPr txBox="1"/>
          <p:nvPr userDrawn="1"/>
        </p:nvSpPr>
        <p:spPr>
          <a:xfrm>
            <a:off x="5547696" y="5272577"/>
            <a:ext cx="323557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Delivering strategic </a:t>
            </a:r>
            <a:r>
              <a:rPr lang="en-US" sz="1600" b="0" i="0" dirty="0" err="1">
                <a:solidFill>
                  <a:schemeClr val="bg1"/>
                </a:solidFill>
                <a:latin typeface="Trebuchet MS" panose="020B0703020202090204" pitchFamily="34" charset="0"/>
              </a:rPr>
              <a:t>programmes</a:t>
            </a:r>
            <a:r>
              <a:rPr lang="en-US" sz="1600" b="0" i="0" dirty="0">
                <a:solidFill>
                  <a:schemeClr val="bg1"/>
                </a:solidFill>
                <a:latin typeface="Trebuchet MS" panose="020B0703020202090204" pitchFamily="34" charset="0"/>
              </a:rPr>
              <a:t>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for local prosperity</a:t>
            </a:r>
          </a:p>
        </p:txBody>
      </p:sp>
      <p:sp>
        <p:nvSpPr>
          <p:cNvPr id="17" name="TextBox 16">
            <a:extLst>
              <a:ext uri="{FF2B5EF4-FFF2-40B4-BE49-F238E27FC236}">
                <a16:creationId xmlns:a16="http://schemas.microsoft.com/office/drawing/2014/main" xmlns="" id="{1B719C72-8DA4-794A-91F1-7FED97BEDCC0}"/>
              </a:ext>
            </a:extLst>
          </p:cNvPr>
          <p:cNvSpPr txBox="1"/>
          <p:nvPr userDrawn="1"/>
        </p:nvSpPr>
        <p:spPr>
          <a:xfrm>
            <a:off x="5512528" y="4208708"/>
            <a:ext cx="323557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Developing strategic economic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plans to enable investment</a:t>
            </a:r>
          </a:p>
        </p:txBody>
      </p:sp>
      <p:sp>
        <p:nvSpPr>
          <p:cNvPr id="18" name="TextBox 17">
            <a:extLst>
              <a:ext uri="{FF2B5EF4-FFF2-40B4-BE49-F238E27FC236}">
                <a16:creationId xmlns:a16="http://schemas.microsoft.com/office/drawing/2014/main" xmlns="" id="{51AB897C-3D2E-9E47-80A2-9695BD2E0EBD}"/>
              </a:ext>
            </a:extLst>
          </p:cNvPr>
          <p:cNvSpPr txBox="1"/>
          <p:nvPr userDrawn="1"/>
        </p:nvSpPr>
        <p:spPr>
          <a:xfrm>
            <a:off x="5547696" y="3144839"/>
            <a:ext cx="315669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Ensuring the economic interests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of the area are represented</a:t>
            </a:r>
          </a:p>
        </p:txBody>
      </p:sp>
      <p:sp>
        <p:nvSpPr>
          <p:cNvPr id="19" name="TextBox 18">
            <a:extLst>
              <a:ext uri="{FF2B5EF4-FFF2-40B4-BE49-F238E27FC236}">
                <a16:creationId xmlns:a16="http://schemas.microsoft.com/office/drawing/2014/main" xmlns="" id="{BA2C5B8B-0C1C-A343-A52F-D6C5131EB84F}"/>
              </a:ext>
            </a:extLst>
          </p:cNvPr>
          <p:cNvSpPr txBox="1"/>
          <p:nvPr userDrawn="1"/>
        </p:nvSpPr>
        <p:spPr>
          <a:xfrm>
            <a:off x="5547696" y="2744729"/>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PROMOTING</a:t>
            </a:r>
            <a:endParaRPr lang="en-US" sz="1800" b="1" i="0" dirty="0">
              <a:solidFill>
                <a:srgbClr val="B9D5FF"/>
              </a:solidFill>
              <a:latin typeface="Trebuchet MS" panose="020B0703020202090204" pitchFamily="34" charset="0"/>
            </a:endParaRPr>
          </a:p>
        </p:txBody>
      </p:sp>
      <p:sp>
        <p:nvSpPr>
          <p:cNvPr id="20" name="TextBox 19">
            <a:extLst>
              <a:ext uri="{FF2B5EF4-FFF2-40B4-BE49-F238E27FC236}">
                <a16:creationId xmlns:a16="http://schemas.microsoft.com/office/drawing/2014/main" xmlns="" id="{0861285C-4582-7340-9BED-BAC866C0128D}"/>
              </a:ext>
            </a:extLst>
          </p:cNvPr>
          <p:cNvSpPr txBox="1"/>
          <p:nvPr userDrawn="1"/>
        </p:nvSpPr>
        <p:spPr>
          <a:xfrm>
            <a:off x="5547696" y="3860917"/>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INFLUENCING</a:t>
            </a:r>
            <a:endParaRPr lang="en-US" sz="1800" b="1" i="0" dirty="0">
              <a:solidFill>
                <a:srgbClr val="B9D5FF"/>
              </a:solidFill>
              <a:latin typeface="Trebuchet MS" panose="020B0703020202090204" pitchFamily="34" charset="0"/>
            </a:endParaRPr>
          </a:p>
        </p:txBody>
      </p:sp>
      <p:sp>
        <p:nvSpPr>
          <p:cNvPr id="21" name="TextBox 20">
            <a:extLst>
              <a:ext uri="{FF2B5EF4-FFF2-40B4-BE49-F238E27FC236}">
                <a16:creationId xmlns:a16="http://schemas.microsoft.com/office/drawing/2014/main" xmlns="" id="{B8332C69-A8EB-4449-B352-3328BC7F2A84}"/>
              </a:ext>
            </a:extLst>
          </p:cNvPr>
          <p:cNvSpPr txBox="1"/>
          <p:nvPr userDrawn="1"/>
        </p:nvSpPr>
        <p:spPr>
          <a:xfrm>
            <a:off x="5547696" y="4924786"/>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DRIVING</a:t>
            </a:r>
            <a:endParaRPr lang="en-US" sz="1800" b="1" i="0" dirty="0">
              <a:solidFill>
                <a:srgbClr val="B9D5FF"/>
              </a:solidFill>
              <a:latin typeface="Trebuchet MS" panose="020B0703020202090204" pitchFamily="34" charset="0"/>
            </a:endParaRPr>
          </a:p>
        </p:txBody>
      </p:sp>
    </p:spTree>
    <p:extLst>
      <p:ext uri="{BB962C8B-B14F-4D97-AF65-F5344CB8AC3E}">
        <p14:creationId xmlns:p14="http://schemas.microsoft.com/office/powerpoint/2010/main" val="3105559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2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064E8C8-3BF4-DC46-8B20-03AD63649B7C}"/>
              </a:ext>
            </a:extLst>
          </p:cNvPr>
          <p:cNvPicPr>
            <a:picLocks noChangeAspect="1"/>
          </p:cNvPicPr>
          <p:nvPr userDrawn="1"/>
        </p:nvPicPr>
        <p:blipFill>
          <a:blip r:embed="rId2"/>
          <a:stretch>
            <a:fillRect/>
          </a:stretch>
        </p:blipFill>
        <p:spPr>
          <a:xfrm>
            <a:off x="-64280" y="-45000"/>
            <a:ext cx="9272561" cy="6948000"/>
          </a:xfrm>
          <a:prstGeom prst="rect">
            <a:avLst/>
          </a:prstGeom>
        </p:spPr>
      </p:pic>
      <p:sp>
        <p:nvSpPr>
          <p:cNvPr id="2" name="Title 1">
            <a:extLst>
              <a:ext uri="{FF2B5EF4-FFF2-40B4-BE49-F238E27FC236}">
                <a16:creationId xmlns:a16="http://schemas.microsoft.com/office/drawing/2014/main" xmlns=""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DD878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5396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1F24B2-4EA9-8A41-B11D-E1CACB9FA072}"/>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xmlns=""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DD878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3075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igh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328F0-70A5-B84A-94AE-19E68950C216}"/>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xmlns="" id="{55597A9A-FB61-0E4A-9139-B430B960F3C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6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Ligh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94354D0-2EF8-9F44-B7F5-23AA16FC931C}"/>
              </a:ext>
            </a:extLst>
          </p:cNvPr>
          <p:cNvSpPr>
            <a:spLocks noGrp="1"/>
          </p:cNvSpPr>
          <p:nvPr>
            <p:ph sz="half" idx="1"/>
          </p:nvPr>
        </p:nvSpPr>
        <p:spPr>
          <a:xfrm>
            <a:off x="384810" y="1860460"/>
            <a:ext cx="400431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878D5A9-8B00-CD43-94F8-E29D4B7BE459}"/>
              </a:ext>
            </a:extLst>
          </p:cNvPr>
          <p:cNvSpPr>
            <a:spLocks noGrp="1"/>
          </p:cNvSpPr>
          <p:nvPr>
            <p:ph sz="half" idx="2"/>
          </p:nvPr>
        </p:nvSpPr>
        <p:spPr>
          <a:xfrm>
            <a:off x="4676503" y="1860460"/>
            <a:ext cx="404948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743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Two Pictures with support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xmlns="" id="{6878D5A9-8B00-CD43-94F8-E29D4B7BE459}"/>
              </a:ext>
            </a:extLst>
          </p:cNvPr>
          <p:cNvSpPr>
            <a:spLocks noGrp="1"/>
          </p:cNvSpPr>
          <p:nvPr>
            <p:ph sz="half" idx="2" hasCustomPrompt="1"/>
          </p:nvPr>
        </p:nvSpPr>
        <p:spPr>
          <a:xfrm>
            <a:off x="4676503" y="4955176"/>
            <a:ext cx="4049485" cy="1256621"/>
          </a:xfrm>
        </p:spPr>
        <p:txBody>
          <a:bodyPr>
            <a:normAutofit/>
          </a:bodyPr>
          <a:lstStyle>
            <a:lvl1pPr marL="0" indent="0">
              <a:buNone/>
              <a:defRPr sz="1800"/>
            </a:lvl1pPr>
          </a:lstStyle>
          <a:p>
            <a:pPr lvl="0"/>
            <a:r>
              <a:rPr lang="en-US" dirty="0"/>
              <a:t>Supporting text goes here</a:t>
            </a:r>
          </a:p>
        </p:txBody>
      </p:sp>
      <p:sp>
        <p:nvSpPr>
          <p:cNvPr id="6" name="Picture Placeholder 5">
            <a:extLst>
              <a:ext uri="{FF2B5EF4-FFF2-40B4-BE49-F238E27FC236}">
                <a16:creationId xmlns:a16="http://schemas.microsoft.com/office/drawing/2014/main" xmlns="" id="{EE434271-CB91-F647-A619-0C5EF51B092F}"/>
              </a:ext>
            </a:extLst>
          </p:cNvPr>
          <p:cNvSpPr>
            <a:spLocks noGrp="1"/>
          </p:cNvSpPr>
          <p:nvPr>
            <p:ph type="pic" sz="quarter" idx="10"/>
          </p:nvPr>
        </p:nvSpPr>
        <p:spPr>
          <a:xfrm>
            <a:off x="384809" y="1785938"/>
            <a:ext cx="4004629" cy="2968942"/>
          </a:xfrm>
        </p:spPr>
        <p:txBody>
          <a:bodyPr/>
          <a:lstStyle/>
          <a:p>
            <a:endParaRPr lang="en-US"/>
          </a:p>
        </p:txBody>
      </p:sp>
      <p:sp>
        <p:nvSpPr>
          <p:cNvPr id="7" name="Picture Placeholder 5">
            <a:extLst>
              <a:ext uri="{FF2B5EF4-FFF2-40B4-BE49-F238E27FC236}">
                <a16:creationId xmlns:a16="http://schemas.microsoft.com/office/drawing/2014/main" xmlns="" id="{534D7296-F2C2-4D4F-98AF-1DCFE62F6E25}"/>
              </a:ext>
            </a:extLst>
          </p:cNvPr>
          <p:cNvSpPr>
            <a:spLocks noGrp="1"/>
          </p:cNvSpPr>
          <p:nvPr>
            <p:ph type="pic" sz="quarter" idx="11"/>
          </p:nvPr>
        </p:nvSpPr>
        <p:spPr>
          <a:xfrm>
            <a:off x="4660717" y="1785938"/>
            <a:ext cx="4065271" cy="2968942"/>
          </a:xfrm>
        </p:spPr>
        <p:txBody>
          <a:bodyPr/>
          <a:lstStyle/>
          <a:p>
            <a:endParaRPr lang="en-US"/>
          </a:p>
        </p:txBody>
      </p:sp>
      <p:sp>
        <p:nvSpPr>
          <p:cNvPr id="8" name="Content Placeholder 3">
            <a:extLst>
              <a:ext uri="{FF2B5EF4-FFF2-40B4-BE49-F238E27FC236}">
                <a16:creationId xmlns:a16="http://schemas.microsoft.com/office/drawing/2014/main" xmlns="" id="{11AD0657-D17B-4141-9C60-199D3280CD89}"/>
              </a:ext>
            </a:extLst>
          </p:cNvPr>
          <p:cNvSpPr>
            <a:spLocks noGrp="1"/>
          </p:cNvSpPr>
          <p:nvPr>
            <p:ph sz="half" idx="12" hasCustomPrompt="1"/>
          </p:nvPr>
        </p:nvSpPr>
        <p:spPr>
          <a:xfrm>
            <a:off x="384809" y="4955176"/>
            <a:ext cx="4004629" cy="1256621"/>
          </a:xfrm>
        </p:spPr>
        <p:txBody>
          <a:bodyPr>
            <a:normAutofit/>
          </a:bodyPr>
          <a:lstStyle>
            <a:lvl1pPr marL="0" indent="0">
              <a:buNone/>
              <a:defRPr sz="1800"/>
            </a:lvl1pPr>
          </a:lstStyle>
          <a:p>
            <a:pPr lvl="0"/>
            <a:r>
              <a:rPr lang="en-US" dirty="0"/>
              <a:t>Supporting text goes here</a:t>
            </a:r>
          </a:p>
        </p:txBody>
      </p:sp>
    </p:spTree>
    <p:extLst>
      <p:ext uri="{BB962C8B-B14F-4D97-AF65-F5344CB8AC3E}">
        <p14:creationId xmlns:p14="http://schemas.microsoft.com/office/powerpoint/2010/main" val="254847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Two subtitles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xmlns="" id="{EE434271-CB91-F647-A619-0C5EF51B092F}"/>
              </a:ext>
            </a:extLst>
          </p:cNvPr>
          <p:cNvSpPr>
            <a:spLocks noGrp="1"/>
          </p:cNvSpPr>
          <p:nvPr>
            <p:ph type="pic" sz="quarter" idx="10"/>
          </p:nvPr>
        </p:nvSpPr>
        <p:spPr>
          <a:xfrm>
            <a:off x="384809" y="4214947"/>
            <a:ext cx="4004629" cy="1996849"/>
          </a:xfrm>
        </p:spPr>
        <p:txBody>
          <a:bodyPr/>
          <a:lstStyle/>
          <a:p>
            <a:endParaRPr lang="en-US"/>
          </a:p>
        </p:txBody>
      </p:sp>
      <p:sp>
        <p:nvSpPr>
          <p:cNvPr id="8" name="Content Placeholder 3">
            <a:extLst>
              <a:ext uri="{FF2B5EF4-FFF2-40B4-BE49-F238E27FC236}">
                <a16:creationId xmlns:a16="http://schemas.microsoft.com/office/drawing/2014/main" xmlns="" id="{11AD0657-D17B-4141-9C60-199D3280CD89}"/>
              </a:ext>
            </a:extLst>
          </p:cNvPr>
          <p:cNvSpPr>
            <a:spLocks noGrp="1"/>
          </p:cNvSpPr>
          <p:nvPr>
            <p:ph sz="half" idx="12" hasCustomPrompt="1"/>
          </p:nvPr>
        </p:nvSpPr>
        <p:spPr>
          <a:xfrm>
            <a:off x="384809" y="2240691"/>
            <a:ext cx="4004629" cy="1846216"/>
          </a:xfrm>
        </p:spPr>
        <p:txBody>
          <a:bodyPr>
            <a:normAutofit/>
          </a:bodyPr>
          <a:lstStyle>
            <a:lvl1pPr marL="0" indent="0">
              <a:buNone/>
              <a:defRPr sz="1800"/>
            </a:lvl1pPr>
          </a:lstStyle>
          <a:p>
            <a:pPr lvl="0"/>
            <a:r>
              <a:rPr lang="en-US" dirty="0"/>
              <a:t>Supporting text goes here</a:t>
            </a:r>
          </a:p>
        </p:txBody>
      </p:sp>
      <p:sp>
        <p:nvSpPr>
          <p:cNvPr id="5" name="Text Placeholder 4">
            <a:extLst>
              <a:ext uri="{FF2B5EF4-FFF2-40B4-BE49-F238E27FC236}">
                <a16:creationId xmlns:a16="http://schemas.microsoft.com/office/drawing/2014/main" xmlns="" id="{2555567B-55DF-4645-91BD-C664D3CCDADD}"/>
              </a:ext>
            </a:extLst>
          </p:cNvPr>
          <p:cNvSpPr>
            <a:spLocks noGrp="1"/>
          </p:cNvSpPr>
          <p:nvPr>
            <p:ph type="body" sz="quarter" idx="13" hasCustomPrompt="1"/>
          </p:nvPr>
        </p:nvSpPr>
        <p:spPr>
          <a:xfrm>
            <a:off x="384809" y="1831659"/>
            <a:ext cx="4005263" cy="409031"/>
          </a:xfrm>
        </p:spPr>
        <p:txBody>
          <a:bodyPr anchor="b">
            <a:normAutofit/>
          </a:bodyPr>
          <a:lstStyle>
            <a:lvl1pPr marL="0" indent="0">
              <a:buNone/>
              <a:defRPr sz="2000" b="1">
                <a:solidFill>
                  <a:srgbClr val="27337E"/>
                </a:solidFill>
              </a:defRPr>
            </a:lvl1pPr>
          </a:lstStyle>
          <a:p>
            <a:pPr lvl="0"/>
            <a:r>
              <a:rPr lang="en-US" dirty="0"/>
              <a:t>SUB TITLE</a:t>
            </a:r>
          </a:p>
        </p:txBody>
      </p:sp>
      <p:sp>
        <p:nvSpPr>
          <p:cNvPr id="9" name="Picture Placeholder 5">
            <a:extLst>
              <a:ext uri="{FF2B5EF4-FFF2-40B4-BE49-F238E27FC236}">
                <a16:creationId xmlns:a16="http://schemas.microsoft.com/office/drawing/2014/main" xmlns="" id="{38537223-6359-E94B-936E-58718B708C5C}"/>
              </a:ext>
            </a:extLst>
          </p:cNvPr>
          <p:cNvSpPr>
            <a:spLocks noGrp="1"/>
          </p:cNvSpPr>
          <p:nvPr>
            <p:ph type="pic" sz="quarter" idx="14"/>
          </p:nvPr>
        </p:nvSpPr>
        <p:spPr>
          <a:xfrm>
            <a:off x="4704261" y="4214947"/>
            <a:ext cx="4004629" cy="1996849"/>
          </a:xfrm>
        </p:spPr>
        <p:txBody>
          <a:bodyPr/>
          <a:lstStyle/>
          <a:p>
            <a:endParaRPr lang="en-US"/>
          </a:p>
        </p:txBody>
      </p:sp>
      <p:sp>
        <p:nvSpPr>
          <p:cNvPr id="10" name="Content Placeholder 3">
            <a:extLst>
              <a:ext uri="{FF2B5EF4-FFF2-40B4-BE49-F238E27FC236}">
                <a16:creationId xmlns:a16="http://schemas.microsoft.com/office/drawing/2014/main" xmlns="" id="{49992D06-44F8-0142-A2B0-F506CFF524BC}"/>
              </a:ext>
            </a:extLst>
          </p:cNvPr>
          <p:cNvSpPr>
            <a:spLocks noGrp="1"/>
          </p:cNvSpPr>
          <p:nvPr>
            <p:ph sz="half" idx="15" hasCustomPrompt="1"/>
          </p:nvPr>
        </p:nvSpPr>
        <p:spPr>
          <a:xfrm>
            <a:off x="4704261" y="2240691"/>
            <a:ext cx="4004629" cy="1846216"/>
          </a:xfrm>
        </p:spPr>
        <p:txBody>
          <a:bodyPr>
            <a:normAutofit/>
          </a:bodyPr>
          <a:lstStyle>
            <a:lvl1pPr marL="0" indent="0">
              <a:buNone/>
              <a:defRPr sz="1800"/>
            </a:lvl1pPr>
          </a:lstStyle>
          <a:p>
            <a:pPr lvl="0"/>
            <a:r>
              <a:rPr lang="en-US" dirty="0"/>
              <a:t>Supporting text goes here</a:t>
            </a:r>
          </a:p>
        </p:txBody>
      </p:sp>
      <p:sp>
        <p:nvSpPr>
          <p:cNvPr id="11" name="Text Placeholder 4">
            <a:extLst>
              <a:ext uri="{FF2B5EF4-FFF2-40B4-BE49-F238E27FC236}">
                <a16:creationId xmlns:a16="http://schemas.microsoft.com/office/drawing/2014/main" xmlns="" id="{D94085F2-280A-6A42-AE3C-6F3980FA6870}"/>
              </a:ext>
            </a:extLst>
          </p:cNvPr>
          <p:cNvSpPr>
            <a:spLocks noGrp="1"/>
          </p:cNvSpPr>
          <p:nvPr>
            <p:ph type="body" sz="quarter" idx="16" hasCustomPrompt="1"/>
          </p:nvPr>
        </p:nvSpPr>
        <p:spPr>
          <a:xfrm>
            <a:off x="4704261" y="1831659"/>
            <a:ext cx="4005263" cy="409031"/>
          </a:xfrm>
        </p:spPr>
        <p:txBody>
          <a:bodyPr anchor="b">
            <a:normAutofit/>
          </a:bodyPr>
          <a:lstStyle>
            <a:lvl1pPr marL="0" indent="0">
              <a:buNone/>
              <a:defRPr sz="2000" b="1">
                <a:solidFill>
                  <a:srgbClr val="27337E"/>
                </a:solidFill>
              </a:defRPr>
            </a:lvl1pPr>
          </a:lstStyle>
          <a:p>
            <a:pPr lvl="0"/>
            <a:r>
              <a:rPr lang="en-US" dirty="0"/>
              <a:t>SUB TITLE</a:t>
            </a:r>
          </a:p>
        </p:txBody>
      </p:sp>
    </p:spTree>
    <p:extLst>
      <p:ext uri="{BB962C8B-B14F-4D97-AF65-F5344CB8AC3E}">
        <p14:creationId xmlns:p14="http://schemas.microsoft.com/office/powerpoint/2010/main" val="571112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6.jp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8.jp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5619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63" r:id="rId3"/>
    <p:sldLayoutId id="2147483677"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38F8336-8E69-C247-838A-A0DD20AB027D}"/>
              </a:ext>
            </a:extLst>
          </p:cNvPr>
          <p:cNvPicPr>
            <a:picLocks noChangeAspect="1"/>
          </p:cNvPicPr>
          <p:nvPr/>
        </p:nvPicPr>
        <p:blipFill>
          <a:blip r:embed="rId17"/>
          <a:stretch>
            <a:fillRect/>
          </a:stretch>
        </p:blipFill>
        <p:spPr>
          <a:xfrm>
            <a:off x="-60000" y="-45000"/>
            <a:ext cx="9264000" cy="6948000"/>
          </a:xfrm>
          <a:prstGeom prst="rect">
            <a:avLst/>
          </a:prstGeom>
        </p:spPr>
      </p:pic>
      <p:sp>
        <p:nvSpPr>
          <p:cNvPr id="2" name="Title Placeholder 1">
            <a:extLst>
              <a:ext uri="{FF2B5EF4-FFF2-40B4-BE49-F238E27FC236}">
                <a16:creationId xmlns:a16="http://schemas.microsoft.com/office/drawing/2014/main" xmlns="" id="{C403BC47-ECA3-424E-94EE-118EADDC6FD6}"/>
              </a:ext>
            </a:extLst>
          </p:cNvPr>
          <p:cNvSpPr>
            <a:spLocks noGrp="1"/>
          </p:cNvSpPr>
          <p:nvPr>
            <p:ph type="title"/>
          </p:nvPr>
        </p:nvSpPr>
        <p:spPr>
          <a:xfrm>
            <a:off x="384810" y="304800"/>
            <a:ext cx="8393430" cy="130628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2EE0314-61A5-6C4B-9AD0-CA7D9484B4A2}"/>
              </a:ext>
            </a:extLst>
          </p:cNvPr>
          <p:cNvSpPr>
            <a:spLocks noGrp="1"/>
          </p:cNvSpPr>
          <p:nvPr>
            <p:ph type="body" idx="1"/>
          </p:nvPr>
        </p:nvSpPr>
        <p:spPr>
          <a:xfrm>
            <a:off x="384810" y="1868487"/>
            <a:ext cx="83934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405262"/>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02" r:id="rId3"/>
    <p:sldLayoutId id="2147483703" r:id="rId4"/>
    <p:sldLayoutId id="2147483691" r:id="rId5"/>
    <p:sldLayoutId id="2147483692" r:id="rId6"/>
    <p:sldLayoutId id="2147483696" r:id="rId7"/>
    <p:sldLayoutId id="2147483697" r:id="rId8"/>
    <p:sldLayoutId id="2147483693" r:id="rId9"/>
    <p:sldLayoutId id="2147483698" r:id="rId10"/>
    <p:sldLayoutId id="2147483699" r:id="rId11"/>
    <p:sldLayoutId id="2147483701" r:id="rId12"/>
    <p:sldLayoutId id="2147483700" r:id="rId13"/>
    <p:sldLayoutId id="2147483726" r:id="rId14"/>
    <p:sldLayoutId id="2147483728" r:id="rId15"/>
  </p:sldLayoutIdLst>
  <p:txStyles>
    <p:titleStyle>
      <a:lvl1pPr algn="l" defTabSz="914400" rtl="0" eaLnBrk="1" latinLnBrk="0" hangingPunct="1">
        <a:lnSpc>
          <a:spcPct val="90000"/>
        </a:lnSpc>
        <a:spcBef>
          <a:spcPct val="0"/>
        </a:spcBef>
        <a:buNone/>
        <a:defRPr sz="4400" b="1" kern="1200">
          <a:solidFill>
            <a:srgbClr val="27337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7337E"/>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7337E"/>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7337E"/>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7337E"/>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7337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D23558-8D6F-AB41-9E4D-2C3974CC62EA}"/>
              </a:ext>
            </a:extLst>
          </p:cNvPr>
          <p:cNvPicPr>
            <a:picLocks noChangeAspect="1"/>
          </p:cNvPicPr>
          <p:nvPr/>
        </p:nvPicPr>
        <p:blipFill>
          <a:blip r:embed="rId15"/>
          <a:stretch>
            <a:fillRect/>
          </a:stretch>
        </p:blipFill>
        <p:spPr>
          <a:xfrm>
            <a:off x="-57859" y="-45000"/>
            <a:ext cx="9259719" cy="6948000"/>
          </a:xfrm>
          <a:prstGeom prst="rect">
            <a:avLst/>
          </a:prstGeom>
        </p:spPr>
      </p:pic>
      <p:sp>
        <p:nvSpPr>
          <p:cNvPr id="2" name="Title Placeholder 1">
            <a:extLst>
              <a:ext uri="{FF2B5EF4-FFF2-40B4-BE49-F238E27FC236}">
                <a16:creationId xmlns:a16="http://schemas.microsoft.com/office/drawing/2014/main" xmlns="" id="{C403BC47-ECA3-424E-94EE-118EADDC6FD6}"/>
              </a:ext>
            </a:extLst>
          </p:cNvPr>
          <p:cNvSpPr>
            <a:spLocks noGrp="1"/>
          </p:cNvSpPr>
          <p:nvPr>
            <p:ph type="title"/>
          </p:nvPr>
        </p:nvSpPr>
        <p:spPr>
          <a:xfrm>
            <a:off x="384810" y="304800"/>
            <a:ext cx="8393430" cy="130628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2EE0314-61A5-6C4B-9AD0-CA7D9484B4A2}"/>
              </a:ext>
            </a:extLst>
          </p:cNvPr>
          <p:cNvSpPr>
            <a:spLocks noGrp="1"/>
          </p:cNvSpPr>
          <p:nvPr>
            <p:ph type="body" idx="1"/>
          </p:nvPr>
        </p:nvSpPr>
        <p:spPr>
          <a:xfrm>
            <a:off x="384810" y="1868487"/>
            <a:ext cx="83934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51829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6" r:id="rId13"/>
  </p:sldLayoutIdLst>
  <p:txStyles>
    <p:titleStyle>
      <a:lvl1pPr algn="l" defTabSz="914400" rtl="0" eaLnBrk="1" latinLnBrk="0" hangingPunct="1">
        <a:lnSpc>
          <a:spcPct val="90000"/>
        </a:lnSpc>
        <a:spcBef>
          <a:spcPct val="0"/>
        </a:spcBef>
        <a:buNone/>
        <a:defRPr sz="4400" b="1" kern="1200">
          <a:solidFill>
            <a:srgbClr val="8FA5C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FA5C9"/>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8FA5C9"/>
        </a:buClr>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8FA5C9"/>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8FA5C9"/>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8FA5C9"/>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657796"/>
      </p:ext>
    </p:extLst>
  </p:cSld>
  <p:clrMap bg1="lt1" tx1="dk1" bg2="lt2" tx2="dk2" accent1="accent1" accent2="accent2" accent3="accent3" accent4="accent4" accent5="accent5" accent6="accent6" hlink="hlink" folHlink="folHlink"/>
  <p:sldLayoutIdLst>
    <p:sldLayoutId id="2147483719" r:id="rId1"/>
    <p:sldLayoutId id="2147483725" r:id="rId2"/>
    <p:sldLayoutId id="2147483720" r:id="rId3"/>
    <p:sldLayoutId id="2147483721" r:id="rId4"/>
    <p:sldLayoutId id="214748372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1F909FF-0C0A-FC4D-9A62-0C69A613DE63}"/>
              </a:ext>
            </a:extLst>
          </p:cNvPr>
          <p:cNvPicPr>
            <a:picLocks noChangeAspect="1"/>
          </p:cNvPicPr>
          <p:nvPr/>
        </p:nvPicPr>
        <p:blipFill>
          <a:blip r:embed="rId3"/>
          <a:stretch>
            <a:fillRect/>
          </a:stretch>
        </p:blipFill>
        <p:spPr>
          <a:xfrm>
            <a:off x="-60000" y="-45000"/>
            <a:ext cx="9264000" cy="6948000"/>
          </a:xfrm>
          <a:prstGeom prst="rect">
            <a:avLst/>
          </a:prstGeom>
        </p:spPr>
      </p:pic>
    </p:spTree>
    <p:extLst>
      <p:ext uri="{BB962C8B-B14F-4D97-AF65-F5344CB8AC3E}">
        <p14:creationId xmlns:p14="http://schemas.microsoft.com/office/powerpoint/2010/main" val="4257561962"/>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9AE2F3B2-884D-6341-BD79-BA74DB07DE7F}"/>
              </a:ext>
            </a:extLst>
          </p:cNvPr>
          <p:cNvSpPr txBox="1">
            <a:spLocks/>
          </p:cNvSpPr>
          <p:nvPr/>
        </p:nvSpPr>
        <p:spPr>
          <a:xfrm>
            <a:off x="4876800" y="5228176"/>
            <a:ext cx="4057475" cy="113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lumMod val="95000"/>
                  </a:schemeClr>
                </a:solidFill>
              </a:rPr>
              <a:t>Ursula Lidbetter, Chair</a:t>
            </a:r>
          </a:p>
          <a:p>
            <a:pPr marL="0" indent="0" algn="r">
              <a:buNone/>
            </a:pPr>
            <a:r>
              <a:rPr lang="en-US" dirty="0">
                <a:solidFill>
                  <a:schemeClr val="bg1">
                    <a:lumMod val="95000"/>
                  </a:schemeClr>
                </a:solidFill>
              </a:rPr>
              <a:t>Ruth Carver, Director</a:t>
            </a:r>
          </a:p>
        </p:txBody>
      </p:sp>
    </p:spTree>
    <p:extLst>
      <p:ext uri="{BB962C8B-B14F-4D97-AF65-F5344CB8AC3E}">
        <p14:creationId xmlns:p14="http://schemas.microsoft.com/office/powerpoint/2010/main" val="3151354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CBA7F-F3AE-364E-A407-D6FCA22F7903}"/>
              </a:ext>
            </a:extLst>
          </p:cNvPr>
          <p:cNvSpPr>
            <a:spLocks noGrp="1"/>
          </p:cNvSpPr>
          <p:nvPr>
            <p:ph type="title"/>
          </p:nvPr>
        </p:nvSpPr>
        <p:spPr/>
        <p:txBody>
          <a:bodyPr/>
          <a:lstStyle/>
          <a:p>
            <a:r>
              <a:rPr lang="en-US" dirty="0" smtClean="0"/>
              <a:t>Financial Summary 2018-19</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45976737"/>
              </p:ext>
            </p:extLst>
          </p:nvPr>
        </p:nvGraphicFramePr>
        <p:xfrm>
          <a:off x="638728" y="911841"/>
          <a:ext cx="7438472" cy="2103008"/>
        </p:xfrm>
        <a:graphic>
          <a:graphicData uri="http://schemas.openxmlformats.org/drawingml/2006/table">
            <a:tbl>
              <a:tblPr firstRow="1" firstCol="1" bandRow="1">
                <a:tableStyleId>{5C22544A-7EE6-4342-B048-85BDC9FD1C3A}</a:tableStyleId>
              </a:tblPr>
              <a:tblGrid>
                <a:gridCol w="2531192"/>
                <a:gridCol w="2265680"/>
                <a:gridCol w="2641600"/>
              </a:tblGrid>
              <a:tr h="262876">
                <a:tc>
                  <a:txBody>
                    <a:bodyPr/>
                    <a:lstStyle/>
                    <a:p>
                      <a:pPr algn="ctr">
                        <a:lnSpc>
                          <a:spcPct val="115000"/>
                        </a:lnSpc>
                        <a:spcAft>
                          <a:spcPts val="0"/>
                        </a:spcAft>
                      </a:pPr>
                      <a:r>
                        <a:rPr lang="en-GB" sz="1400" dirty="0">
                          <a:effectLst/>
                        </a:rPr>
                        <a:t>INCOME</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effectLst/>
                        </a:rPr>
                        <a:t>18/19</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effectLst/>
                        </a:rPr>
                        <a:t>17/18</a:t>
                      </a:r>
                      <a:endParaRPr lang="en-GB" sz="1400" dirty="0">
                        <a:effectLst/>
                        <a:latin typeface="Calibri"/>
                        <a:ea typeface="Calibri"/>
                        <a:cs typeface="Times New Roman"/>
                      </a:endParaRPr>
                    </a:p>
                  </a:txBody>
                  <a:tcPr marL="68580" marR="68580" marT="0" marB="0" anchor="ctr"/>
                </a:tc>
              </a:tr>
              <a:tr h="262876">
                <a:tc>
                  <a:txBody>
                    <a:bodyPr/>
                    <a:lstStyle/>
                    <a:p>
                      <a:pPr>
                        <a:lnSpc>
                          <a:spcPct val="115000"/>
                        </a:lnSpc>
                        <a:spcAft>
                          <a:spcPts val="0"/>
                        </a:spcAft>
                      </a:pPr>
                      <a:r>
                        <a:rPr lang="en-GB" sz="1400">
                          <a:effectLst/>
                        </a:rPr>
                        <a:t>Core Funding  </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smtClean="0">
                          <a:effectLst/>
                        </a:rPr>
                        <a:t> £                   500,000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500,000 </a:t>
                      </a:r>
                      <a:endParaRPr lang="en-GB" sz="1400" dirty="0">
                        <a:effectLst/>
                        <a:latin typeface="Calibri"/>
                        <a:ea typeface="Calibri"/>
                        <a:cs typeface="Times New Roman"/>
                      </a:endParaRPr>
                    </a:p>
                  </a:txBody>
                  <a:tcPr marL="68580" marR="68580" marT="0" marB="0" anchor="ctr"/>
                </a:tc>
              </a:tr>
              <a:tr h="262876">
                <a:tc>
                  <a:txBody>
                    <a:bodyPr/>
                    <a:lstStyle/>
                    <a:p>
                      <a:pPr>
                        <a:lnSpc>
                          <a:spcPct val="115000"/>
                        </a:lnSpc>
                        <a:spcAft>
                          <a:spcPts val="0"/>
                        </a:spcAft>
                      </a:pPr>
                      <a:r>
                        <a:rPr lang="en-GB" sz="1400">
                          <a:effectLst/>
                        </a:rPr>
                        <a:t>Other Core contributions</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smtClean="0">
                          <a:effectLst/>
                        </a:rPr>
                        <a:t> £                   370,000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70,000 </a:t>
                      </a:r>
                      <a:endParaRPr lang="en-GB" sz="1400" dirty="0">
                        <a:effectLst/>
                        <a:latin typeface="Calibri"/>
                        <a:ea typeface="Calibri"/>
                        <a:cs typeface="Times New Roman"/>
                      </a:endParaRPr>
                    </a:p>
                  </a:txBody>
                  <a:tcPr marL="68580" marR="68580" marT="0" marB="0" anchor="ctr"/>
                </a:tc>
              </a:tr>
              <a:tr h="262876">
                <a:tc>
                  <a:txBody>
                    <a:bodyPr/>
                    <a:lstStyle/>
                    <a:p>
                      <a:pPr>
                        <a:lnSpc>
                          <a:spcPct val="115000"/>
                        </a:lnSpc>
                        <a:spcAft>
                          <a:spcPts val="0"/>
                        </a:spcAft>
                      </a:pPr>
                      <a:r>
                        <a:rPr lang="en-GB" sz="1400" dirty="0">
                          <a:effectLst/>
                        </a:rPr>
                        <a:t>Invest and Grow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smtClean="0">
                          <a:effectLst/>
                        </a:rPr>
                        <a:t> £                   839,426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290,109 </a:t>
                      </a:r>
                      <a:endParaRPr lang="en-GB" sz="1400" dirty="0">
                        <a:effectLst/>
                        <a:latin typeface="Calibri"/>
                        <a:ea typeface="Calibri"/>
                        <a:cs typeface="Times New Roman"/>
                      </a:endParaRPr>
                    </a:p>
                  </a:txBody>
                  <a:tcPr marL="68580" marR="68580" marT="0" marB="0" anchor="ctr"/>
                </a:tc>
              </a:tr>
              <a:tr h="262876">
                <a:tc>
                  <a:txBody>
                    <a:bodyPr/>
                    <a:lstStyle/>
                    <a:p>
                      <a:pPr>
                        <a:lnSpc>
                          <a:spcPct val="115000"/>
                        </a:lnSpc>
                        <a:spcAft>
                          <a:spcPts val="0"/>
                        </a:spcAft>
                      </a:pPr>
                      <a:r>
                        <a:rPr lang="en-GB" sz="1400">
                          <a:effectLst/>
                        </a:rPr>
                        <a:t>Growth Hub</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smtClean="0">
                          <a:effectLst/>
                        </a:rPr>
                        <a:t> £                   246,000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246,000 </a:t>
                      </a:r>
                      <a:endParaRPr lang="en-GB" sz="1400" dirty="0">
                        <a:effectLst/>
                        <a:latin typeface="Calibri"/>
                        <a:ea typeface="Calibri"/>
                        <a:cs typeface="Times New Roman"/>
                      </a:endParaRPr>
                    </a:p>
                  </a:txBody>
                  <a:tcPr marL="68580" marR="68580" marT="0" marB="0" anchor="ctr"/>
                </a:tc>
              </a:tr>
              <a:tr h="262876">
                <a:tc>
                  <a:txBody>
                    <a:bodyPr/>
                    <a:lstStyle/>
                    <a:p>
                      <a:pPr>
                        <a:lnSpc>
                          <a:spcPct val="115000"/>
                        </a:lnSpc>
                        <a:spcAft>
                          <a:spcPts val="0"/>
                        </a:spcAft>
                      </a:pPr>
                      <a:r>
                        <a:rPr lang="en-GB" sz="1400" dirty="0">
                          <a:effectLst/>
                        </a:rPr>
                        <a:t>Single Local Growth Fund</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smtClean="0">
                          <a:effectLst/>
                        </a:rPr>
                        <a:t> £              12,333,858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a:t>
                      </a:r>
                      <a:r>
                        <a:rPr lang="en-GB" sz="1400" dirty="0">
                          <a:effectLst/>
                        </a:rPr>
                        <a:t>15,843,689 </a:t>
                      </a:r>
                      <a:endParaRPr lang="en-GB" sz="1400" dirty="0">
                        <a:effectLst/>
                        <a:latin typeface="Calibri"/>
                        <a:ea typeface="Calibri"/>
                        <a:cs typeface="Times New Roman"/>
                      </a:endParaRPr>
                    </a:p>
                  </a:txBody>
                  <a:tcPr marL="68580" marR="68580" marT="0" marB="0" anchor="ctr"/>
                </a:tc>
              </a:tr>
              <a:tr h="262876">
                <a:tc>
                  <a:txBody>
                    <a:bodyPr/>
                    <a:lstStyle/>
                    <a:p>
                      <a:pPr>
                        <a:lnSpc>
                          <a:spcPct val="115000"/>
                        </a:lnSpc>
                        <a:spcAft>
                          <a:spcPts val="0"/>
                        </a:spcAft>
                      </a:pPr>
                      <a:r>
                        <a:rPr lang="en-GB" sz="1400" dirty="0" smtClean="0">
                          <a:effectLst/>
                          <a:latin typeface="Calibri"/>
                          <a:ea typeface="Calibri"/>
                          <a:cs typeface="Times New Roman"/>
                        </a:rPr>
                        <a:t>Gross Interest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smtClean="0">
                          <a:effectLst/>
                        </a:rPr>
                        <a:t> £                   126,792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108,877 </a:t>
                      </a:r>
                      <a:endParaRPr lang="en-GB" sz="1400" dirty="0">
                        <a:effectLst/>
                        <a:latin typeface="Calibri"/>
                        <a:ea typeface="Calibri"/>
                        <a:cs typeface="Times New Roman"/>
                      </a:endParaRPr>
                    </a:p>
                  </a:txBody>
                  <a:tcPr marL="68580" marR="68580" marT="0" marB="0" anchor="ctr"/>
                </a:tc>
              </a:tr>
              <a:tr h="262876">
                <a:tc>
                  <a:txBody>
                    <a:bodyPr/>
                    <a:lstStyle/>
                    <a:p>
                      <a:pPr algn="r">
                        <a:lnSpc>
                          <a:spcPct val="115000"/>
                        </a:lnSpc>
                        <a:spcAft>
                          <a:spcPts val="0"/>
                        </a:spcAft>
                      </a:pPr>
                      <a:r>
                        <a:rPr lang="en-GB" sz="1400" dirty="0">
                          <a:effectLst/>
                        </a:rPr>
                        <a:t>Total Income</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b="1" dirty="0">
                          <a:effectLst/>
                        </a:rPr>
                        <a:t> £           </a:t>
                      </a:r>
                      <a:r>
                        <a:rPr lang="en-GB" sz="1400" b="1" dirty="0" smtClean="0">
                          <a:effectLst/>
                        </a:rPr>
                        <a:t>   14,416,076 </a:t>
                      </a:r>
                      <a:endParaRPr lang="en-GB" sz="1400" b="1"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b="1" dirty="0">
                          <a:effectLst/>
                        </a:rPr>
                        <a:t> £           </a:t>
                      </a:r>
                      <a:r>
                        <a:rPr lang="en-GB" sz="1400" b="1" dirty="0" smtClean="0">
                          <a:effectLst/>
                        </a:rPr>
                        <a:t>   17,058,675 </a:t>
                      </a:r>
                      <a:endParaRPr lang="en-GB" sz="1400" b="1" dirty="0">
                        <a:effectLst/>
                        <a:latin typeface="Calibri"/>
                        <a:ea typeface="Calibri"/>
                        <a:cs typeface="Times New Roman"/>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43729810"/>
              </p:ext>
            </p:extLst>
          </p:nvPr>
        </p:nvGraphicFramePr>
        <p:xfrm>
          <a:off x="641331" y="3210136"/>
          <a:ext cx="7446029" cy="2699004"/>
        </p:xfrm>
        <a:graphic>
          <a:graphicData uri="http://schemas.openxmlformats.org/drawingml/2006/table">
            <a:tbl>
              <a:tblPr firstRow="1" firstCol="1" bandRow="1">
                <a:tableStyleId>{5C22544A-7EE6-4342-B048-85BDC9FD1C3A}</a:tableStyleId>
              </a:tblPr>
              <a:tblGrid>
                <a:gridCol w="2558719"/>
                <a:gridCol w="2249213"/>
                <a:gridCol w="2638097"/>
              </a:tblGrid>
              <a:tr h="236096">
                <a:tc>
                  <a:txBody>
                    <a:bodyPr/>
                    <a:lstStyle/>
                    <a:p>
                      <a:pPr algn="ctr">
                        <a:lnSpc>
                          <a:spcPct val="115000"/>
                        </a:lnSpc>
                        <a:spcAft>
                          <a:spcPts val="0"/>
                        </a:spcAft>
                      </a:pPr>
                      <a:r>
                        <a:rPr lang="en-GB" sz="1400" dirty="0">
                          <a:effectLst/>
                        </a:rPr>
                        <a:t>EXPENDITURE</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effectLst/>
                        </a:rPr>
                        <a:t>18/19</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effectLst/>
                        </a:rPr>
                        <a:t>17/18</a:t>
                      </a:r>
                      <a:endParaRPr lang="en-GB" sz="1400" dirty="0">
                        <a:effectLst/>
                        <a:latin typeface="Calibri"/>
                        <a:ea typeface="Calibri"/>
                        <a:cs typeface="Times New Roman"/>
                      </a:endParaRPr>
                    </a:p>
                  </a:txBody>
                  <a:tcPr marL="68580" marR="68580" marT="0" marB="0" anchor="ctr"/>
                </a:tc>
              </a:tr>
              <a:tr h="236096">
                <a:tc>
                  <a:txBody>
                    <a:bodyPr/>
                    <a:lstStyle/>
                    <a:p>
                      <a:pPr>
                        <a:lnSpc>
                          <a:spcPct val="115000"/>
                        </a:lnSpc>
                        <a:spcAft>
                          <a:spcPts val="0"/>
                        </a:spcAft>
                      </a:pPr>
                      <a:r>
                        <a:rPr lang="en-GB" sz="1400" dirty="0">
                          <a:effectLst/>
                        </a:rPr>
                        <a:t>Core Funding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500,016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481,398 </a:t>
                      </a:r>
                      <a:endParaRPr lang="en-GB" sz="1400" dirty="0">
                        <a:effectLst/>
                        <a:latin typeface="Calibri"/>
                        <a:ea typeface="Calibri"/>
                        <a:cs typeface="Times New Roman"/>
                      </a:endParaRPr>
                    </a:p>
                  </a:txBody>
                  <a:tcPr marL="68580" marR="68580" marT="0" marB="0" anchor="ctr"/>
                </a:tc>
              </a:tr>
              <a:tr h="236096">
                <a:tc>
                  <a:txBody>
                    <a:bodyPr/>
                    <a:lstStyle/>
                    <a:p>
                      <a:pPr>
                        <a:lnSpc>
                          <a:spcPct val="115000"/>
                        </a:lnSpc>
                        <a:spcAft>
                          <a:spcPts val="0"/>
                        </a:spcAft>
                      </a:pPr>
                      <a:r>
                        <a:rPr lang="en-GB" sz="1400">
                          <a:effectLst/>
                        </a:rPr>
                        <a:t>Other Core contributions</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117,959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28,850 </a:t>
                      </a:r>
                      <a:endParaRPr lang="en-GB" sz="1400" dirty="0">
                        <a:effectLst/>
                        <a:latin typeface="Calibri"/>
                        <a:ea typeface="Calibri"/>
                        <a:cs typeface="Times New Roman"/>
                      </a:endParaRPr>
                    </a:p>
                  </a:txBody>
                  <a:tcPr marL="68580" marR="68580" marT="0" marB="0" anchor="ctr"/>
                </a:tc>
              </a:tr>
              <a:tr h="236096">
                <a:tc>
                  <a:txBody>
                    <a:bodyPr/>
                    <a:lstStyle/>
                    <a:p>
                      <a:pPr>
                        <a:lnSpc>
                          <a:spcPct val="115000"/>
                        </a:lnSpc>
                        <a:spcAft>
                          <a:spcPts val="0"/>
                        </a:spcAft>
                      </a:pPr>
                      <a:r>
                        <a:rPr lang="en-GB" sz="1400" dirty="0">
                          <a:effectLst/>
                        </a:rPr>
                        <a:t>Invest and Grow </a:t>
                      </a:r>
                      <a:r>
                        <a:rPr lang="en-GB" sz="1400" dirty="0" smtClean="0">
                          <a:effectLst/>
                        </a:rPr>
                        <a:t>(Loan)</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600,000 </a:t>
                      </a:r>
                      <a:endParaRPr lang="en-GB" sz="1400" dirty="0">
                        <a:effectLst/>
                        <a:latin typeface="Calibri"/>
                        <a:ea typeface="Calibri"/>
                        <a:cs typeface="Times New Roman"/>
                      </a:endParaRPr>
                    </a:p>
                  </a:txBody>
                  <a:tcPr marL="68580" marR="68580" marT="0" marB="0" anchor="ctr"/>
                </a:tc>
              </a:tr>
              <a:tr h="23609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smtClean="0">
                          <a:effectLst/>
                        </a:rPr>
                        <a:t>Invest and Grow (Other)</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10,090 </a:t>
                      </a:r>
                      <a:endParaRPr lang="en-GB" sz="1400" dirty="0">
                        <a:effectLst/>
                        <a:latin typeface="Calibri"/>
                        <a:ea typeface="Calibri"/>
                        <a:cs typeface="Times New Roman"/>
                      </a:endParaRPr>
                    </a:p>
                  </a:txBody>
                  <a:tcPr marL="68580" marR="68580" marT="0" marB="0" anchor="ctr"/>
                </a:tc>
              </a:tr>
              <a:tr h="236096">
                <a:tc>
                  <a:txBody>
                    <a:bodyPr/>
                    <a:lstStyle/>
                    <a:p>
                      <a:pPr>
                        <a:lnSpc>
                          <a:spcPct val="115000"/>
                        </a:lnSpc>
                        <a:spcAft>
                          <a:spcPts val="0"/>
                        </a:spcAft>
                      </a:pPr>
                      <a:r>
                        <a:rPr lang="en-GB" sz="1400" dirty="0">
                          <a:effectLst/>
                        </a:rPr>
                        <a:t>Feasibility</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98,299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a:t>
                      </a:r>
                      <a:r>
                        <a:rPr lang="en-GB" sz="1400" dirty="0">
                          <a:effectLst/>
                        </a:rPr>
                        <a:t>87,811 </a:t>
                      </a:r>
                      <a:endParaRPr lang="en-GB" sz="1400" dirty="0">
                        <a:effectLst/>
                        <a:latin typeface="Calibri"/>
                        <a:ea typeface="Calibri"/>
                        <a:cs typeface="Times New Roman"/>
                      </a:endParaRPr>
                    </a:p>
                  </a:txBody>
                  <a:tcPr marL="68580" marR="68580" marT="0" marB="0" anchor="ctr"/>
                </a:tc>
              </a:tr>
              <a:tr h="236096">
                <a:tc>
                  <a:txBody>
                    <a:bodyPr/>
                    <a:lstStyle/>
                    <a:p>
                      <a:pPr>
                        <a:lnSpc>
                          <a:spcPct val="115000"/>
                        </a:lnSpc>
                        <a:spcAft>
                          <a:spcPts val="0"/>
                        </a:spcAft>
                      </a:pPr>
                      <a:r>
                        <a:rPr lang="en-GB" sz="1400">
                          <a:effectLst/>
                        </a:rPr>
                        <a:t>Business Investment Fund </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165,502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a:t>
                      </a:r>
                      <a:r>
                        <a:rPr lang="en-GB" sz="1400" dirty="0">
                          <a:effectLst/>
                        </a:rPr>
                        <a:t>15,000 </a:t>
                      </a:r>
                      <a:endParaRPr lang="en-GB" sz="1400" dirty="0">
                        <a:effectLst/>
                        <a:latin typeface="Calibri"/>
                        <a:ea typeface="Calibri"/>
                        <a:cs typeface="Times New Roman"/>
                      </a:endParaRPr>
                    </a:p>
                  </a:txBody>
                  <a:tcPr marL="68580" marR="68580" marT="0" marB="0" anchor="ctr"/>
                </a:tc>
              </a:tr>
              <a:tr h="236096">
                <a:tc>
                  <a:txBody>
                    <a:bodyPr/>
                    <a:lstStyle/>
                    <a:p>
                      <a:pPr>
                        <a:lnSpc>
                          <a:spcPct val="115000"/>
                        </a:lnSpc>
                        <a:spcAft>
                          <a:spcPts val="0"/>
                        </a:spcAft>
                      </a:pPr>
                      <a:r>
                        <a:rPr lang="en-GB" sz="1400">
                          <a:effectLst/>
                        </a:rPr>
                        <a:t>Growth Hub </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246,000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a:t>
                      </a:r>
                      <a:r>
                        <a:rPr lang="en-GB" sz="1400" dirty="0">
                          <a:effectLst/>
                        </a:rPr>
                        <a:t>246,000 </a:t>
                      </a:r>
                      <a:endParaRPr lang="en-GB" sz="1400" dirty="0">
                        <a:effectLst/>
                        <a:latin typeface="Calibri"/>
                        <a:ea typeface="Calibri"/>
                        <a:cs typeface="Times New Roman"/>
                      </a:endParaRPr>
                    </a:p>
                  </a:txBody>
                  <a:tcPr marL="68580" marR="68580" marT="0" marB="0" anchor="ctr"/>
                </a:tc>
              </a:tr>
              <a:tr h="236096">
                <a:tc>
                  <a:txBody>
                    <a:bodyPr/>
                    <a:lstStyle/>
                    <a:p>
                      <a:pPr>
                        <a:lnSpc>
                          <a:spcPct val="115000"/>
                        </a:lnSpc>
                        <a:spcAft>
                          <a:spcPts val="0"/>
                        </a:spcAft>
                      </a:pPr>
                      <a:r>
                        <a:rPr lang="en-GB" sz="1400" dirty="0">
                          <a:effectLst/>
                        </a:rPr>
                        <a:t>Single Local Growth Fund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8,840,354 </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effectLst/>
                        </a:rPr>
                        <a:t> £     </a:t>
                      </a:r>
                      <a:r>
                        <a:rPr lang="en-GB" sz="1400" dirty="0" smtClean="0">
                          <a:effectLst/>
                        </a:rPr>
                        <a:t>      15,687,335 </a:t>
                      </a:r>
                      <a:endParaRPr lang="en-GB" sz="1400" dirty="0">
                        <a:effectLst/>
                        <a:latin typeface="Calibri"/>
                        <a:ea typeface="Calibri"/>
                        <a:cs typeface="Times New Roman"/>
                      </a:endParaRPr>
                    </a:p>
                  </a:txBody>
                  <a:tcPr marL="68580" marR="68580" marT="0" marB="0" anchor="ctr"/>
                </a:tc>
              </a:tr>
              <a:tr h="236096">
                <a:tc>
                  <a:txBody>
                    <a:bodyPr/>
                    <a:lstStyle/>
                    <a:p>
                      <a:pPr algn="r">
                        <a:lnSpc>
                          <a:spcPct val="115000"/>
                        </a:lnSpc>
                        <a:spcAft>
                          <a:spcPts val="0"/>
                        </a:spcAft>
                      </a:pPr>
                      <a:r>
                        <a:rPr lang="en-GB" sz="1400" dirty="0">
                          <a:effectLst/>
                        </a:rPr>
                        <a:t>Total Expenditure</a:t>
                      </a: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b="1" dirty="0">
                          <a:effectLst/>
                        </a:rPr>
                        <a:t> £     </a:t>
                      </a:r>
                      <a:r>
                        <a:rPr lang="en-GB" sz="1400" b="1" dirty="0" smtClean="0">
                          <a:effectLst/>
                        </a:rPr>
                        <a:t>          9,968,130 </a:t>
                      </a:r>
                      <a:endParaRPr lang="en-GB" sz="1400" b="1"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400" b="1" dirty="0">
                          <a:effectLst/>
                        </a:rPr>
                        <a:t> £     </a:t>
                      </a:r>
                      <a:r>
                        <a:rPr lang="en-GB" sz="1400" b="1" dirty="0" smtClean="0">
                          <a:effectLst/>
                        </a:rPr>
                        <a:t>      17,156,484 </a:t>
                      </a:r>
                      <a:endParaRPr lang="en-GB" sz="1400" b="1" dirty="0">
                        <a:effectLst/>
                        <a:latin typeface="Calibri"/>
                        <a:ea typeface="Calibri"/>
                        <a:cs typeface="Times New Roman"/>
                      </a:endParaRPr>
                    </a:p>
                  </a:txBody>
                  <a:tcPr marL="68580" marR="68580" marT="0" marB="0" anchor="ctr"/>
                </a:tc>
              </a:tr>
              <a:tr h="236096">
                <a:tc>
                  <a:txBody>
                    <a:bodyPr/>
                    <a:lstStyle/>
                    <a:p>
                      <a:pPr algn="r">
                        <a:lnSpc>
                          <a:spcPct val="115000"/>
                        </a:lnSpc>
                        <a:spcAft>
                          <a:spcPts val="0"/>
                        </a:spcAft>
                      </a:pPr>
                      <a:endParaRPr lang="en-GB" sz="1400" dirty="0">
                        <a:effectLst/>
                        <a:latin typeface="Calibri"/>
                        <a:ea typeface="Calibri"/>
                        <a:cs typeface="Times New Roman"/>
                      </a:endParaRPr>
                    </a:p>
                  </a:txBody>
                  <a:tcPr marL="68580" marR="68580" marT="0" marB="0" anchor="ctr"/>
                </a:tc>
                <a:tc>
                  <a:txBody>
                    <a:bodyPr/>
                    <a:lstStyle/>
                    <a:p>
                      <a:pPr>
                        <a:lnSpc>
                          <a:spcPct val="115000"/>
                        </a:lnSpc>
                        <a:spcAft>
                          <a:spcPts val="0"/>
                        </a:spcAft>
                      </a:pPr>
                      <a:endParaRPr lang="en-GB" sz="1400" b="1" dirty="0">
                        <a:effectLst/>
                        <a:latin typeface="Calibri"/>
                        <a:ea typeface="Calibri"/>
                        <a:cs typeface="Times New Roman"/>
                      </a:endParaRPr>
                    </a:p>
                  </a:txBody>
                  <a:tcPr marL="68580" marR="68580" marT="0" marB="0" anchor="ctr"/>
                </a:tc>
                <a:tc>
                  <a:txBody>
                    <a:bodyPr/>
                    <a:lstStyle/>
                    <a:p>
                      <a:pPr>
                        <a:lnSpc>
                          <a:spcPct val="115000"/>
                        </a:lnSpc>
                        <a:spcAft>
                          <a:spcPts val="0"/>
                        </a:spcAft>
                      </a:pPr>
                      <a:endParaRPr lang="en-GB" sz="1400" b="1" dirty="0">
                        <a:effectLst/>
                        <a:latin typeface="Calibri"/>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94069340"/>
              </p:ext>
            </p:extLst>
          </p:nvPr>
        </p:nvGraphicFramePr>
        <p:xfrm>
          <a:off x="641331" y="5909140"/>
          <a:ext cx="7448632" cy="245364"/>
        </p:xfrm>
        <a:graphic>
          <a:graphicData uri="http://schemas.openxmlformats.org/drawingml/2006/table">
            <a:tbl>
              <a:tblPr firstRow="1" firstCol="1" bandRow="1">
                <a:tableStyleId>{5C22544A-7EE6-4342-B048-85BDC9FD1C3A}</a:tableStyleId>
              </a:tblPr>
              <a:tblGrid>
                <a:gridCol w="2521032"/>
                <a:gridCol w="2275840"/>
                <a:gridCol w="2651760"/>
              </a:tblGrid>
              <a:tr h="192786">
                <a:tc>
                  <a:txBody>
                    <a:bodyPr/>
                    <a:lstStyle/>
                    <a:p>
                      <a:pPr>
                        <a:lnSpc>
                          <a:spcPct val="115000"/>
                        </a:lnSpc>
                        <a:spcAft>
                          <a:spcPts val="0"/>
                        </a:spcAft>
                      </a:pPr>
                      <a:r>
                        <a:rPr lang="en-GB" sz="1400" dirty="0">
                          <a:effectLst/>
                          <a:latin typeface="+mn-lt"/>
                        </a:rPr>
                        <a:t>Long term loan investments  </a:t>
                      </a:r>
                      <a:endParaRPr lang="en-GB" sz="1400" dirty="0">
                        <a:effectLst/>
                        <a:latin typeface="+mn-lt"/>
                        <a:ea typeface="Calibri"/>
                        <a:cs typeface="Times New Roman"/>
                      </a:endParaRPr>
                    </a:p>
                  </a:txBody>
                  <a:tcPr marL="68580" marR="68580" marT="0" marB="0" anchor="ctr"/>
                </a:tc>
                <a:tc>
                  <a:txBody>
                    <a:bodyPr/>
                    <a:lstStyle/>
                    <a:p>
                      <a:pPr>
                        <a:lnSpc>
                          <a:spcPct val="115000"/>
                        </a:lnSpc>
                        <a:spcAft>
                          <a:spcPts val="0"/>
                        </a:spcAft>
                      </a:pPr>
                      <a:r>
                        <a:rPr lang="en-GB" sz="1400" dirty="0">
                          <a:solidFill>
                            <a:srgbClr val="50505A"/>
                          </a:solidFill>
                          <a:effectLst/>
                          <a:latin typeface="+mn-lt"/>
                        </a:rPr>
                        <a:t> £        </a:t>
                      </a:r>
                      <a:r>
                        <a:rPr lang="en-GB" sz="1400" dirty="0" smtClean="0">
                          <a:solidFill>
                            <a:srgbClr val="50505A"/>
                          </a:solidFill>
                          <a:effectLst/>
                          <a:latin typeface="+mn-lt"/>
                        </a:rPr>
                        <a:t>        4,300,000 </a:t>
                      </a:r>
                      <a:endParaRPr lang="en-GB" sz="1400" dirty="0">
                        <a:solidFill>
                          <a:srgbClr val="50505A"/>
                        </a:solidFill>
                        <a:effectLst/>
                        <a:latin typeface="+mn-lt"/>
                        <a:ea typeface="Calibri"/>
                        <a:cs typeface="Times New Roman"/>
                      </a:endParaRPr>
                    </a:p>
                  </a:txBody>
                  <a:tcPr marL="68580" marR="68580" marT="0" marB="0" anchor="ctr">
                    <a:solidFill>
                      <a:srgbClr val="C7D2E5"/>
                    </a:solidFill>
                  </a:tcPr>
                </a:tc>
                <a:tc>
                  <a:txBody>
                    <a:bodyPr/>
                    <a:lstStyle/>
                    <a:p>
                      <a:pPr>
                        <a:lnSpc>
                          <a:spcPct val="115000"/>
                        </a:lnSpc>
                        <a:spcAft>
                          <a:spcPts val="0"/>
                        </a:spcAft>
                      </a:pPr>
                      <a:r>
                        <a:rPr lang="en-GB" sz="1400" dirty="0">
                          <a:solidFill>
                            <a:srgbClr val="50505A"/>
                          </a:solidFill>
                          <a:effectLst/>
                          <a:latin typeface="+mn-lt"/>
                        </a:rPr>
                        <a:t> £             </a:t>
                      </a:r>
                      <a:r>
                        <a:rPr lang="en-GB" sz="1400" dirty="0" smtClean="0">
                          <a:solidFill>
                            <a:srgbClr val="50505A"/>
                          </a:solidFill>
                          <a:effectLst/>
                          <a:latin typeface="+mn-lt"/>
                        </a:rPr>
                        <a:t> 4,900,000 </a:t>
                      </a:r>
                      <a:endParaRPr lang="en-GB" sz="1400" dirty="0">
                        <a:solidFill>
                          <a:srgbClr val="50505A"/>
                        </a:solidFill>
                        <a:effectLst/>
                        <a:latin typeface="+mn-lt"/>
                        <a:ea typeface="Calibri"/>
                        <a:cs typeface="Times New Roman"/>
                      </a:endParaRPr>
                    </a:p>
                  </a:txBody>
                  <a:tcPr marL="68580" marR="68580" marT="0" marB="0" anchor="ctr">
                    <a:solidFill>
                      <a:srgbClr val="C7D2E5"/>
                    </a:solidFill>
                  </a:tcPr>
                </a:tc>
              </a:tr>
            </a:tbl>
          </a:graphicData>
        </a:graphic>
      </p:graphicFrame>
    </p:spTree>
    <p:extLst>
      <p:ext uri="{BB962C8B-B14F-4D97-AF65-F5344CB8AC3E}">
        <p14:creationId xmlns:p14="http://schemas.microsoft.com/office/powerpoint/2010/main" val="202513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a:xfrm>
            <a:off x="663486" y="518633"/>
            <a:ext cx="6858000" cy="743708"/>
          </a:xfrm>
        </p:spPr>
        <p:txBody>
          <a:bodyPr>
            <a:normAutofit/>
          </a:bodyPr>
          <a:lstStyle/>
          <a:p>
            <a:r>
              <a:rPr lang="en-US" dirty="0" smtClean="0"/>
              <a:t>Core Funding </a:t>
            </a:r>
            <a:endParaRPr lang="en-US" dirty="0"/>
          </a:p>
        </p:txBody>
      </p:sp>
      <p:sp>
        <p:nvSpPr>
          <p:cNvPr id="6" name="Rectangle 5"/>
          <p:cNvSpPr/>
          <p:nvPr/>
        </p:nvSpPr>
        <p:spPr>
          <a:xfrm>
            <a:off x="449542" y="1517366"/>
            <a:ext cx="8196617" cy="1477328"/>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n-GB" sz="2000" dirty="0" smtClean="0"/>
              <a:t>Total </a:t>
            </a:r>
            <a:r>
              <a:rPr lang="en-GB" sz="2000" dirty="0"/>
              <a:t>income received </a:t>
            </a:r>
            <a:r>
              <a:rPr lang="en-GB" sz="2000" dirty="0" smtClean="0"/>
              <a:t>was </a:t>
            </a:r>
            <a:r>
              <a:rPr lang="en-GB" sz="2000" dirty="0"/>
              <a:t>£</a:t>
            </a:r>
            <a:r>
              <a:rPr lang="en-GB" sz="2000" dirty="0" smtClean="0"/>
              <a:t>500,000</a:t>
            </a:r>
            <a:endParaRPr lang="en-GB" sz="2000" dirty="0"/>
          </a:p>
          <a:p>
            <a:pPr marL="342900" indent="-342900" algn="just">
              <a:lnSpc>
                <a:spcPct val="150000"/>
              </a:lnSpc>
              <a:spcAft>
                <a:spcPts val="0"/>
              </a:spcAft>
              <a:buFont typeface="Arial" panose="020B0604020202020204" pitchFamily="34" charset="0"/>
              <a:buChar char="•"/>
            </a:pPr>
            <a:r>
              <a:rPr lang="en-GB" sz="2000" dirty="0" smtClean="0"/>
              <a:t>Actual </a:t>
            </a:r>
            <a:r>
              <a:rPr lang="en-GB" sz="2000" dirty="0"/>
              <a:t>expenditure </a:t>
            </a:r>
            <a:r>
              <a:rPr lang="en-GB" sz="2000" dirty="0" smtClean="0"/>
              <a:t>outturn was £500,016 </a:t>
            </a:r>
            <a:endParaRPr lang="en-GB" sz="2000" dirty="0"/>
          </a:p>
          <a:p>
            <a:pPr marL="342900" indent="-342900" algn="just">
              <a:lnSpc>
                <a:spcPct val="150000"/>
              </a:lnSpc>
              <a:spcAft>
                <a:spcPts val="0"/>
              </a:spcAft>
              <a:buFont typeface="Arial" panose="020B0604020202020204" pitchFamily="34" charset="0"/>
              <a:buChar char="•"/>
            </a:pPr>
            <a:r>
              <a:rPr lang="en-GB" sz="2000" dirty="0" smtClean="0">
                <a:ea typeface="Calibri"/>
                <a:cs typeface="Times New Roman"/>
              </a:rPr>
              <a:t>£250,000 match requirement of core funding exceeded</a:t>
            </a:r>
            <a:endParaRPr lang="en-GB" sz="2000" dirty="0">
              <a:ea typeface="Calibri"/>
              <a:cs typeface="Times New Roman"/>
            </a:endParaRPr>
          </a:p>
        </p:txBody>
      </p:sp>
      <p:graphicFrame>
        <p:nvGraphicFramePr>
          <p:cNvPr id="7" name="Table Placeholder 3">
            <a:extLst>
              <a:ext uri="{FF2B5EF4-FFF2-40B4-BE49-F238E27FC236}">
                <a16:creationId xmlns:a16="http://schemas.microsoft.com/office/drawing/2014/main" xmlns="" id="{CC327E47-50F1-A445-95C5-5751831AE147}"/>
              </a:ext>
            </a:extLst>
          </p:cNvPr>
          <p:cNvGraphicFramePr>
            <a:graphicFrameLocks/>
          </p:cNvGraphicFramePr>
          <p:nvPr>
            <p:extLst>
              <p:ext uri="{D42A27DB-BD31-4B8C-83A1-F6EECF244321}">
                <p14:modId xmlns:p14="http://schemas.microsoft.com/office/powerpoint/2010/main" val="1434623358"/>
              </p:ext>
            </p:extLst>
          </p:nvPr>
        </p:nvGraphicFramePr>
        <p:xfrm>
          <a:off x="599440" y="4043680"/>
          <a:ext cx="7965440" cy="1857118"/>
        </p:xfrm>
        <a:graphic>
          <a:graphicData uri="http://schemas.openxmlformats.org/drawingml/2006/table">
            <a:tbl>
              <a:tblPr firstRow="1" bandRow="1">
                <a:tableStyleId>{5C22544A-7EE6-4342-B048-85BDC9FD1C3A}</a:tableStyleId>
              </a:tblPr>
              <a:tblGrid>
                <a:gridCol w="5648960">
                  <a:extLst>
                    <a:ext uri="{9D8B030D-6E8A-4147-A177-3AD203B41FA5}">
                      <a16:colId xmlns:a16="http://schemas.microsoft.com/office/drawing/2014/main" xmlns="" val="3000175123"/>
                    </a:ext>
                  </a:extLst>
                </a:gridCol>
                <a:gridCol w="2316480">
                  <a:extLst>
                    <a:ext uri="{9D8B030D-6E8A-4147-A177-3AD203B41FA5}">
                      <a16:colId xmlns:a16="http://schemas.microsoft.com/office/drawing/2014/main" xmlns="" val="1834077608"/>
                    </a:ext>
                  </a:extLst>
                </a:gridCol>
              </a:tblGrid>
              <a:tr h="373758">
                <a:tc>
                  <a:txBody>
                    <a:bodyPr/>
                    <a:lstStyle/>
                    <a:p>
                      <a:r>
                        <a:rPr lang="en-US" dirty="0" smtClean="0"/>
                        <a:t>Match</a:t>
                      </a:r>
                      <a:r>
                        <a:rPr lang="en-US" baseline="0" dirty="0" smtClean="0"/>
                        <a:t> Funding </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7337E"/>
                    </a:solidFill>
                  </a:tcPr>
                </a:tc>
                <a:tc>
                  <a:txBody>
                    <a:bodyPr/>
                    <a:lstStyle/>
                    <a:p>
                      <a:pPr lvl="0" algn="l"/>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7337E"/>
                    </a:solidFill>
                  </a:tcPr>
                </a:tc>
                <a:extLst>
                  <a:ext uri="{0D108BD9-81ED-4DB2-BD59-A6C34878D82A}">
                    <a16:rowId xmlns:a16="http://schemas.microsoft.com/office/drawing/2014/main" xmlns="" val="4113596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Board Directors’ Voluntary Time (Equivalent Value)</a:t>
                      </a:r>
                      <a:endParaRPr lang="en-US" dirty="0">
                        <a:solidFill>
                          <a:srgbClr val="50505A"/>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FA5C9"/>
                    </a:solidFill>
                  </a:tcPr>
                </a:tc>
                <a:tc>
                  <a:txBody>
                    <a:bodyPr/>
                    <a:lstStyle/>
                    <a:p>
                      <a:pPr lvl="0" algn="l"/>
                      <a:r>
                        <a:rPr lang="en-US" dirty="0">
                          <a:solidFill>
                            <a:srgbClr val="50505A"/>
                          </a:solidFill>
                        </a:rPr>
                        <a:t>£ </a:t>
                      </a:r>
                      <a:r>
                        <a:rPr lang="en-US" dirty="0" smtClean="0">
                          <a:solidFill>
                            <a:srgbClr val="50505A"/>
                          </a:solidFill>
                        </a:rPr>
                        <a:t>       56,042</a:t>
                      </a:r>
                      <a:endParaRPr lang="en-US" dirty="0">
                        <a:solidFill>
                          <a:srgbClr val="50505A"/>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FA5C9"/>
                    </a:solidFill>
                  </a:tcPr>
                </a:tc>
                <a:extLst>
                  <a:ext uri="{0D108BD9-81ED-4DB2-BD59-A6C34878D82A}">
                    <a16:rowId xmlns:a16="http://schemas.microsoft.com/office/drawing/2014/main" xmlns="" val="3542455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Officer Support</a:t>
                      </a:r>
                      <a:r>
                        <a:rPr lang="en-US" baseline="0" dirty="0" smtClean="0">
                          <a:solidFill>
                            <a:srgbClr val="50505A"/>
                          </a:solidFill>
                        </a:rPr>
                        <a:t> (Non accountable body)</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       200,925</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extLst>
                  <a:ext uri="{0D108BD9-81ED-4DB2-BD59-A6C34878D82A}">
                    <a16:rowId xmlns:a16="http://schemas.microsoft.com/office/drawing/2014/main" xmlns="" val="16414538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Consultancy Shared Service</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FA5C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        12,045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FA5C9"/>
                    </a:solidFill>
                  </a:tcPr>
                </a:tc>
                <a:extLst>
                  <a:ext uri="{0D108BD9-81ED-4DB2-BD59-A6C34878D82A}">
                    <a16:rowId xmlns:a16="http://schemas.microsoft.com/office/drawing/2014/main" xmlns="" val="4190546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Events (Partner contributions)</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0505A"/>
                          </a:solidFill>
                        </a:rPr>
                        <a:t>£ </a:t>
                      </a:r>
                      <a:r>
                        <a:rPr lang="en-US" dirty="0" smtClean="0">
                          <a:solidFill>
                            <a:srgbClr val="50505A"/>
                          </a:solidFill>
                        </a:rPr>
                        <a:t>       47,772</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extLst>
                  <a:ext uri="{0D108BD9-81ED-4DB2-BD59-A6C34878D82A}">
                    <a16:rowId xmlns:a16="http://schemas.microsoft.com/office/drawing/2014/main" xmlns="" val="1923960159"/>
                  </a:ext>
                </a:extLst>
              </a:tr>
            </a:tbl>
          </a:graphicData>
        </a:graphic>
      </p:graphicFrame>
    </p:spTree>
    <p:extLst>
      <p:ext uri="{BB962C8B-B14F-4D97-AF65-F5344CB8AC3E}">
        <p14:creationId xmlns:p14="http://schemas.microsoft.com/office/powerpoint/2010/main" val="597240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CBA7F-F3AE-364E-A407-D6FCA22F7903}"/>
              </a:ext>
            </a:extLst>
          </p:cNvPr>
          <p:cNvSpPr>
            <a:spLocks noGrp="1"/>
          </p:cNvSpPr>
          <p:nvPr>
            <p:ph type="title"/>
          </p:nvPr>
        </p:nvSpPr>
        <p:spPr/>
        <p:txBody>
          <a:bodyPr/>
          <a:lstStyle/>
          <a:p>
            <a:r>
              <a:rPr lang="en-US" dirty="0" smtClean="0"/>
              <a:t>Single Local Growth Fund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1796574"/>
              </p:ext>
            </p:extLst>
          </p:nvPr>
        </p:nvGraphicFramePr>
        <p:xfrm>
          <a:off x="665018" y="1084873"/>
          <a:ext cx="7093528" cy="5011129"/>
        </p:xfrm>
        <a:graphic>
          <a:graphicData uri="http://schemas.openxmlformats.org/drawingml/2006/table">
            <a:tbl>
              <a:tblPr firstRow="1" firstCol="1" bandRow="1">
                <a:tableStyleId>{5C22544A-7EE6-4342-B048-85BDC9FD1C3A}</a:tableStyleId>
              </a:tblPr>
              <a:tblGrid>
                <a:gridCol w="3877322"/>
                <a:gridCol w="3216206"/>
              </a:tblGrid>
              <a:tr h="435196">
                <a:tc>
                  <a:txBody>
                    <a:bodyPr/>
                    <a:lstStyle/>
                    <a:p>
                      <a:pPr algn="ctr">
                        <a:lnSpc>
                          <a:spcPct val="115000"/>
                        </a:lnSpc>
                        <a:spcAft>
                          <a:spcPts val="0"/>
                        </a:spcAft>
                      </a:pPr>
                      <a:r>
                        <a:rPr lang="en-GB" sz="1400" dirty="0">
                          <a:effectLst/>
                        </a:rPr>
                        <a:t>PROJECT NAME</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nchor="b"/>
                </a:tc>
              </a:tr>
              <a:tr h="351660">
                <a:tc>
                  <a:txBody>
                    <a:bodyPr/>
                    <a:lstStyle/>
                    <a:p>
                      <a:pPr algn="ctr">
                        <a:lnSpc>
                          <a:spcPct val="115000"/>
                        </a:lnSpc>
                        <a:spcAft>
                          <a:spcPts val="0"/>
                        </a:spcAft>
                      </a:pPr>
                      <a:r>
                        <a:rPr lang="en-GB" sz="1100" b="1" dirty="0">
                          <a:solidFill>
                            <a:srgbClr val="000000"/>
                          </a:solidFill>
                          <a:effectLst/>
                          <a:latin typeface="Trebuchet MS"/>
                          <a:ea typeface="Times New Roman"/>
                          <a:cs typeface="Times New Roman"/>
                        </a:rPr>
                        <a:t>Boston Quadrant</a:t>
                      </a:r>
                      <a:endParaRPr lang="en-GB"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dirty="0">
                          <a:solidFill>
                            <a:srgbClr val="000000"/>
                          </a:solidFill>
                          <a:effectLst/>
                          <a:latin typeface="Trebuchet MS"/>
                          <a:ea typeface="Times New Roman"/>
                          <a:cs typeface="Times New Roman"/>
                        </a:rPr>
                        <a:t>268,327</a:t>
                      </a:r>
                      <a:endParaRPr lang="en-GB" sz="1100" dirty="0">
                        <a:effectLst/>
                        <a:latin typeface="Calibri"/>
                        <a:ea typeface="Calibri"/>
                        <a:cs typeface="Times New Roman"/>
                      </a:endParaRPr>
                    </a:p>
                  </a:txBody>
                  <a:tcPr marL="68580" marR="68580" marT="0" marB="0" anchor="b"/>
                </a:tc>
              </a:tr>
              <a:tr h="351660">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Unlocking Rural Housing</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65,306</a:t>
                      </a:r>
                      <a:endParaRPr lang="en-GB" sz="1100">
                        <a:effectLst/>
                        <a:latin typeface="Calibri"/>
                        <a:ea typeface="Calibri"/>
                        <a:cs typeface="Times New Roman"/>
                      </a:endParaRPr>
                    </a:p>
                  </a:txBody>
                  <a:tcPr marL="68580" marR="68580" marT="0" marB="0" anchor="b"/>
                </a:tc>
              </a:tr>
              <a:tr h="351660">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Lincoln Transport Hub</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179,336</a:t>
                      </a:r>
                      <a:endParaRPr lang="en-GB" sz="1100">
                        <a:effectLst/>
                        <a:latin typeface="Calibri"/>
                        <a:ea typeface="Calibri"/>
                        <a:cs typeface="Times New Roman"/>
                      </a:endParaRPr>
                    </a:p>
                  </a:txBody>
                  <a:tcPr marL="68580" marR="68580" marT="0" marB="0" anchor="b"/>
                </a:tc>
              </a:tr>
              <a:tr h="351660">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Normanby Enterprise Park</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294,159</a:t>
                      </a:r>
                      <a:endParaRPr lang="en-GB" sz="1100">
                        <a:effectLst/>
                        <a:latin typeface="Calibri"/>
                        <a:ea typeface="Calibri"/>
                        <a:cs typeface="Times New Roman"/>
                      </a:endParaRPr>
                    </a:p>
                  </a:txBody>
                  <a:tcPr marL="68580" marR="68580" marT="0" marB="0" anchor="b"/>
                </a:tc>
              </a:tr>
              <a:tr h="301119">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Agri-food Centre of Excellence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600,000</a:t>
                      </a:r>
                      <a:endParaRPr lang="en-GB" sz="1100">
                        <a:effectLst/>
                        <a:latin typeface="Calibri"/>
                        <a:ea typeface="Calibri"/>
                        <a:cs typeface="Times New Roman"/>
                      </a:endParaRPr>
                    </a:p>
                  </a:txBody>
                  <a:tcPr marL="68580" marR="68580" marT="0" marB="0" anchor="b"/>
                </a:tc>
              </a:tr>
              <a:tr h="291406">
                <a:tc>
                  <a:txBody>
                    <a:bodyPr/>
                    <a:lstStyle/>
                    <a:p>
                      <a:pPr algn="ctr">
                        <a:lnSpc>
                          <a:spcPct val="115000"/>
                        </a:lnSpc>
                        <a:spcAft>
                          <a:spcPts val="0"/>
                        </a:spcAft>
                      </a:pPr>
                      <a:r>
                        <a:rPr lang="en-GB" sz="1100" b="1" dirty="0">
                          <a:solidFill>
                            <a:srgbClr val="000000"/>
                          </a:solidFill>
                          <a:effectLst/>
                          <a:latin typeface="Trebuchet MS"/>
                          <a:ea typeface="Times New Roman"/>
                          <a:cs typeface="Times New Roman"/>
                        </a:rPr>
                        <a:t>Holbeach Peppermint Junction</a:t>
                      </a:r>
                      <a:endParaRPr lang="en-GB"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53,585</a:t>
                      </a:r>
                      <a:endParaRPr lang="en-GB" sz="1100">
                        <a:effectLst/>
                        <a:latin typeface="Calibri"/>
                        <a:ea typeface="Calibri"/>
                        <a:cs typeface="Times New Roman"/>
                      </a:endParaRPr>
                    </a:p>
                  </a:txBody>
                  <a:tcPr marL="68580" marR="68580" marT="0" marB="0" anchor="b"/>
                </a:tc>
              </a:tr>
              <a:tr h="271979">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Scunthorpe Town Centre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3,465,000</a:t>
                      </a:r>
                      <a:endParaRPr lang="en-GB" sz="1100">
                        <a:effectLst/>
                        <a:latin typeface="Calibri"/>
                        <a:ea typeface="Calibri"/>
                        <a:cs typeface="Times New Roman"/>
                      </a:endParaRPr>
                    </a:p>
                  </a:txBody>
                  <a:tcPr marL="68580" marR="68580" marT="0" marB="0" anchor="b"/>
                </a:tc>
              </a:tr>
              <a:tr h="291406">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Grantham Technology and Innovation Centre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1,800,000</a:t>
                      </a:r>
                      <a:endParaRPr lang="en-GB" sz="1100">
                        <a:effectLst/>
                        <a:latin typeface="Calibri"/>
                        <a:ea typeface="Calibri"/>
                        <a:cs typeface="Times New Roman"/>
                      </a:endParaRPr>
                    </a:p>
                  </a:txBody>
                  <a:tcPr marL="68580" marR="68580" marT="0" marB="0" anchor="b"/>
                </a:tc>
              </a:tr>
              <a:tr h="281693">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Gainsborough Growth Phase 1</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1,440,000</a:t>
                      </a:r>
                      <a:endParaRPr lang="en-GB" sz="1100">
                        <a:effectLst/>
                        <a:latin typeface="Calibri"/>
                        <a:ea typeface="Calibri"/>
                        <a:cs typeface="Times New Roman"/>
                      </a:endParaRPr>
                    </a:p>
                  </a:txBody>
                  <a:tcPr marL="68580" marR="68580" marT="0" marB="0" anchor="b"/>
                </a:tc>
              </a:tr>
              <a:tr h="291406">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Hemswell Food Enterprise Zone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129,906</a:t>
                      </a:r>
                      <a:endParaRPr lang="en-GB" sz="1100">
                        <a:effectLst/>
                        <a:latin typeface="Calibri"/>
                        <a:ea typeface="Calibri"/>
                        <a:cs typeface="Times New Roman"/>
                      </a:endParaRPr>
                    </a:p>
                  </a:txBody>
                  <a:tcPr marL="68580" marR="68580" marT="0" marB="0" anchor="b"/>
                </a:tc>
              </a:tr>
              <a:tr h="291406">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Europarc Food Enterprise Zone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33,641</a:t>
                      </a:r>
                      <a:endParaRPr lang="en-GB" sz="1100">
                        <a:effectLst/>
                        <a:latin typeface="Calibri"/>
                        <a:ea typeface="Calibri"/>
                        <a:cs typeface="Times New Roman"/>
                      </a:endParaRPr>
                    </a:p>
                  </a:txBody>
                  <a:tcPr marL="68580" marR="68580" marT="0" marB="0" anchor="b"/>
                </a:tc>
              </a:tr>
              <a:tr h="410650">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South Humber Infrastructure Investment Programme Phase 2</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487,879</a:t>
                      </a:r>
                      <a:endParaRPr lang="en-GB" sz="1100">
                        <a:effectLst/>
                        <a:latin typeface="Calibri"/>
                        <a:ea typeface="Calibri"/>
                        <a:cs typeface="Times New Roman"/>
                      </a:endParaRPr>
                    </a:p>
                  </a:txBody>
                  <a:tcPr marL="68580" marR="68580" marT="0" marB="0" anchor="b"/>
                </a:tc>
              </a:tr>
              <a:tr h="262265">
                <a:tc>
                  <a:txBody>
                    <a:bodyPr/>
                    <a:lstStyle/>
                    <a:p>
                      <a:pPr algn="ctr">
                        <a:lnSpc>
                          <a:spcPct val="115000"/>
                        </a:lnSpc>
                        <a:spcAft>
                          <a:spcPts val="0"/>
                        </a:spcAft>
                      </a:pPr>
                      <a:r>
                        <a:rPr lang="en-GB" sz="1100" b="1">
                          <a:solidFill>
                            <a:srgbClr val="000000"/>
                          </a:solidFill>
                          <a:effectLst/>
                          <a:latin typeface="Trebuchet MS"/>
                          <a:ea typeface="Times New Roman"/>
                          <a:cs typeface="Times New Roman"/>
                        </a:rPr>
                        <a:t>Due diligence costs</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solidFill>
                            <a:srgbClr val="000000"/>
                          </a:solidFill>
                          <a:effectLst/>
                          <a:latin typeface="Trebuchet MS"/>
                          <a:ea typeface="Times New Roman"/>
                          <a:cs typeface="Times New Roman"/>
                        </a:rPr>
                        <a:t>23,215</a:t>
                      </a:r>
                      <a:endParaRPr lang="en-GB" sz="1100">
                        <a:effectLst/>
                        <a:latin typeface="Calibri"/>
                        <a:ea typeface="Calibri"/>
                        <a:cs typeface="Times New Roman"/>
                      </a:endParaRPr>
                    </a:p>
                  </a:txBody>
                  <a:tcPr marL="68580" marR="68580" marT="0" marB="0" anchor="b"/>
                </a:tc>
              </a:tr>
              <a:tr h="475963">
                <a:tc>
                  <a:txBody>
                    <a:bodyPr/>
                    <a:lstStyle/>
                    <a:p>
                      <a:pPr algn="ctr">
                        <a:lnSpc>
                          <a:spcPct val="115000"/>
                        </a:lnSpc>
                        <a:spcAft>
                          <a:spcPts val="0"/>
                        </a:spcAft>
                      </a:pPr>
                      <a:r>
                        <a:rPr lang="en-GB" sz="1100" b="1" dirty="0">
                          <a:solidFill>
                            <a:srgbClr val="000000"/>
                          </a:solidFill>
                          <a:effectLst/>
                          <a:latin typeface="Trebuchet MS"/>
                          <a:ea typeface="Times New Roman"/>
                          <a:cs typeface="Times New Roman"/>
                        </a:rPr>
                        <a:t>Total Programme</a:t>
                      </a:r>
                      <a:endParaRPr lang="en-GB"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dirty="0">
                          <a:solidFill>
                            <a:srgbClr val="000000"/>
                          </a:solidFill>
                          <a:effectLst/>
                          <a:latin typeface="Trebuchet MS"/>
                          <a:ea typeface="Times New Roman"/>
                          <a:cs typeface="Times New Roman"/>
                        </a:rPr>
                        <a:t>                                 £8,840,354  </a:t>
                      </a:r>
                      <a:endParaRPr lang="en-GB"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87321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a:xfrm>
            <a:off x="484810" y="518633"/>
            <a:ext cx="6858000" cy="743708"/>
          </a:xfrm>
        </p:spPr>
        <p:txBody>
          <a:bodyPr>
            <a:normAutofit/>
          </a:bodyPr>
          <a:lstStyle/>
          <a:p>
            <a:r>
              <a:rPr lang="en-US" dirty="0" smtClean="0"/>
              <a:t>Other LEP funds  </a:t>
            </a:r>
            <a:endParaRPr lang="en-US" dirty="0"/>
          </a:p>
        </p:txBody>
      </p:sp>
      <p:sp>
        <p:nvSpPr>
          <p:cNvPr id="4" name="Rectangle 3"/>
          <p:cNvSpPr/>
          <p:nvPr/>
        </p:nvSpPr>
        <p:spPr>
          <a:xfrm>
            <a:off x="325120" y="2217680"/>
            <a:ext cx="8249920" cy="2862322"/>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n-GB" sz="2000" dirty="0" smtClean="0"/>
              <a:t>Invest &amp; Grow </a:t>
            </a:r>
            <a:r>
              <a:rPr lang="en-GB" dirty="0" smtClean="0"/>
              <a:t>(repayment &amp; interest</a:t>
            </a:r>
            <a:r>
              <a:rPr lang="en-GB" sz="2000" dirty="0" smtClean="0"/>
              <a:t>)			£     839,426</a:t>
            </a:r>
          </a:p>
          <a:p>
            <a:pPr marL="342900" indent="-342900" algn="just">
              <a:lnSpc>
                <a:spcPct val="150000"/>
              </a:lnSpc>
              <a:spcAft>
                <a:spcPts val="0"/>
              </a:spcAft>
              <a:buFont typeface="Arial" panose="020B0604020202020204" pitchFamily="34" charset="0"/>
              <a:buChar char="•"/>
            </a:pPr>
            <a:endParaRPr lang="en-GB" sz="2000" dirty="0"/>
          </a:p>
          <a:p>
            <a:pPr algn="just">
              <a:lnSpc>
                <a:spcPct val="150000"/>
              </a:lnSpc>
              <a:spcAft>
                <a:spcPts val="0"/>
              </a:spcAft>
            </a:pPr>
            <a:endParaRPr lang="en-GB" sz="2000" dirty="0" smtClean="0"/>
          </a:p>
          <a:p>
            <a:pPr marL="342900" indent="-342900" algn="just">
              <a:lnSpc>
                <a:spcPct val="150000"/>
              </a:lnSpc>
              <a:spcAft>
                <a:spcPts val="0"/>
              </a:spcAft>
              <a:buFont typeface="Arial" panose="020B0604020202020204" pitchFamily="34" charset="0"/>
              <a:buChar char="•"/>
            </a:pPr>
            <a:r>
              <a:rPr lang="en-GB" sz="2000" dirty="0" smtClean="0"/>
              <a:t>Feasibility Fund (expended)				£       98,299</a:t>
            </a:r>
          </a:p>
          <a:p>
            <a:pPr marL="342900" indent="-342900" algn="just">
              <a:lnSpc>
                <a:spcPct val="150000"/>
              </a:lnSpc>
              <a:spcAft>
                <a:spcPts val="0"/>
              </a:spcAft>
              <a:buFont typeface="Arial" panose="020B0604020202020204" pitchFamily="34" charset="0"/>
              <a:buChar char="•"/>
            </a:pPr>
            <a:r>
              <a:rPr lang="en-GB" sz="2000" dirty="0" smtClean="0"/>
              <a:t>Greater Lincolnshire Growth Fund (expended)	£   1,497,665</a:t>
            </a:r>
          </a:p>
          <a:p>
            <a:pPr marL="342900" indent="-342900" algn="just">
              <a:lnSpc>
                <a:spcPct val="150000"/>
              </a:lnSpc>
              <a:spcAft>
                <a:spcPts val="0"/>
              </a:spcAft>
              <a:buFont typeface="Arial" panose="020B0604020202020204" pitchFamily="34" charset="0"/>
              <a:buChar char="•"/>
            </a:pPr>
            <a:r>
              <a:rPr lang="en-GB" sz="2000" dirty="0" smtClean="0">
                <a:ea typeface="Calibri"/>
                <a:cs typeface="Times New Roman"/>
              </a:rPr>
              <a:t>Business Lincolnshire Growth Hub (expended)	£      246,000</a:t>
            </a:r>
            <a:endParaRPr lang="en-GB" sz="2000" dirty="0">
              <a:ea typeface="Calibri"/>
              <a:cs typeface="Times New Roman"/>
            </a:endParaRPr>
          </a:p>
        </p:txBody>
      </p:sp>
    </p:spTree>
    <p:extLst>
      <p:ext uri="{BB962C8B-B14F-4D97-AF65-F5344CB8AC3E}">
        <p14:creationId xmlns:p14="http://schemas.microsoft.com/office/powerpoint/2010/main" val="302206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a:xfrm>
            <a:off x="663486" y="203323"/>
            <a:ext cx="6858000" cy="743708"/>
          </a:xfrm>
        </p:spPr>
        <p:txBody>
          <a:bodyPr>
            <a:normAutofit/>
          </a:bodyPr>
          <a:lstStyle/>
          <a:p>
            <a:r>
              <a:rPr lang="en-US" dirty="0" smtClean="0"/>
              <a:t>Cash Balances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83723740"/>
              </p:ext>
            </p:extLst>
          </p:nvPr>
        </p:nvGraphicFramePr>
        <p:xfrm>
          <a:off x="625819" y="1545691"/>
          <a:ext cx="7801208" cy="2050161"/>
        </p:xfrm>
        <a:graphic>
          <a:graphicData uri="http://schemas.openxmlformats.org/drawingml/2006/table">
            <a:tbl>
              <a:tblPr firstRow="1" firstCol="1" bandRow="1">
                <a:tableStyleId>{5C22544A-7EE6-4342-B048-85BDC9FD1C3A}</a:tableStyleId>
              </a:tblPr>
              <a:tblGrid>
                <a:gridCol w="1629600"/>
                <a:gridCol w="4631646"/>
                <a:gridCol w="1539962"/>
              </a:tblGrid>
              <a:tr h="367665">
                <a:tc>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smtClean="0">
                          <a:effectLst/>
                          <a:latin typeface="+mn-lt"/>
                          <a:ea typeface="Calibri"/>
                          <a:cs typeface="Times New Roman"/>
                        </a:rPr>
                        <a:t>CASH BALANCES</a:t>
                      </a:r>
                      <a:r>
                        <a:rPr lang="en-GB" sz="1600" baseline="0" dirty="0" smtClean="0">
                          <a:effectLst/>
                          <a:latin typeface="+mn-lt"/>
                          <a:ea typeface="Calibri"/>
                          <a:cs typeface="Times New Roman"/>
                        </a:rPr>
                        <a:t> </a:t>
                      </a:r>
                      <a:endParaRPr lang="en-GB" sz="1600" dirty="0">
                        <a:effectLst/>
                        <a:latin typeface="+mn-lt"/>
                        <a:ea typeface="Calibri"/>
                        <a:cs typeface="Times New Roman"/>
                      </a:endParaRPr>
                    </a:p>
                  </a:txBody>
                  <a:tcPr marL="68580" marR="68580" marT="0" marB="0" anchor="ctr"/>
                </a:tc>
                <a:tc>
                  <a:txBody>
                    <a:bodyPr/>
                    <a:lstStyle/>
                    <a:p>
                      <a:pPr algn="ctr">
                        <a:lnSpc>
                          <a:spcPct val="115000"/>
                        </a:lnSpc>
                        <a:spcAft>
                          <a:spcPts val="0"/>
                        </a:spcAft>
                      </a:pPr>
                      <a:endParaRPr lang="en-GB" sz="1600" dirty="0">
                        <a:effectLst/>
                        <a:latin typeface="+mn-lt"/>
                        <a:ea typeface="Calibri"/>
                        <a:cs typeface="Times New Roman"/>
                      </a:endParaRPr>
                    </a:p>
                  </a:txBody>
                  <a:tcPr marL="68580" marR="68580" marT="0" marB="0" anchor="ctr"/>
                </a:tc>
              </a:tr>
              <a:tr h="325120">
                <a:tc>
                  <a:txBody>
                    <a:bodyPr/>
                    <a:lstStyle/>
                    <a:p>
                      <a:pPr algn="ctr">
                        <a:lnSpc>
                          <a:spcPct val="115000"/>
                        </a:lnSpc>
                        <a:spcAft>
                          <a:spcPts val="0"/>
                        </a:spcAft>
                      </a:pPr>
                      <a:r>
                        <a:rPr lang="en-GB" sz="1600" dirty="0">
                          <a:effectLst/>
                          <a:latin typeface="+mn-lt"/>
                        </a:rPr>
                        <a:t>Cash Balance </a:t>
                      </a:r>
                      <a:r>
                        <a:rPr lang="en-GB" sz="1600" dirty="0" smtClean="0">
                          <a:effectLst/>
                          <a:latin typeface="+mn-lt"/>
                        </a:rPr>
                        <a:t>1</a:t>
                      </a:r>
                      <a:endParaRPr lang="en-GB"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mn-lt"/>
                        </a:rPr>
                        <a:t>Core Funding, Reserves and other cash balances</a:t>
                      </a:r>
                      <a:endParaRPr lang="en-GB" sz="1600" dirty="0" smtClean="0">
                        <a:effectLst/>
                        <a:latin typeface="+mn-lt"/>
                        <a:ea typeface="Calibri"/>
                        <a:cs typeface="Times New Roman"/>
                      </a:endParaRPr>
                    </a:p>
                    <a:p>
                      <a:pPr algn="ctr">
                        <a:lnSpc>
                          <a:spcPct val="115000"/>
                        </a:lnSpc>
                        <a:spcAft>
                          <a:spcPts val="0"/>
                        </a:spcAft>
                      </a:pPr>
                      <a:endParaRPr lang="en-GB" sz="16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GB" sz="1100" dirty="0">
                          <a:solidFill>
                            <a:srgbClr val="000000"/>
                          </a:solidFill>
                          <a:effectLst/>
                          <a:latin typeface="Trebuchet MS"/>
                          <a:ea typeface="Times New Roman"/>
                          <a:cs typeface="Arial"/>
                        </a:rPr>
                        <a:t>£954,679</a:t>
                      </a:r>
                      <a:endParaRPr lang="en-GB" sz="1100" dirty="0">
                        <a:effectLst/>
                        <a:latin typeface="Calibri"/>
                        <a:ea typeface="Calibri"/>
                        <a:cs typeface="Times New Roman"/>
                      </a:endParaRPr>
                    </a:p>
                  </a:txBody>
                  <a:tcPr marL="68580" marR="68580" marT="0" marB="0"/>
                </a:tc>
              </a:tr>
              <a:tr h="325120">
                <a:tc>
                  <a:txBody>
                    <a:bodyPr/>
                    <a:lstStyle/>
                    <a:p>
                      <a:pPr algn="ctr">
                        <a:lnSpc>
                          <a:spcPct val="115000"/>
                        </a:lnSpc>
                        <a:spcAft>
                          <a:spcPts val="0"/>
                        </a:spcAft>
                      </a:pPr>
                      <a:r>
                        <a:rPr lang="en-GB" sz="1600" dirty="0">
                          <a:effectLst/>
                          <a:latin typeface="+mn-lt"/>
                        </a:rPr>
                        <a:t>Cash Balance </a:t>
                      </a:r>
                      <a:r>
                        <a:rPr lang="en-GB" sz="1600" dirty="0" smtClean="0">
                          <a:effectLst/>
                          <a:latin typeface="+mn-lt"/>
                        </a:rPr>
                        <a:t>2 </a:t>
                      </a:r>
                      <a:endParaRPr lang="en-GB"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smtClean="0">
                          <a:effectLst/>
                          <a:latin typeface="+mn-lt"/>
                        </a:rPr>
                        <a:t>Growing Places Fund (Invest to grow)</a:t>
                      </a:r>
                      <a:endParaRPr lang="en-GB" sz="1600" smtClean="0">
                        <a:effectLst/>
                        <a:latin typeface="+mn-lt"/>
                        <a:ea typeface="Calibri"/>
                        <a:cs typeface="Times New Roman"/>
                      </a:endParaRPr>
                    </a:p>
                    <a:p>
                      <a:pPr algn="ctr">
                        <a:lnSpc>
                          <a:spcPct val="115000"/>
                        </a:lnSpc>
                        <a:spcAft>
                          <a:spcPts val="0"/>
                        </a:spcAft>
                      </a:pPr>
                      <a:endParaRPr lang="en-GB" sz="1600" dirty="0" smtClean="0">
                        <a:effectLst/>
                        <a:latin typeface="+mn-lt"/>
                      </a:endParaRPr>
                    </a:p>
                  </a:txBody>
                  <a:tcPr marL="68580" marR="68580" marT="0" marB="0" anchor="ctr"/>
                </a:tc>
                <a:tc>
                  <a:txBody>
                    <a:bodyPr/>
                    <a:lstStyle/>
                    <a:p>
                      <a:pPr algn="ctr">
                        <a:lnSpc>
                          <a:spcPct val="115000"/>
                        </a:lnSpc>
                        <a:spcAft>
                          <a:spcPts val="0"/>
                        </a:spcAft>
                      </a:pPr>
                      <a:r>
                        <a:rPr lang="en-GB" sz="1100" dirty="0">
                          <a:effectLst/>
                          <a:latin typeface="Trebuchet MS"/>
                          <a:ea typeface="Times New Roman"/>
                          <a:cs typeface="Arial"/>
                        </a:rPr>
                        <a:t>£6,211,145</a:t>
                      </a:r>
                      <a:endParaRPr lang="en-GB" sz="1100" dirty="0">
                        <a:effectLst/>
                        <a:latin typeface="Calibri"/>
                        <a:ea typeface="Calibri"/>
                        <a:cs typeface="Times New Roman"/>
                      </a:endParaRPr>
                    </a:p>
                  </a:txBody>
                  <a:tcPr marL="68580" marR="68580" marT="0" marB="0"/>
                </a:tc>
              </a:tr>
              <a:tr h="325120">
                <a:tc>
                  <a:txBody>
                    <a:bodyPr/>
                    <a:lstStyle/>
                    <a:p>
                      <a:pPr algn="ctr">
                        <a:lnSpc>
                          <a:spcPct val="115000"/>
                        </a:lnSpc>
                        <a:spcAft>
                          <a:spcPts val="0"/>
                        </a:spcAft>
                      </a:pPr>
                      <a:r>
                        <a:rPr lang="en-GB" sz="1600" dirty="0" smtClean="0">
                          <a:effectLst/>
                          <a:latin typeface="+mn-lt"/>
                          <a:ea typeface="Calibri"/>
                          <a:cs typeface="Times New Roman"/>
                        </a:rPr>
                        <a:t>Cash Balance 3</a:t>
                      </a:r>
                      <a:endParaRPr lang="en-GB"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smtClean="0">
                          <a:effectLst/>
                          <a:latin typeface="+mn-lt"/>
                        </a:rPr>
                        <a:t>Single Local Growth Fund</a:t>
                      </a:r>
                    </a:p>
                    <a:p>
                      <a:pPr algn="ctr">
                        <a:lnSpc>
                          <a:spcPct val="115000"/>
                        </a:lnSpc>
                        <a:spcAft>
                          <a:spcPts val="0"/>
                        </a:spcAft>
                      </a:pPr>
                      <a:endParaRPr lang="en-GB" sz="1600" dirty="0" smtClean="0">
                        <a:effectLst/>
                        <a:latin typeface="+mn-lt"/>
                      </a:endParaRPr>
                    </a:p>
                  </a:txBody>
                  <a:tcPr marL="68580" marR="68580" marT="0" marB="0" anchor="ctr"/>
                </a:tc>
                <a:tc>
                  <a:txBody>
                    <a:bodyPr/>
                    <a:lstStyle/>
                    <a:p>
                      <a:pPr algn="ctr">
                        <a:lnSpc>
                          <a:spcPct val="115000"/>
                        </a:lnSpc>
                        <a:spcAft>
                          <a:spcPts val="0"/>
                        </a:spcAft>
                      </a:pPr>
                      <a:r>
                        <a:rPr lang="en-GB" sz="1100" dirty="0">
                          <a:solidFill>
                            <a:srgbClr val="000000"/>
                          </a:solidFill>
                          <a:effectLst/>
                          <a:latin typeface="Trebuchet MS"/>
                          <a:ea typeface="Times New Roman"/>
                          <a:cs typeface="Arial"/>
                        </a:rPr>
                        <a:t>£3,719,504</a:t>
                      </a:r>
                      <a:endParaRPr lang="en-GB" sz="11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663485" y="4228532"/>
            <a:ext cx="7763541" cy="707886"/>
          </a:xfrm>
          <a:prstGeom prst="rect">
            <a:avLst/>
          </a:prstGeom>
        </p:spPr>
        <p:txBody>
          <a:bodyPr wrap="square">
            <a:spAutoFit/>
          </a:bodyPr>
          <a:lstStyle/>
          <a:p>
            <a:r>
              <a:rPr lang="en-GB" sz="2000" b="1" dirty="0"/>
              <a:t>The total cash balance as at 31st March 2019 held on behalf of the LEP by the Accountable body is £10,885,328</a:t>
            </a:r>
          </a:p>
        </p:txBody>
      </p:sp>
    </p:spTree>
    <p:extLst>
      <p:ext uri="{BB962C8B-B14F-4D97-AF65-F5344CB8AC3E}">
        <p14:creationId xmlns:p14="http://schemas.microsoft.com/office/powerpoint/2010/main" val="43476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CBA7F-F3AE-364E-A407-D6FCA22F7903}"/>
              </a:ext>
            </a:extLst>
          </p:cNvPr>
          <p:cNvSpPr>
            <a:spLocks noGrp="1"/>
          </p:cNvSpPr>
          <p:nvPr>
            <p:ph type="title"/>
          </p:nvPr>
        </p:nvSpPr>
        <p:spPr/>
        <p:txBody>
          <a:bodyPr/>
          <a:lstStyle/>
          <a:p>
            <a:r>
              <a:rPr lang="en-US" dirty="0" smtClean="0"/>
              <a:t>LEP Directors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6791270"/>
              </p:ext>
            </p:extLst>
          </p:nvPr>
        </p:nvGraphicFramePr>
        <p:xfrm>
          <a:off x="1108362" y="1298186"/>
          <a:ext cx="7669878" cy="4465305"/>
        </p:xfrm>
        <a:graphic>
          <a:graphicData uri="http://schemas.openxmlformats.org/drawingml/2006/table">
            <a:tbl>
              <a:tblPr firstRow="1" firstCol="1" bandRow="1">
                <a:tableStyleId>{5C22544A-7EE6-4342-B048-85BDC9FD1C3A}</a:tableStyleId>
              </a:tblPr>
              <a:tblGrid>
                <a:gridCol w="3834939"/>
                <a:gridCol w="3834939"/>
              </a:tblGrid>
              <a:tr h="496145">
                <a:tc>
                  <a:txBody>
                    <a:bodyPr/>
                    <a:lstStyle/>
                    <a:p>
                      <a:pPr>
                        <a:spcAft>
                          <a:spcPts val="0"/>
                        </a:spcAft>
                      </a:pPr>
                      <a:r>
                        <a:rPr lang="en-GB" sz="1800" b="0" kern="1200" dirty="0">
                          <a:solidFill>
                            <a:srgbClr val="000000"/>
                          </a:solidFill>
                          <a:effectLst/>
                          <a:latin typeface="+mn-lt"/>
                          <a:ea typeface="Times New Roman"/>
                          <a:cs typeface="Times New Roman"/>
                        </a:rPr>
                        <a:t>Ursula Lidbetter</a:t>
                      </a:r>
                      <a:endParaRPr lang="en-GB" sz="1100" b="0" dirty="0">
                        <a:effectLst/>
                        <a:latin typeface="+mn-lt"/>
                        <a:ea typeface="Times New Roman"/>
                      </a:endParaRPr>
                    </a:p>
                  </a:txBody>
                  <a:tcPr marL="68580" marR="68580" marT="0" marB="0">
                    <a:noFill/>
                  </a:tcPr>
                </a:tc>
                <a:tc>
                  <a:txBody>
                    <a:bodyPr/>
                    <a:lstStyle/>
                    <a:p>
                      <a:pPr>
                        <a:spcAft>
                          <a:spcPts val="0"/>
                        </a:spcAft>
                      </a:pPr>
                      <a:r>
                        <a:rPr lang="en-GB" sz="1800" b="0" kern="1200">
                          <a:solidFill>
                            <a:srgbClr val="000000"/>
                          </a:solidFill>
                          <a:effectLst/>
                          <a:latin typeface="+mn-lt"/>
                          <a:ea typeface="Times New Roman"/>
                          <a:cs typeface="Times New Roman"/>
                        </a:rPr>
                        <a:t>Dean Fathers</a:t>
                      </a:r>
                      <a:endParaRPr lang="en-GB" sz="1100" b="0">
                        <a:effectLst/>
                        <a:latin typeface="+mn-lt"/>
                        <a:ea typeface="Times New Roman"/>
                      </a:endParaRPr>
                    </a:p>
                  </a:txBody>
                  <a:tcPr marL="68580" marR="68580" marT="0" marB="0">
                    <a:noFill/>
                  </a:tcPr>
                </a:tc>
              </a:tr>
              <a:tr h="496145">
                <a:tc>
                  <a:txBody>
                    <a:bodyPr/>
                    <a:lstStyle/>
                    <a:p>
                      <a:pPr>
                        <a:spcAft>
                          <a:spcPts val="0"/>
                        </a:spcAft>
                      </a:pPr>
                      <a:r>
                        <a:rPr lang="en-GB" sz="1800" b="0" kern="1200" dirty="0">
                          <a:solidFill>
                            <a:srgbClr val="000000"/>
                          </a:solidFill>
                          <a:effectLst/>
                          <a:latin typeface="+mn-lt"/>
                          <a:ea typeface="Times New Roman"/>
                          <a:cs typeface="Times New Roman"/>
                        </a:rPr>
                        <a:t>David Dexter</a:t>
                      </a:r>
                      <a:endParaRPr lang="en-GB" sz="1100" b="0" dirty="0">
                        <a:effectLst/>
                        <a:latin typeface="+mn-lt"/>
                        <a:ea typeface="Times New Roman"/>
                      </a:endParaRPr>
                    </a:p>
                  </a:txBody>
                  <a:tcPr marL="68580" marR="68580" marT="0" marB="0">
                    <a:noFill/>
                  </a:tcPr>
                </a:tc>
                <a:tc>
                  <a:txBody>
                    <a:bodyPr/>
                    <a:lstStyle/>
                    <a:p>
                      <a:pPr>
                        <a:spcAft>
                          <a:spcPts val="0"/>
                        </a:spcAft>
                      </a:pPr>
                      <a:r>
                        <a:rPr lang="en-GB" sz="1800" b="0" kern="1200">
                          <a:solidFill>
                            <a:srgbClr val="000000"/>
                          </a:solidFill>
                          <a:effectLst/>
                          <a:latin typeface="+mn-lt"/>
                          <a:ea typeface="Times New Roman"/>
                          <a:cs typeface="Times New Roman"/>
                        </a:rPr>
                        <a:t>Richard Metcalf</a:t>
                      </a:r>
                      <a:endParaRPr lang="en-GB" sz="1100" b="0">
                        <a:effectLst/>
                        <a:latin typeface="+mn-lt"/>
                        <a:ea typeface="Times New Roman"/>
                      </a:endParaRPr>
                    </a:p>
                  </a:txBody>
                  <a:tcPr marL="68580" marR="68580" marT="0" marB="0">
                    <a:noFill/>
                  </a:tcPr>
                </a:tc>
              </a:tr>
              <a:tr h="496145">
                <a:tc>
                  <a:txBody>
                    <a:bodyPr/>
                    <a:lstStyle/>
                    <a:p>
                      <a:pPr>
                        <a:spcAft>
                          <a:spcPts val="0"/>
                        </a:spcAft>
                      </a:pPr>
                      <a:r>
                        <a:rPr lang="en-GB" sz="1800" b="0" kern="1200" dirty="0">
                          <a:solidFill>
                            <a:srgbClr val="000000"/>
                          </a:solidFill>
                          <a:effectLst/>
                          <a:latin typeface="+mn-lt"/>
                          <a:ea typeface="Times New Roman"/>
                          <a:cs typeface="Times New Roman"/>
                        </a:rPr>
                        <a:t>Mary Stuart</a:t>
                      </a:r>
                      <a:endParaRPr lang="en-GB" sz="1100" b="0" dirty="0">
                        <a:effectLst/>
                        <a:latin typeface="+mn-lt"/>
                        <a:ea typeface="Times New Roman"/>
                      </a:endParaRPr>
                    </a:p>
                  </a:txBody>
                  <a:tcPr marL="68580" marR="68580" marT="0" marB="0">
                    <a:noFill/>
                  </a:tcPr>
                </a:tc>
                <a:tc>
                  <a:txBody>
                    <a:bodyPr/>
                    <a:lstStyle/>
                    <a:p>
                      <a:pPr>
                        <a:spcAft>
                          <a:spcPts val="0"/>
                        </a:spcAft>
                      </a:pPr>
                      <a:r>
                        <a:rPr lang="en-GB" sz="1800" b="0" kern="1200">
                          <a:solidFill>
                            <a:srgbClr val="000000"/>
                          </a:solidFill>
                          <a:effectLst/>
                          <a:latin typeface="+mn-lt"/>
                          <a:ea typeface="Times New Roman"/>
                          <a:cs typeface="Times New Roman"/>
                        </a:rPr>
                        <a:t>Craig Leyland</a:t>
                      </a:r>
                      <a:endParaRPr lang="en-GB" sz="1100" b="0">
                        <a:effectLst/>
                        <a:latin typeface="+mn-lt"/>
                        <a:ea typeface="Times New Roman"/>
                      </a:endParaRPr>
                    </a:p>
                  </a:txBody>
                  <a:tcPr marL="68580" marR="68580" marT="0" marB="0">
                    <a:noFill/>
                  </a:tcPr>
                </a:tc>
              </a:tr>
              <a:tr h="496145">
                <a:tc>
                  <a:txBody>
                    <a:bodyPr/>
                    <a:lstStyle/>
                    <a:p>
                      <a:pPr>
                        <a:spcAft>
                          <a:spcPts val="0"/>
                        </a:spcAft>
                      </a:pPr>
                      <a:r>
                        <a:rPr lang="en-GB" sz="1800" b="0" kern="1200">
                          <a:solidFill>
                            <a:srgbClr val="000000"/>
                          </a:solidFill>
                          <a:effectLst/>
                          <a:latin typeface="+mn-lt"/>
                          <a:ea typeface="Times New Roman"/>
                          <a:cs typeface="Times New Roman"/>
                        </a:rPr>
                        <a:t>Pat Doody</a:t>
                      </a:r>
                      <a:endParaRPr lang="en-GB" sz="1100" b="0">
                        <a:effectLst/>
                        <a:latin typeface="+mn-lt"/>
                        <a:ea typeface="Times New Roman"/>
                      </a:endParaRPr>
                    </a:p>
                  </a:txBody>
                  <a:tcPr marL="68580" marR="68580" marT="0" marB="0">
                    <a:noFill/>
                  </a:tcPr>
                </a:tc>
                <a:tc>
                  <a:txBody>
                    <a:bodyPr/>
                    <a:lstStyle/>
                    <a:p>
                      <a:pPr>
                        <a:spcAft>
                          <a:spcPts val="0"/>
                        </a:spcAft>
                      </a:pPr>
                      <a:r>
                        <a:rPr lang="en-GB" sz="1800" b="0" kern="1200" dirty="0">
                          <a:solidFill>
                            <a:srgbClr val="000000"/>
                          </a:solidFill>
                          <a:effectLst/>
                          <a:latin typeface="+mn-lt"/>
                          <a:ea typeface="Times New Roman"/>
                          <a:cs typeface="Times New Roman"/>
                        </a:rPr>
                        <a:t>Peter Wheatley</a:t>
                      </a:r>
                      <a:endParaRPr lang="en-GB" sz="1100" b="0" dirty="0">
                        <a:effectLst/>
                        <a:latin typeface="+mn-lt"/>
                        <a:ea typeface="Times New Roman"/>
                      </a:endParaRPr>
                    </a:p>
                  </a:txBody>
                  <a:tcPr marL="68580" marR="68580" marT="0" marB="0">
                    <a:noFill/>
                  </a:tcPr>
                </a:tc>
              </a:tr>
              <a:tr h="496145">
                <a:tc>
                  <a:txBody>
                    <a:bodyPr/>
                    <a:lstStyle/>
                    <a:p>
                      <a:pPr>
                        <a:spcAft>
                          <a:spcPts val="0"/>
                        </a:spcAft>
                      </a:pPr>
                      <a:r>
                        <a:rPr lang="en-GB" sz="1800" b="0" kern="1200" dirty="0">
                          <a:solidFill>
                            <a:srgbClr val="000000"/>
                          </a:solidFill>
                          <a:effectLst/>
                          <a:latin typeface="+mn-lt"/>
                          <a:ea typeface="Times New Roman"/>
                          <a:cs typeface="Times New Roman"/>
                        </a:rPr>
                        <a:t>Herman Kok</a:t>
                      </a:r>
                      <a:endParaRPr lang="en-GB" sz="1100" b="0" dirty="0">
                        <a:effectLst/>
                        <a:latin typeface="+mn-lt"/>
                        <a:ea typeface="Times New Roman"/>
                      </a:endParaRPr>
                    </a:p>
                  </a:txBody>
                  <a:tcPr marL="68580" marR="68580" marT="0" marB="0">
                    <a:noFill/>
                  </a:tcPr>
                </a:tc>
                <a:tc>
                  <a:txBody>
                    <a:bodyPr/>
                    <a:lstStyle/>
                    <a:p>
                      <a:pPr>
                        <a:spcAft>
                          <a:spcPts val="0"/>
                        </a:spcAft>
                      </a:pPr>
                      <a:r>
                        <a:rPr lang="en-GB" sz="1800" b="0" kern="1200" dirty="0">
                          <a:solidFill>
                            <a:srgbClr val="000000"/>
                          </a:solidFill>
                          <a:effectLst/>
                          <a:latin typeface="+mn-lt"/>
                          <a:ea typeface="Times New Roman"/>
                          <a:cs typeface="Times New Roman"/>
                        </a:rPr>
                        <a:t>Debbie Barnes</a:t>
                      </a:r>
                      <a:endParaRPr lang="en-GB" sz="1100" b="0" dirty="0">
                        <a:effectLst/>
                        <a:latin typeface="+mn-lt"/>
                        <a:ea typeface="Times New Roman"/>
                      </a:endParaRPr>
                    </a:p>
                  </a:txBody>
                  <a:tcPr marL="68580" marR="68580" marT="0" marB="0">
                    <a:noFill/>
                  </a:tcPr>
                </a:tc>
              </a:tr>
              <a:tr h="496145">
                <a:tc>
                  <a:txBody>
                    <a:bodyPr/>
                    <a:lstStyle/>
                    <a:p>
                      <a:pPr>
                        <a:spcAft>
                          <a:spcPts val="0"/>
                        </a:spcAft>
                      </a:pPr>
                      <a:r>
                        <a:rPr lang="en-GB" sz="1800" b="0" kern="1200">
                          <a:solidFill>
                            <a:srgbClr val="000000"/>
                          </a:solidFill>
                          <a:effectLst/>
                          <a:latin typeface="+mn-lt"/>
                          <a:ea typeface="Times New Roman"/>
                          <a:cs typeface="Times New Roman"/>
                        </a:rPr>
                        <a:t>Chris Baron</a:t>
                      </a:r>
                      <a:endParaRPr lang="en-GB" sz="1100" b="0">
                        <a:effectLst/>
                        <a:latin typeface="+mn-lt"/>
                        <a:ea typeface="Times New Roman"/>
                      </a:endParaRPr>
                    </a:p>
                  </a:txBody>
                  <a:tcPr marL="68580" marR="68580" marT="0" marB="0">
                    <a:noFill/>
                  </a:tcPr>
                </a:tc>
                <a:tc>
                  <a:txBody>
                    <a:bodyPr/>
                    <a:lstStyle/>
                    <a:p>
                      <a:pPr>
                        <a:spcAft>
                          <a:spcPts val="0"/>
                        </a:spcAft>
                      </a:pPr>
                      <a:r>
                        <a:rPr lang="en-GB" sz="1800" b="0" kern="1200" dirty="0">
                          <a:solidFill>
                            <a:srgbClr val="000000"/>
                          </a:solidFill>
                          <a:effectLst/>
                          <a:latin typeface="+mn-lt"/>
                          <a:ea typeface="Times New Roman"/>
                          <a:cs typeface="Times New Roman"/>
                        </a:rPr>
                        <a:t>Zoe Easey</a:t>
                      </a:r>
                      <a:endParaRPr lang="en-GB" sz="1100" b="0" dirty="0">
                        <a:effectLst/>
                        <a:latin typeface="+mn-lt"/>
                        <a:ea typeface="Times New Roman"/>
                      </a:endParaRPr>
                    </a:p>
                  </a:txBody>
                  <a:tcPr marL="68580" marR="68580" marT="0" marB="0">
                    <a:noFill/>
                  </a:tcPr>
                </a:tc>
              </a:tr>
              <a:tr h="496145">
                <a:tc>
                  <a:txBody>
                    <a:bodyPr/>
                    <a:lstStyle/>
                    <a:p>
                      <a:pPr>
                        <a:spcAft>
                          <a:spcPts val="0"/>
                        </a:spcAft>
                      </a:pPr>
                      <a:r>
                        <a:rPr lang="en-GB" sz="1800" b="0" kern="1200">
                          <a:solidFill>
                            <a:srgbClr val="000000"/>
                          </a:solidFill>
                          <a:effectLst/>
                          <a:latin typeface="+mn-lt"/>
                          <a:ea typeface="Times New Roman"/>
                          <a:cs typeface="Times New Roman"/>
                        </a:rPr>
                        <a:t>Steve Middlebrough</a:t>
                      </a:r>
                      <a:endParaRPr lang="en-GB" sz="1100" b="0">
                        <a:effectLst/>
                        <a:latin typeface="+mn-lt"/>
                        <a:ea typeface="Times New Roman"/>
                      </a:endParaRPr>
                    </a:p>
                  </a:txBody>
                  <a:tcPr marL="68580" marR="68580" marT="0" marB="0">
                    <a:noFill/>
                  </a:tcPr>
                </a:tc>
                <a:tc>
                  <a:txBody>
                    <a:bodyPr/>
                    <a:lstStyle/>
                    <a:p>
                      <a:pPr>
                        <a:spcAft>
                          <a:spcPts val="0"/>
                        </a:spcAft>
                      </a:pPr>
                      <a:r>
                        <a:rPr lang="en-GB" sz="1800" b="0" kern="1200" dirty="0">
                          <a:solidFill>
                            <a:srgbClr val="000000"/>
                          </a:solidFill>
                          <a:effectLst/>
                          <a:latin typeface="+mn-lt"/>
                          <a:ea typeface="Times New Roman"/>
                          <a:cs typeface="Times New Roman"/>
                        </a:rPr>
                        <a:t>Sarah Louise Fairburn</a:t>
                      </a:r>
                      <a:endParaRPr lang="en-GB" sz="1100" b="0" dirty="0">
                        <a:effectLst/>
                        <a:latin typeface="+mn-lt"/>
                        <a:ea typeface="Times New Roman"/>
                      </a:endParaRPr>
                    </a:p>
                  </a:txBody>
                  <a:tcPr marL="68580" marR="68580" marT="0" marB="0">
                    <a:noFill/>
                  </a:tcPr>
                </a:tc>
              </a:tr>
              <a:tr h="496145">
                <a:tc>
                  <a:txBody>
                    <a:bodyPr/>
                    <a:lstStyle/>
                    <a:p>
                      <a:pPr>
                        <a:spcAft>
                          <a:spcPts val="0"/>
                        </a:spcAft>
                      </a:pPr>
                      <a:r>
                        <a:rPr lang="en-GB" sz="1800" b="0" kern="1200">
                          <a:solidFill>
                            <a:srgbClr val="000000"/>
                          </a:solidFill>
                          <a:effectLst/>
                          <a:latin typeface="+mn-lt"/>
                          <a:ea typeface="Times New Roman"/>
                          <a:cs typeface="Times New Roman"/>
                        </a:rPr>
                        <a:t>Rob Waltham</a:t>
                      </a:r>
                      <a:endParaRPr lang="en-GB" sz="1100" b="0">
                        <a:effectLst/>
                        <a:latin typeface="+mn-lt"/>
                        <a:ea typeface="Times New Roman"/>
                      </a:endParaRPr>
                    </a:p>
                  </a:txBody>
                  <a:tcPr marL="68580" marR="68580" marT="0" marB="0">
                    <a:noFill/>
                  </a:tcPr>
                </a:tc>
                <a:tc>
                  <a:txBody>
                    <a:bodyPr/>
                    <a:lstStyle/>
                    <a:p>
                      <a:pPr>
                        <a:spcAft>
                          <a:spcPts val="0"/>
                        </a:spcAft>
                      </a:pPr>
                      <a:r>
                        <a:rPr lang="en-GB" sz="1800" b="0" kern="1200" dirty="0">
                          <a:solidFill>
                            <a:srgbClr val="000000"/>
                          </a:solidFill>
                          <a:effectLst/>
                          <a:latin typeface="+mn-lt"/>
                          <a:ea typeface="Times New Roman"/>
                          <a:cs typeface="Times New Roman"/>
                        </a:rPr>
                        <a:t>Gary </a:t>
                      </a:r>
                      <a:r>
                        <a:rPr lang="en-GB" sz="1800" b="0" kern="1200" dirty="0" smtClean="0">
                          <a:solidFill>
                            <a:srgbClr val="000000"/>
                          </a:solidFill>
                          <a:effectLst/>
                          <a:latin typeface="+mn-lt"/>
                          <a:ea typeface="Times New Roman"/>
                          <a:cs typeface="Times New Roman"/>
                        </a:rPr>
                        <a:t>Headland</a:t>
                      </a:r>
                      <a:endParaRPr lang="en-GB" sz="1100" b="0" dirty="0">
                        <a:effectLst/>
                        <a:latin typeface="+mn-lt"/>
                        <a:ea typeface="Times New Roman"/>
                      </a:endParaRPr>
                    </a:p>
                  </a:txBody>
                  <a:tcPr marL="68580" marR="68580" marT="0" marB="0">
                    <a:noFill/>
                  </a:tcPr>
                </a:tc>
              </a:tr>
              <a:tr h="496145">
                <a:tc>
                  <a:txBody>
                    <a:bodyPr/>
                    <a:lstStyle/>
                    <a:p>
                      <a:pPr>
                        <a:spcAft>
                          <a:spcPts val="0"/>
                        </a:spcAft>
                      </a:pPr>
                      <a:r>
                        <a:rPr lang="en-GB" sz="1800" b="0" kern="1200">
                          <a:solidFill>
                            <a:srgbClr val="000000"/>
                          </a:solidFill>
                          <a:effectLst/>
                          <a:latin typeface="+mn-lt"/>
                          <a:ea typeface="Times New Roman"/>
                          <a:cs typeface="Times New Roman"/>
                        </a:rPr>
                        <a:t>Colin Davie</a:t>
                      </a:r>
                      <a:endParaRPr lang="en-GB" sz="1100" b="0">
                        <a:effectLst/>
                        <a:latin typeface="+mn-lt"/>
                        <a:ea typeface="Times New Roman"/>
                      </a:endParaRPr>
                    </a:p>
                  </a:txBody>
                  <a:tcPr marL="68580" marR="68580" marT="0" marB="0">
                    <a:noFill/>
                  </a:tcPr>
                </a:tc>
                <a:tc>
                  <a:txBody>
                    <a:bodyPr/>
                    <a:lstStyle/>
                    <a:p>
                      <a:pPr>
                        <a:spcAft>
                          <a:spcPts val="0"/>
                        </a:spcAft>
                      </a:pPr>
                      <a:r>
                        <a:rPr lang="en-GB" sz="1800" b="0" kern="1200" dirty="0">
                          <a:solidFill>
                            <a:srgbClr val="000000"/>
                          </a:solidFill>
                          <a:effectLst/>
                          <a:latin typeface="+mn-lt"/>
                          <a:ea typeface="Times New Roman"/>
                          <a:cs typeface="Times New Roman"/>
                        </a:rPr>
                        <a:t>Nick Worboys	</a:t>
                      </a:r>
                      <a:endParaRPr lang="en-GB" sz="1100" b="0" dirty="0">
                        <a:effectLst/>
                        <a:latin typeface="+mn-lt"/>
                        <a:ea typeface="Times New Roman"/>
                      </a:endParaRPr>
                    </a:p>
                  </a:txBody>
                  <a:tcPr marL="68580" marR="68580" marT="0" marB="0">
                    <a:noFill/>
                  </a:tcPr>
                </a:tc>
              </a:tr>
            </a:tbl>
          </a:graphicData>
        </a:graphic>
      </p:graphicFrame>
    </p:spTree>
    <p:extLst>
      <p:ext uri="{BB962C8B-B14F-4D97-AF65-F5344CB8AC3E}">
        <p14:creationId xmlns:p14="http://schemas.microsoft.com/office/powerpoint/2010/main" val="32974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a:xfrm>
            <a:off x="663486" y="203323"/>
            <a:ext cx="6858000" cy="743708"/>
          </a:xfrm>
        </p:spPr>
        <p:txBody>
          <a:bodyPr>
            <a:normAutofit/>
          </a:bodyPr>
          <a:lstStyle/>
          <a:p>
            <a:r>
              <a:rPr lang="en-US" dirty="0" smtClean="0"/>
              <a:t>Resolutions</a:t>
            </a:r>
            <a:endParaRPr lang="en-US" dirty="0"/>
          </a:p>
        </p:txBody>
      </p:sp>
      <p:sp>
        <p:nvSpPr>
          <p:cNvPr id="4" name="Rectangle 3"/>
          <p:cNvSpPr/>
          <p:nvPr/>
        </p:nvSpPr>
        <p:spPr>
          <a:xfrm>
            <a:off x="304800" y="1611086"/>
            <a:ext cx="8229600" cy="3416320"/>
          </a:xfrm>
          <a:prstGeom prst="rect">
            <a:avLst/>
          </a:prstGeom>
        </p:spPr>
        <p:txBody>
          <a:bodyPr wrap="square" numCol="1">
            <a:spAutoFit/>
          </a:bodyPr>
          <a:lstStyle/>
          <a:p>
            <a:pPr marL="342900" lvl="0" indent="-342900">
              <a:lnSpc>
                <a:spcPct val="150000"/>
              </a:lnSpc>
              <a:buFont typeface="+mj-lt"/>
              <a:buAutoNum type="arabicPeriod"/>
            </a:pPr>
            <a:r>
              <a:rPr lang="en-GB" sz="2400" dirty="0"/>
              <a:t>T</a:t>
            </a:r>
            <a:r>
              <a:rPr lang="en-GB" sz="2400" dirty="0" smtClean="0"/>
              <a:t>o </a:t>
            </a:r>
            <a:r>
              <a:rPr lang="en-GB" sz="2400" dirty="0"/>
              <a:t>re-appoint the accountants of the company for the financial year </a:t>
            </a:r>
            <a:r>
              <a:rPr lang="en-GB" sz="2400" dirty="0" smtClean="0"/>
              <a:t>2019-20</a:t>
            </a:r>
          </a:p>
          <a:p>
            <a:pPr marL="342900" lvl="0" indent="-342900">
              <a:lnSpc>
                <a:spcPct val="150000"/>
              </a:lnSpc>
              <a:buFont typeface="+mj-lt"/>
              <a:buAutoNum type="arabicPeriod"/>
            </a:pPr>
            <a:r>
              <a:rPr lang="en-GB" sz="2400" dirty="0"/>
              <a:t>T</a:t>
            </a:r>
            <a:r>
              <a:rPr lang="en-GB" sz="2400" dirty="0" smtClean="0"/>
              <a:t>o receive and adopt </a:t>
            </a:r>
            <a:r>
              <a:rPr lang="en-GB" sz="2400" dirty="0"/>
              <a:t>the accounts of the company for the accounting period from 1</a:t>
            </a:r>
            <a:r>
              <a:rPr lang="en-GB" sz="2400" baseline="30000" dirty="0"/>
              <a:t>st</a:t>
            </a:r>
            <a:r>
              <a:rPr lang="en-GB" sz="2400" dirty="0"/>
              <a:t> April </a:t>
            </a:r>
            <a:r>
              <a:rPr lang="en-GB" sz="2400" dirty="0" smtClean="0"/>
              <a:t>2018 </a:t>
            </a:r>
            <a:r>
              <a:rPr lang="en-GB" sz="2400" dirty="0"/>
              <a:t>to 31</a:t>
            </a:r>
            <a:r>
              <a:rPr lang="en-GB" sz="2400" baseline="30000" dirty="0"/>
              <a:t>st</a:t>
            </a:r>
            <a:r>
              <a:rPr lang="en-GB" sz="2400" dirty="0"/>
              <a:t> March </a:t>
            </a:r>
            <a:r>
              <a:rPr lang="en-GB" sz="2400" dirty="0" smtClean="0"/>
              <a:t>2019</a:t>
            </a:r>
          </a:p>
          <a:p>
            <a:pPr>
              <a:lnSpc>
                <a:spcPct val="150000"/>
              </a:lnSpc>
            </a:pPr>
            <a:r>
              <a:rPr lang="en-GB" sz="2400" dirty="0" smtClean="0"/>
              <a:t> </a:t>
            </a:r>
            <a:endParaRPr lang="en-GB" sz="2400" dirty="0"/>
          </a:p>
        </p:txBody>
      </p:sp>
    </p:spTree>
    <p:extLst>
      <p:ext uri="{BB962C8B-B14F-4D97-AF65-F5344CB8AC3E}">
        <p14:creationId xmlns:p14="http://schemas.microsoft.com/office/powerpoint/2010/main" val="342559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212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02 Slide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6415 GL LEP Stationery Suite Powerpoint V1.3" id="{34B7CE41-AAD1-CA44-84A7-D8A2B50B8F93}" vid="{1E7157A7-D90C-B644-BF4D-4A19921F40BB}"/>
    </a:ext>
  </a:extLst>
</a:theme>
</file>

<file path=ppt/theme/theme2.xml><?xml version="1.0" encoding="utf-8"?>
<a:theme xmlns:a="http://schemas.openxmlformats.org/drawingml/2006/main" name="03 Light Background Slides">
  <a:themeElements>
    <a:clrScheme name="LEP colours">
      <a:dk1>
        <a:srgbClr val="505059"/>
      </a:dk1>
      <a:lt1>
        <a:srgbClr val="F0F0EF"/>
      </a:lt1>
      <a:dk2>
        <a:srgbClr val="1B1433"/>
      </a:dk2>
      <a:lt2>
        <a:srgbClr val="FFFFFF"/>
      </a:lt2>
      <a:accent1>
        <a:srgbClr val="28347E"/>
      </a:accent1>
      <a:accent2>
        <a:srgbClr val="8FA5C9"/>
      </a:accent2>
      <a:accent3>
        <a:srgbClr val="242058"/>
      </a:accent3>
      <a:accent4>
        <a:srgbClr val="CF4951"/>
      </a:accent4>
      <a:accent5>
        <a:srgbClr val="DC888D"/>
      </a:accent5>
      <a:accent6>
        <a:srgbClr val="80234E"/>
      </a:accent6>
      <a:hlink>
        <a:srgbClr val="8FA5C9"/>
      </a:hlink>
      <a:folHlink>
        <a:srgbClr val="80234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6415 GL LEP Stationery Suite Powerpoint V1.3" id="{34B7CE41-AAD1-CA44-84A7-D8A2B50B8F93}" vid="{4FE86305-8583-A441-BBA3-60FCCB4F5F64}"/>
    </a:ext>
  </a:extLst>
</a:theme>
</file>

<file path=ppt/theme/theme3.xml><?xml version="1.0" encoding="utf-8"?>
<a:theme xmlns:a="http://schemas.openxmlformats.org/drawingml/2006/main" name="04 Dark Backgrou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6415 GL LEP Stationery Suite Powerpoint V1.3" id="{34B7CE41-AAD1-CA44-84A7-D8A2B50B8F93}" vid="{9DC27D25-F950-D245-B024-707CDAF99167}"/>
    </a:ext>
  </a:extLst>
</a:theme>
</file>

<file path=ppt/theme/theme4.xml><?xml version="1.0" encoding="utf-8"?>
<a:theme xmlns:a="http://schemas.openxmlformats.org/drawingml/2006/main" name="05 Pre-designe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6415 GL LEP Stationery Suite Powerpoint V1.3" id="{34B7CE41-AAD1-CA44-84A7-D8A2B50B8F93}" vid="{F4C3EF56-AEEB-084B-9CFC-BFBE2549BF51}"/>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6415 GL LEP Stationery Suite Powerpoint V1.3" id="{34B7CE41-AAD1-CA44-84A7-D8A2B50B8F93}" vid="{4B769BFC-A27F-304D-A8BF-5CCDF715A4A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6415 GL LEP Stationery Suite Powerpoint V1.3</Template>
  <TotalTime>730</TotalTime>
  <Words>1347</Words>
  <Application>Microsoft Office PowerPoint</Application>
  <PresentationFormat>On-screen Show (4:3)</PresentationFormat>
  <Paragraphs>224</Paragraphs>
  <Slides>9</Slides>
  <Notes>9</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02 Slide Breaks</vt:lpstr>
      <vt:lpstr>03 Light Background Slides</vt:lpstr>
      <vt:lpstr>04 Dark Background Slides</vt:lpstr>
      <vt:lpstr>05 Pre-designed Slides</vt:lpstr>
      <vt:lpstr>Custom Design</vt:lpstr>
      <vt:lpstr>PowerPoint Presentation</vt:lpstr>
      <vt:lpstr>Financial Summary 2018-19</vt:lpstr>
      <vt:lpstr>Core Funding </vt:lpstr>
      <vt:lpstr>Single Local Growth Fund</vt:lpstr>
      <vt:lpstr>Other LEP funds  </vt:lpstr>
      <vt:lpstr>Cash Balances</vt:lpstr>
      <vt:lpstr>LEP Directors</vt:lpstr>
      <vt:lpstr>Resolutions</vt:lpstr>
      <vt:lpstr>PowerPoint Presentation</vt:lpstr>
    </vt:vector>
  </TitlesOfParts>
  <Company>Lincolnshire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Spittles</dc:creator>
  <cp:lastModifiedBy>Laura Spittles</cp:lastModifiedBy>
  <cp:revision>116</cp:revision>
  <cp:lastPrinted>2019-07-11T09:17:28Z</cp:lastPrinted>
  <dcterms:created xsi:type="dcterms:W3CDTF">2018-06-27T13:27:45Z</dcterms:created>
  <dcterms:modified xsi:type="dcterms:W3CDTF">2019-07-11T13:40:09Z</dcterms:modified>
</cp:coreProperties>
</file>