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ags/tag1.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4.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2" r:id="rId2"/>
    <p:sldMasterId id="2147483686" r:id="rId3"/>
    <p:sldMasterId id="2147483704" r:id="rId4"/>
    <p:sldMasterId id="2147483718" r:id="rId5"/>
    <p:sldMasterId id="2147483723" r:id="rId6"/>
  </p:sldMasterIdLst>
  <p:notesMasterIdLst>
    <p:notesMasterId r:id="rId23"/>
  </p:notesMasterIdLst>
  <p:sldIdLst>
    <p:sldId id="256" r:id="rId7"/>
    <p:sldId id="259" r:id="rId8"/>
    <p:sldId id="263" r:id="rId9"/>
    <p:sldId id="782" r:id="rId10"/>
    <p:sldId id="783" r:id="rId11"/>
    <p:sldId id="784" r:id="rId12"/>
    <p:sldId id="785" r:id="rId13"/>
    <p:sldId id="787" r:id="rId14"/>
    <p:sldId id="266" r:id="rId15"/>
    <p:sldId id="267" r:id="rId16"/>
    <p:sldId id="781" r:id="rId17"/>
    <p:sldId id="779" r:id="rId18"/>
    <p:sldId id="268" r:id="rId19"/>
    <p:sldId id="269" r:id="rId20"/>
    <p:sldId id="270" r:id="rId21"/>
    <p:sldId id="26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878C"/>
    <a:srgbClr val="80244E"/>
    <a:srgbClr val="8FA5C9"/>
    <a:srgbClr val="C7D2E5"/>
    <a:srgbClr val="1B1433"/>
    <a:srgbClr val="B9D5FF"/>
    <a:srgbClr val="45B5A6"/>
    <a:srgbClr val="27337E"/>
    <a:srgbClr val="50505A"/>
    <a:srgbClr val="7F23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490"/>
    <p:restoredTop sz="94707"/>
  </p:normalViewPr>
  <p:slideViewPr>
    <p:cSldViewPr snapToGrid="0" snapToObjects="1">
      <p:cViewPr varScale="1">
        <p:scale>
          <a:sx n="81" d="100"/>
          <a:sy n="81" d="100"/>
        </p:scale>
        <p:origin x="1056" y="5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CDA389-A3C4-48BA-83DF-9BB2F2D5BF0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B060770F-14CE-4108-AAA2-6C8962408C9C}">
      <dgm:prSet phldrT="[Text]" custT="1"/>
      <dgm:spPr>
        <a:solidFill>
          <a:srgbClr val="1B1433"/>
        </a:solidFill>
      </dgm:spPr>
      <dgm:t>
        <a:bodyPr/>
        <a:lstStyle/>
        <a:p>
          <a:r>
            <a:rPr lang="en-GB" sz="900" dirty="0">
              <a:latin typeface="Trebuchet MS" panose="020B0603020202020204" pitchFamily="34" charset="0"/>
            </a:rPr>
            <a:t>Maximising the impact of national employment and skills initiatives across Greater Lincolnshire</a:t>
          </a:r>
        </a:p>
      </dgm:t>
    </dgm:pt>
    <dgm:pt modelId="{0BAD78E9-1EF6-45EA-B62B-B64936CEC6C5}" type="parTrans" cxnId="{102B6F3B-0867-461F-9DBD-9E68970DFD1A}">
      <dgm:prSet/>
      <dgm:spPr/>
      <dgm:t>
        <a:bodyPr/>
        <a:lstStyle/>
        <a:p>
          <a:endParaRPr lang="en-GB" sz="900">
            <a:latin typeface="Trebuchet MS" panose="020B0603020202020204" pitchFamily="34" charset="0"/>
          </a:endParaRPr>
        </a:p>
      </dgm:t>
    </dgm:pt>
    <dgm:pt modelId="{83390ACB-1796-4191-95BF-B6F37DF1B48B}" type="sibTrans" cxnId="{102B6F3B-0867-461F-9DBD-9E68970DFD1A}">
      <dgm:prSet/>
      <dgm:spPr>
        <a:ln>
          <a:solidFill>
            <a:srgbClr val="1B1433"/>
          </a:solidFill>
        </a:ln>
      </dgm:spPr>
      <dgm:t>
        <a:bodyPr/>
        <a:lstStyle/>
        <a:p>
          <a:endParaRPr lang="en-GB" sz="900">
            <a:latin typeface="Trebuchet MS" panose="020B0603020202020204" pitchFamily="34" charset="0"/>
          </a:endParaRPr>
        </a:p>
      </dgm:t>
    </dgm:pt>
    <dgm:pt modelId="{20DBABE7-2918-42BD-938A-E3CFB6A627D0}">
      <dgm:prSet phldrT="[Text]" custT="1"/>
      <dgm:spPr>
        <a:solidFill>
          <a:srgbClr val="1B1433"/>
        </a:solidFill>
      </dgm:spPr>
      <dgm:t>
        <a:bodyPr/>
        <a:lstStyle/>
        <a:p>
          <a:r>
            <a:rPr lang="en-GB" sz="900" dirty="0">
              <a:latin typeface="Trebuchet MS" panose="020B0603020202020204" pitchFamily="34" charset="0"/>
            </a:rPr>
            <a:t>Supporting people with literacy and numeracy skills to improve their daily lives and the productivity of businesses</a:t>
          </a:r>
        </a:p>
      </dgm:t>
    </dgm:pt>
    <dgm:pt modelId="{11E7DB97-436A-40CC-AA0A-C37B4478134B}" type="parTrans" cxnId="{2ECCF1DE-8A5D-4705-8F3D-7D6333123B38}">
      <dgm:prSet/>
      <dgm:spPr/>
      <dgm:t>
        <a:bodyPr/>
        <a:lstStyle/>
        <a:p>
          <a:endParaRPr lang="en-GB" sz="900">
            <a:latin typeface="Trebuchet MS" panose="020B0603020202020204" pitchFamily="34" charset="0"/>
          </a:endParaRPr>
        </a:p>
      </dgm:t>
    </dgm:pt>
    <dgm:pt modelId="{59A64399-75FC-4157-8A13-34CA999A929C}" type="sibTrans" cxnId="{2ECCF1DE-8A5D-4705-8F3D-7D6333123B38}">
      <dgm:prSet/>
      <dgm:spPr/>
      <dgm:t>
        <a:bodyPr/>
        <a:lstStyle/>
        <a:p>
          <a:endParaRPr lang="en-GB" sz="900">
            <a:latin typeface="Trebuchet MS" panose="020B0603020202020204" pitchFamily="34" charset="0"/>
          </a:endParaRPr>
        </a:p>
      </dgm:t>
    </dgm:pt>
    <dgm:pt modelId="{00DAE57A-168E-44C4-AC2B-45882C4A5500}">
      <dgm:prSet phldrT="[Text]" custT="1"/>
      <dgm:spPr>
        <a:solidFill>
          <a:srgbClr val="1B1433"/>
        </a:solidFill>
      </dgm:spPr>
      <dgm:t>
        <a:bodyPr/>
        <a:lstStyle/>
        <a:p>
          <a:r>
            <a:rPr lang="en-GB" sz="900" dirty="0">
              <a:latin typeface="Trebuchet MS" panose="020B0603020202020204" pitchFamily="34" charset="0"/>
            </a:rPr>
            <a:t>Informing our young people and adults about the careers available on their doorstep so that more are inspired to stay local</a:t>
          </a:r>
        </a:p>
      </dgm:t>
    </dgm:pt>
    <dgm:pt modelId="{20F311D0-980D-4D81-A985-DE6A241416F0}" type="parTrans" cxnId="{3A777C6B-70BD-49F0-B17E-D211C1C5F648}">
      <dgm:prSet/>
      <dgm:spPr/>
      <dgm:t>
        <a:bodyPr/>
        <a:lstStyle/>
        <a:p>
          <a:endParaRPr lang="en-GB" sz="900">
            <a:latin typeface="Trebuchet MS" panose="020B0603020202020204" pitchFamily="34" charset="0"/>
          </a:endParaRPr>
        </a:p>
      </dgm:t>
    </dgm:pt>
    <dgm:pt modelId="{83839044-5D51-4A71-8438-AC18672239AD}" type="sibTrans" cxnId="{3A777C6B-70BD-49F0-B17E-D211C1C5F648}">
      <dgm:prSet/>
      <dgm:spPr/>
      <dgm:t>
        <a:bodyPr/>
        <a:lstStyle/>
        <a:p>
          <a:endParaRPr lang="en-GB" sz="900">
            <a:latin typeface="Trebuchet MS" panose="020B0603020202020204" pitchFamily="34" charset="0"/>
          </a:endParaRPr>
        </a:p>
      </dgm:t>
    </dgm:pt>
    <dgm:pt modelId="{78CAFD4F-FAB2-4DB9-9D2D-9259F0E7C338}">
      <dgm:prSet phldrT="[Text]" custT="1"/>
      <dgm:spPr>
        <a:solidFill>
          <a:srgbClr val="1B1433"/>
        </a:solidFill>
      </dgm:spPr>
      <dgm:t>
        <a:bodyPr/>
        <a:lstStyle/>
        <a:p>
          <a:r>
            <a:rPr lang="en-GB" sz="900" dirty="0">
              <a:latin typeface="Trebuchet MS" panose="020B0603020202020204" pitchFamily="34" charset="0"/>
            </a:rPr>
            <a:t>Upskilling and retraining people for jobs of the future including apprenticeships</a:t>
          </a:r>
        </a:p>
      </dgm:t>
    </dgm:pt>
    <dgm:pt modelId="{CA4C4089-C315-4962-9894-368D0292B94F}" type="parTrans" cxnId="{89EBB6E4-6ED8-4E60-A407-1BDB1CE1363A}">
      <dgm:prSet/>
      <dgm:spPr/>
      <dgm:t>
        <a:bodyPr/>
        <a:lstStyle/>
        <a:p>
          <a:endParaRPr lang="en-GB" sz="900">
            <a:latin typeface="Trebuchet MS" panose="020B0603020202020204" pitchFamily="34" charset="0"/>
          </a:endParaRPr>
        </a:p>
      </dgm:t>
    </dgm:pt>
    <dgm:pt modelId="{1732B3F9-301F-44A1-9385-A0D999AA5A42}" type="sibTrans" cxnId="{89EBB6E4-6ED8-4E60-A407-1BDB1CE1363A}">
      <dgm:prSet/>
      <dgm:spPr/>
      <dgm:t>
        <a:bodyPr/>
        <a:lstStyle/>
        <a:p>
          <a:endParaRPr lang="en-GB" sz="900">
            <a:latin typeface="Trebuchet MS" panose="020B0603020202020204" pitchFamily="34" charset="0"/>
          </a:endParaRPr>
        </a:p>
      </dgm:t>
    </dgm:pt>
    <dgm:pt modelId="{6B9F810A-0ABE-4929-BF76-4D1682CBB4C0}">
      <dgm:prSet phldrT="[Text]" custT="1"/>
      <dgm:spPr>
        <a:solidFill>
          <a:srgbClr val="1B1433"/>
        </a:solidFill>
      </dgm:spPr>
      <dgm:t>
        <a:bodyPr/>
        <a:lstStyle/>
        <a:p>
          <a:r>
            <a:rPr lang="en-GB" sz="900" dirty="0">
              <a:latin typeface="Trebuchet MS" panose="020B0603020202020204" pitchFamily="34" charset="0"/>
            </a:rPr>
            <a:t>Growing digital skills at all levels so that residents can reach their potential in the local labour market and participate in a flourishing and inclusive economy </a:t>
          </a:r>
        </a:p>
      </dgm:t>
    </dgm:pt>
    <dgm:pt modelId="{B4D9FDA1-0B6A-4364-A149-0362A1A9A5C3}" type="parTrans" cxnId="{A57BF805-02A3-4431-91F5-9ECA168DB450}">
      <dgm:prSet/>
      <dgm:spPr/>
      <dgm:t>
        <a:bodyPr/>
        <a:lstStyle/>
        <a:p>
          <a:endParaRPr lang="en-GB" sz="900">
            <a:latin typeface="Trebuchet MS" panose="020B0603020202020204" pitchFamily="34" charset="0"/>
          </a:endParaRPr>
        </a:p>
      </dgm:t>
    </dgm:pt>
    <dgm:pt modelId="{1AF84503-7803-405D-AEA9-2687AF44957F}" type="sibTrans" cxnId="{A57BF805-02A3-4431-91F5-9ECA168DB450}">
      <dgm:prSet/>
      <dgm:spPr/>
      <dgm:t>
        <a:bodyPr/>
        <a:lstStyle/>
        <a:p>
          <a:endParaRPr lang="en-GB" sz="900">
            <a:latin typeface="Trebuchet MS" panose="020B0603020202020204" pitchFamily="34" charset="0"/>
          </a:endParaRPr>
        </a:p>
      </dgm:t>
    </dgm:pt>
    <dgm:pt modelId="{EC5646DC-EA63-44E6-8296-584B11686E24}">
      <dgm:prSet phldrT="[Text]" custT="1"/>
      <dgm:spPr>
        <a:solidFill>
          <a:srgbClr val="1B1433"/>
        </a:solidFill>
      </dgm:spPr>
      <dgm:t>
        <a:bodyPr/>
        <a:lstStyle/>
        <a:p>
          <a:r>
            <a:rPr lang="en-GB" sz="900" dirty="0">
              <a:latin typeface="Trebuchet MS" panose="020B0603020202020204" pitchFamily="34" charset="0"/>
            </a:rPr>
            <a:t>Supporting businesses to prioritise workforce development and succession planning </a:t>
          </a:r>
        </a:p>
      </dgm:t>
    </dgm:pt>
    <dgm:pt modelId="{93EA380B-4EC2-49C9-B956-5ED33A2BB8F9}" type="parTrans" cxnId="{0081909F-35A3-4C34-ADDC-271536A3BB3A}">
      <dgm:prSet/>
      <dgm:spPr/>
      <dgm:t>
        <a:bodyPr/>
        <a:lstStyle/>
        <a:p>
          <a:endParaRPr lang="en-GB" sz="900">
            <a:latin typeface="Trebuchet MS" panose="020B0603020202020204" pitchFamily="34" charset="0"/>
          </a:endParaRPr>
        </a:p>
      </dgm:t>
    </dgm:pt>
    <dgm:pt modelId="{756852E1-FF4F-403E-8300-6A2F691912C1}" type="sibTrans" cxnId="{0081909F-35A3-4C34-ADDC-271536A3BB3A}">
      <dgm:prSet/>
      <dgm:spPr/>
      <dgm:t>
        <a:bodyPr/>
        <a:lstStyle/>
        <a:p>
          <a:endParaRPr lang="en-GB" sz="900">
            <a:latin typeface="Trebuchet MS" panose="020B0603020202020204" pitchFamily="34" charset="0"/>
          </a:endParaRPr>
        </a:p>
      </dgm:t>
    </dgm:pt>
    <dgm:pt modelId="{DAD8B98A-374F-4C73-BBD8-B324FE63D1ED}">
      <dgm:prSet phldrT="[Text]" custT="1"/>
      <dgm:spPr>
        <a:solidFill>
          <a:srgbClr val="1B1433"/>
        </a:solidFill>
      </dgm:spPr>
      <dgm:t>
        <a:bodyPr/>
        <a:lstStyle/>
        <a:p>
          <a:r>
            <a:rPr lang="en-GB" sz="900" dirty="0">
              <a:latin typeface="Trebuchet MS" panose="020B0603020202020204" pitchFamily="34" charset="0"/>
            </a:rPr>
            <a:t>Supporting important sectors to maximise the future opportunities for local people</a:t>
          </a:r>
        </a:p>
      </dgm:t>
    </dgm:pt>
    <dgm:pt modelId="{61619BD3-ADE7-4919-B6B8-AB7C30A09716}" type="parTrans" cxnId="{119ED426-F3CB-4A13-8792-55EE76FADD9E}">
      <dgm:prSet/>
      <dgm:spPr/>
      <dgm:t>
        <a:bodyPr/>
        <a:lstStyle/>
        <a:p>
          <a:endParaRPr lang="en-GB" sz="900">
            <a:latin typeface="Trebuchet MS" panose="020B0603020202020204" pitchFamily="34" charset="0"/>
          </a:endParaRPr>
        </a:p>
      </dgm:t>
    </dgm:pt>
    <dgm:pt modelId="{FC977FC6-3FC5-42E3-89D7-16C46C66A1AE}" type="sibTrans" cxnId="{119ED426-F3CB-4A13-8792-55EE76FADD9E}">
      <dgm:prSet/>
      <dgm:spPr/>
      <dgm:t>
        <a:bodyPr/>
        <a:lstStyle/>
        <a:p>
          <a:endParaRPr lang="en-GB" sz="900">
            <a:latin typeface="Trebuchet MS" panose="020B0603020202020204" pitchFamily="34" charset="0"/>
          </a:endParaRPr>
        </a:p>
      </dgm:t>
    </dgm:pt>
    <dgm:pt modelId="{5E18112E-E52F-4AE7-9C60-F4335534B426}" type="pres">
      <dgm:prSet presAssocID="{B1CDA389-A3C4-48BA-83DF-9BB2F2D5BF03}" presName="Name0" presStyleCnt="0">
        <dgm:presLayoutVars>
          <dgm:chMax val="7"/>
          <dgm:chPref val="7"/>
          <dgm:dir/>
        </dgm:presLayoutVars>
      </dgm:prSet>
      <dgm:spPr/>
    </dgm:pt>
    <dgm:pt modelId="{D5E6C313-674F-4550-9E8D-8F1812A26F9A}" type="pres">
      <dgm:prSet presAssocID="{B1CDA389-A3C4-48BA-83DF-9BB2F2D5BF03}" presName="Name1" presStyleCnt="0"/>
      <dgm:spPr/>
    </dgm:pt>
    <dgm:pt modelId="{16EA6ED2-915A-485C-B207-6902CC46F23B}" type="pres">
      <dgm:prSet presAssocID="{B1CDA389-A3C4-48BA-83DF-9BB2F2D5BF03}" presName="cycle" presStyleCnt="0"/>
      <dgm:spPr/>
    </dgm:pt>
    <dgm:pt modelId="{3C49C134-48EE-45AB-A982-1467AD4C0F99}" type="pres">
      <dgm:prSet presAssocID="{B1CDA389-A3C4-48BA-83DF-9BB2F2D5BF03}" presName="srcNode" presStyleLbl="node1" presStyleIdx="0" presStyleCnt="7"/>
      <dgm:spPr/>
    </dgm:pt>
    <dgm:pt modelId="{57610184-1C9C-438B-A7D2-4952C44550F4}" type="pres">
      <dgm:prSet presAssocID="{B1CDA389-A3C4-48BA-83DF-9BB2F2D5BF03}" presName="conn" presStyleLbl="parChTrans1D2" presStyleIdx="0" presStyleCnt="1"/>
      <dgm:spPr/>
    </dgm:pt>
    <dgm:pt modelId="{5CE6743C-96E6-4CF2-88D4-3810201BD24E}" type="pres">
      <dgm:prSet presAssocID="{B1CDA389-A3C4-48BA-83DF-9BB2F2D5BF03}" presName="extraNode" presStyleLbl="node1" presStyleIdx="0" presStyleCnt="7"/>
      <dgm:spPr/>
    </dgm:pt>
    <dgm:pt modelId="{B2203F28-046A-44FC-900A-B0B25F3EC5AD}" type="pres">
      <dgm:prSet presAssocID="{B1CDA389-A3C4-48BA-83DF-9BB2F2D5BF03}" presName="dstNode" presStyleLbl="node1" presStyleIdx="0" presStyleCnt="7"/>
      <dgm:spPr/>
    </dgm:pt>
    <dgm:pt modelId="{0AAA9749-8107-4781-8094-E1918F3AED5F}" type="pres">
      <dgm:prSet presAssocID="{B060770F-14CE-4108-AAA2-6C8962408C9C}" presName="text_1" presStyleLbl="node1" presStyleIdx="0" presStyleCnt="7" custScaleY="102151" custLinFactNeighborX="1595">
        <dgm:presLayoutVars>
          <dgm:bulletEnabled val="1"/>
        </dgm:presLayoutVars>
      </dgm:prSet>
      <dgm:spPr/>
    </dgm:pt>
    <dgm:pt modelId="{9BF73B8B-CCAE-45BD-8C62-C83E246DF3CB}" type="pres">
      <dgm:prSet presAssocID="{B060770F-14CE-4108-AAA2-6C8962408C9C}" presName="accent_1" presStyleCnt="0"/>
      <dgm:spPr/>
    </dgm:pt>
    <dgm:pt modelId="{06C60535-F5E0-4B13-807F-262BB40EE116}" type="pres">
      <dgm:prSet presAssocID="{B060770F-14CE-4108-AAA2-6C8962408C9C}" presName="accentRepeatNode" presStyleLbl="solidFgAcc1" presStyleIdx="0" presStyleCnt="7"/>
      <dgm:spPr>
        <a:ln>
          <a:solidFill>
            <a:srgbClr val="1B1433"/>
          </a:solidFill>
        </a:ln>
      </dgm:spPr>
    </dgm:pt>
    <dgm:pt modelId="{A18EA7F7-678A-4487-AF55-2ECC06E1FBD7}" type="pres">
      <dgm:prSet presAssocID="{20DBABE7-2918-42BD-938A-E3CFB6A627D0}" presName="text_2" presStyleLbl="node1" presStyleIdx="1" presStyleCnt="7" custScaleY="102151" custLinFactNeighborX="1770">
        <dgm:presLayoutVars>
          <dgm:bulletEnabled val="1"/>
        </dgm:presLayoutVars>
      </dgm:prSet>
      <dgm:spPr/>
    </dgm:pt>
    <dgm:pt modelId="{E0BFF4FF-8942-43AE-8AB2-2AE4CF783935}" type="pres">
      <dgm:prSet presAssocID="{20DBABE7-2918-42BD-938A-E3CFB6A627D0}" presName="accent_2" presStyleCnt="0"/>
      <dgm:spPr/>
    </dgm:pt>
    <dgm:pt modelId="{493B1051-DDEF-4EB4-AB71-7F5AE4DC32A1}" type="pres">
      <dgm:prSet presAssocID="{20DBABE7-2918-42BD-938A-E3CFB6A627D0}" presName="accentRepeatNode" presStyleLbl="solidFgAcc1" presStyleIdx="1" presStyleCnt="7"/>
      <dgm:spPr>
        <a:ln>
          <a:solidFill>
            <a:srgbClr val="1B1433"/>
          </a:solidFill>
        </a:ln>
      </dgm:spPr>
    </dgm:pt>
    <dgm:pt modelId="{3BF0190B-B55B-4F64-B06B-DA1FE93860E6}" type="pres">
      <dgm:prSet presAssocID="{00DAE57A-168E-44C4-AC2B-45882C4A5500}" presName="text_3" presStyleLbl="node1" presStyleIdx="2" presStyleCnt="7" custScaleY="102151" custLinFactNeighborX="1882">
        <dgm:presLayoutVars>
          <dgm:bulletEnabled val="1"/>
        </dgm:presLayoutVars>
      </dgm:prSet>
      <dgm:spPr/>
    </dgm:pt>
    <dgm:pt modelId="{E1D705C4-ABD8-413E-802B-30327A6C1A7C}" type="pres">
      <dgm:prSet presAssocID="{00DAE57A-168E-44C4-AC2B-45882C4A5500}" presName="accent_3" presStyleCnt="0"/>
      <dgm:spPr/>
    </dgm:pt>
    <dgm:pt modelId="{B3960C17-73A3-4D6E-AC70-BAE3CFF893F3}" type="pres">
      <dgm:prSet presAssocID="{00DAE57A-168E-44C4-AC2B-45882C4A5500}" presName="accentRepeatNode" presStyleLbl="solidFgAcc1" presStyleIdx="2" presStyleCnt="7"/>
      <dgm:spPr>
        <a:ln>
          <a:solidFill>
            <a:srgbClr val="1B1433"/>
          </a:solidFill>
        </a:ln>
      </dgm:spPr>
    </dgm:pt>
    <dgm:pt modelId="{0D8A67BC-A78F-45A0-B017-5CC54F65E892}" type="pres">
      <dgm:prSet presAssocID="{78CAFD4F-FAB2-4DB9-9D2D-9259F0E7C338}" presName="text_4" presStyleLbl="node1" presStyleIdx="3" presStyleCnt="7" custScaleY="102151" custLinFactNeighborX="1921">
        <dgm:presLayoutVars>
          <dgm:bulletEnabled val="1"/>
        </dgm:presLayoutVars>
      </dgm:prSet>
      <dgm:spPr/>
    </dgm:pt>
    <dgm:pt modelId="{927C1290-3D9A-4E6C-A3F4-272803CC60E3}" type="pres">
      <dgm:prSet presAssocID="{78CAFD4F-FAB2-4DB9-9D2D-9259F0E7C338}" presName="accent_4" presStyleCnt="0"/>
      <dgm:spPr/>
    </dgm:pt>
    <dgm:pt modelId="{373D0171-343D-4DD6-B79F-A883A4DFA8E0}" type="pres">
      <dgm:prSet presAssocID="{78CAFD4F-FAB2-4DB9-9D2D-9259F0E7C338}" presName="accentRepeatNode" presStyleLbl="solidFgAcc1" presStyleIdx="3" presStyleCnt="7"/>
      <dgm:spPr>
        <a:ln>
          <a:solidFill>
            <a:srgbClr val="1B1433"/>
          </a:solidFill>
        </a:ln>
      </dgm:spPr>
    </dgm:pt>
    <dgm:pt modelId="{17D9B89B-65B8-4023-BC37-F6801799983F}" type="pres">
      <dgm:prSet presAssocID="{6B9F810A-0ABE-4929-BF76-4D1682CBB4C0}" presName="text_5" presStyleLbl="node1" presStyleIdx="4" presStyleCnt="7" custScaleY="102151">
        <dgm:presLayoutVars>
          <dgm:bulletEnabled val="1"/>
        </dgm:presLayoutVars>
      </dgm:prSet>
      <dgm:spPr/>
    </dgm:pt>
    <dgm:pt modelId="{1B19B780-08BC-4CB1-AAD2-519E55E22FAD}" type="pres">
      <dgm:prSet presAssocID="{6B9F810A-0ABE-4929-BF76-4D1682CBB4C0}" presName="accent_5" presStyleCnt="0"/>
      <dgm:spPr/>
    </dgm:pt>
    <dgm:pt modelId="{583186AF-34F7-42FB-8CFC-91E8153147C4}" type="pres">
      <dgm:prSet presAssocID="{6B9F810A-0ABE-4929-BF76-4D1682CBB4C0}" presName="accentRepeatNode" presStyleLbl="solidFgAcc1" presStyleIdx="4" presStyleCnt="7"/>
      <dgm:spPr>
        <a:ln>
          <a:solidFill>
            <a:srgbClr val="1B1433"/>
          </a:solidFill>
        </a:ln>
      </dgm:spPr>
    </dgm:pt>
    <dgm:pt modelId="{584EF62D-8369-46DE-837C-86BDBDDE1A97}" type="pres">
      <dgm:prSet presAssocID="{EC5646DC-EA63-44E6-8296-584B11686E24}" presName="text_6" presStyleLbl="node1" presStyleIdx="5" presStyleCnt="7" custScaleY="102151">
        <dgm:presLayoutVars>
          <dgm:bulletEnabled val="1"/>
        </dgm:presLayoutVars>
      </dgm:prSet>
      <dgm:spPr/>
    </dgm:pt>
    <dgm:pt modelId="{9DA5F65B-C872-4EDE-B3F4-0097DF05E8B1}" type="pres">
      <dgm:prSet presAssocID="{EC5646DC-EA63-44E6-8296-584B11686E24}" presName="accent_6" presStyleCnt="0"/>
      <dgm:spPr/>
    </dgm:pt>
    <dgm:pt modelId="{3F007639-07F5-45B2-9807-F35C88A7D3A2}" type="pres">
      <dgm:prSet presAssocID="{EC5646DC-EA63-44E6-8296-584B11686E24}" presName="accentRepeatNode" presStyleLbl="solidFgAcc1" presStyleIdx="5" presStyleCnt="7"/>
      <dgm:spPr>
        <a:ln>
          <a:solidFill>
            <a:srgbClr val="1B1433"/>
          </a:solidFill>
        </a:ln>
      </dgm:spPr>
    </dgm:pt>
    <dgm:pt modelId="{52820647-A5A6-4B60-A51A-AE8A5D0C60F8}" type="pres">
      <dgm:prSet presAssocID="{DAD8B98A-374F-4C73-BBD8-B324FE63D1ED}" presName="text_7" presStyleLbl="node1" presStyleIdx="6" presStyleCnt="7" custScaleY="102151">
        <dgm:presLayoutVars>
          <dgm:bulletEnabled val="1"/>
        </dgm:presLayoutVars>
      </dgm:prSet>
      <dgm:spPr/>
    </dgm:pt>
    <dgm:pt modelId="{8AAF0F4A-5310-451E-9BC3-8F7FD3680384}" type="pres">
      <dgm:prSet presAssocID="{DAD8B98A-374F-4C73-BBD8-B324FE63D1ED}" presName="accent_7" presStyleCnt="0"/>
      <dgm:spPr/>
    </dgm:pt>
    <dgm:pt modelId="{B1862BF7-FF2E-4C85-B694-65F6692F045A}" type="pres">
      <dgm:prSet presAssocID="{DAD8B98A-374F-4C73-BBD8-B324FE63D1ED}" presName="accentRepeatNode" presStyleLbl="solidFgAcc1" presStyleIdx="6" presStyleCnt="7"/>
      <dgm:spPr>
        <a:ln>
          <a:solidFill>
            <a:srgbClr val="1B1433"/>
          </a:solidFill>
        </a:ln>
      </dgm:spPr>
    </dgm:pt>
  </dgm:ptLst>
  <dgm:cxnLst>
    <dgm:cxn modelId="{A57BF805-02A3-4431-91F5-9ECA168DB450}" srcId="{B1CDA389-A3C4-48BA-83DF-9BB2F2D5BF03}" destId="{6B9F810A-0ABE-4929-BF76-4D1682CBB4C0}" srcOrd="4" destOrd="0" parTransId="{B4D9FDA1-0B6A-4364-A149-0362A1A9A5C3}" sibTransId="{1AF84503-7803-405D-AEA9-2687AF44957F}"/>
    <dgm:cxn modelId="{8284E11B-B1C4-4A67-8C7B-8111AA30591B}" type="presOf" srcId="{83390ACB-1796-4191-95BF-B6F37DF1B48B}" destId="{57610184-1C9C-438B-A7D2-4952C44550F4}" srcOrd="0" destOrd="0" presId="urn:microsoft.com/office/officeart/2008/layout/VerticalCurvedList"/>
    <dgm:cxn modelId="{81749B26-479C-4E62-885E-3BB3CA2E3341}" type="presOf" srcId="{78CAFD4F-FAB2-4DB9-9D2D-9259F0E7C338}" destId="{0D8A67BC-A78F-45A0-B017-5CC54F65E892}" srcOrd="0" destOrd="0" presId="urn:microsoft.com/office/officeart/2008/layout/VerticalCurvedList"/>
    <dgm:cxn modelId="{119ED426-F3CB-4A13-8792-55EE76FADD9E}" srcId="{B1CDA389-A3C4-48BA-83DF-9BB2F2D5BF03}" destId="{DAD8B98A-374F-4C73-BBD8-B324FE63D1ED}" srcOrd="6" destOrd="0" parTransId="{61619BD3-ADE7-4919-B6B8-AB7C30A09716}" sibTransId="{FC977FC6-3FC5-42E3-89D7-16C46C66A1AE}"/>
    <dgm:cxn modelId="{BE07AA33-4A14-4A3A-B540-CE9F21D9B247}" type="presOf" srcId="{DAD8B98A-374F-4C73-BBD8-B324FE63D1ED}" destId="{52820647-A5A6-4B60-A51A-AE8A5D0C60F8}" srcOrd="0" destOrd="0" presId="urn:microsoft.com/office/officeart/2008/layout/VerticalCurvedList"/>
    <dgm:cxn modelId="{102B6F3B-0867-461F-9DBD-9E68970DFD1A}" srcId="{B1CDA389-A3C4-48BA-83DF-9BB2F2D5BF03}" destId="{B060770F-14CE-4108-AAA2-6C8962408C9C}" srcOrd="0" destOrd="0" parTransId="{0BAD78E9-1EF6-45EA-B62B-B64936CEC6C5}" sibTransId="{83390ACB-1796-4191-95BF-B6F37DF1B48B}"/>
    <dgm:cxn modelId="{DAE0AB61-76F3-4B5C-B7DA-0F1902B90DB0}" type="presOf" srcId="{B060770F-14CE-4108-AAA2-6C8962408C9C}" destId="{0AAA9749-8107-4781-8094-E1918F3AED5F}" srcOrd="0" destOrd="0" presId="urn:microsoft.com/office/officeart/2008/layout/VerticalCurvedList"/>
    <dgm:cxn modelId="{3A777C6B-70BD-49F0-B17E-D211C1C5F648}" srcId="{B1CDA389-A3C4-48BA-83DF-9BB2F2D5BF03}" destId="{00DAE57A-168E-44C4-AC2B-45882C4A5500}" srcOrd="2" destOrd="0" parTransId="{20F311D0-980D-4D81-A985-DE6A241416F0}" sibTransId="{83839044-5D51-4A71-8438-AC18672239AD}"/>
    <dgm:cxn modelId="{4B323574-EB6D-468F-AE2F-47C9FB898664}" type="presOf" srcId="{EC5646DC-EA63-44E6-8296-584B11686E24}" destId="{584EF62D-8369-46DE-837C-86BDBDDE1A97}" srcOrd="0" destOrd="0" presId="urn:microsoft.com/office/officeart/2008/layout/VerticalCurvedList"/>
    <dgm:cxn modelId="{1D3DAB5A-9773-4F41-BA1B-540773026C63}" type="presOf" srcId="{6B9F810A-0ABE-4929-BF76-4D1682CBB4C0}" destId="{17D9B89B-65B8-4023-BC37-F6801799983F}" srcOrd="0" destOrd="0" presId="urn:microsoft.com/office/officeart/2008/layout/VerticalCurvedList"/>
    <dgm:cxn modelId="{98B18A8E-87E4-432E-9574-379B1BDFBE35}" type="presOf" srcId="{20DBABE7-2918-42BD-938A-E3CFB6A627D0}" destId="{A18EA7F7-678A-4487-AF55-2ECC06E1FBD7}" srcOrd="0" destOrd="0" presId="urn:microsoft.com/office/officeart/2008/layout/VerticalCurvedList"/>
    <dgm:cxn modelId="{0081909F-35A3-4C34-ADDC-271536A3BB3A}" srcId="{B1CDA389-A3C4-48BA-83DF-9BB2F2D5BF03}" destId="{EC5646DC-EA63-44E6-8296-584B11686E24}" srcOrd="5" destOrd="0" parTransId="{93EA380B-4EC2-49C9-B956-5ED33A2BB8F9}" sibTransId="{756852E1-FF4F-403E-8300-6A2F691912C1}"/>
    <dgm:cxn modelId="{B5497EA3-3046-402D-AF78-B2A49EC94CCF}" type="presOf" srcId="{00DAE57A-168E-44C4-AC2B-45882C4A5500}" destId="{3BF0190B-B55B-4F64-B06B-DA1FE93860E6}" srcOrd="0" destOrd="0" presId="urn:microsoft.com/office/officeart/2008/layout/VerticalCurvedList"/>
    <dgm:cxn modelId="{199733D3-0611-477A-A4E8-26E5EF1CD1EF}" type="presOf" srcId="{B1CDA389-A3C4-48BA-83DF-9BB2F2D5BF03}" destId="{5E18112E-E52F-4AE7-9C60-F4335534B426}" srcOrd="0" destOrd="0" presId="urn:microsoft.com/office/officeart/2008/layout/VerticalCurvedList"/>
    <dgm:cxn modelId="{2ECCF1DE-8A5D-4705-8F3D-7D6333123B38}" srcId="{B1CDA389-A3C4-48BA-83DF-9BB2F2D5BF03}" destId="{20DBABE7-2918-42BD-938A-E3CFB6A627D0}" srcOrd="1" destOrd="0" parTransId="{11E7DB97-436A-40CC-AA0A-C37B4478134B}" sibTransId="{59A64399-75FC-4157-8A13-34CA999A929C}"/>
    <dgm:cxn modelId="{89EBB6E4-6ED8-4E60-A407-1BDB1CE1363A}" srcId="{B1CDA389-A3C4-48BA-83DF-9BB2F2D5BF03}" destId="{78CAFD4F-FAB2-4DB9-9D2D-9259F0E7C338}" srcOrd="3" destOrd="0" parTransId="{CA4C4089-C315-4962-9894-368D0292B94F}" sibTransId="{1732B3F9-301F-44A1-9385-A0D999AA5A42}"/>
    <dgm:cxn modelId="{6BA66C6A-CB5C-4C2A-BAEC-F3B89B2E1A3F}" type="presParOf" srcId="{5E18112E-E52F-4AE7-9C60-F4335534B426}" destId="{D5E6C313-674F-4550-9E8D-8F1812A26F9A}" srcOrd="0" destOrd="0" presId="urn:microsoft.com/office/officeart/2008/layout/VerticalCurvedList"/>
    <dgm:cxn modelId="{DF56DBF7-DCBB-429E-A97F-EEF2FD5F0E5F}" type="presParOf" srcId="{D5E6C313-674F-4550-9E8D-8F1812A26F9A}" destId="{16EA6ED2-915A-485C-B207-6902CC46F23B}" srcOrd="0" destOrd="0" presId="urn:microsoft.com/office/officeart/2008/layout/VerticalCurvedList"/>
    <dgm:cxn modelId="{8C2C54A5-0683-4836-A924-70F8866CE3B6}" type="presParOf" srcId="{16EA6ED2-915A-485C-B207-6902CC46F23B}" destId="{3C49C134-48EE-45AB-A982-1467AD4C0F99}" srcOrd="0" destOrd="0" presId="urn:microsoft.com/office/officeart/2008/layout/VerticalCurvedList"/>
    <dgm:cxn modelId="{1E6194BB-B16C-4D0A-9F98-0400CE67124D}" type="presParOf" srcId="{16EA6ED2-915A-485C-B207-6902CC46F23B}" destId="{57610184-1C9C-438B-A7D2-4952C44550F4}" srcOrd="1" destOrd="0" presId="urn:microsoft.com/office/officeart/2008/layout/VerticalCurvedList"/>
    <dgm:cxn modelId="{99102195-9DDB-4D51-B8FD-947527DA5E33}" type="presParOf" srcId="{16EA6ED2-915A-485C-B207-6902CC46F23B}" destId="{5CE6743C-96E6-4CF2-88D4-3810201BD24E}" srcOrd="2" destOrd="0" presId="urn:microsoft.com/office/officeart/2008/layout/VerticalCurvedList"/>
    <dgm:cxn modelId="{64C4BF9E-0257-4B83-87AA-6695AA327962}" type="presParOf" srcId="{16EA6ED2-915A-485C-B207-6902CC46F23B}" destId="{B2203F28-046A-44FC-900A-B0B25F3EC5AD}" srcOrd="3" destOrd="0" presId="urn:microsoft.com/office/officeart/2008/layout/VerticalCurvedList"/>
    <dgm:cxn modelId="{98CC0130-377D-4646-9445-18414448DC61}" type="presParOf" srcId="{D5E6C313-674F-4550-9E8D-8F1812A26F9A}" destId="{0AAA9749-8107-4781-8094-E1918F3AED5F}" srcOrd="1" destOrd="0" presId="urn:microsoft.com/office/officeart/2008/layout/VerticalCurvedList"/>
    <dgm:cxn modelId="{0D8FADF2-EBC2-406A-91C0-04AB4FEC9472}" type="presParOf" srcId="{D5E6C313-674F-4550-9E8D-8F1812A26F9A}" destId="{9BF73B8B-CCAE-45BD-8C62-C83E246DF3CB}" srcOrd="2" destOrd="0" presId="urn:microsoft.com/office/officeart/2008/layout/VerticalCurvedList"/>
    <dgm:cxn modelId="{9067298F-442D-44F0-B355-CA0CC0B2BDEC}" type="presParOf" srcId="{9BF73B8B-CCAE-45BD-8C62-C83E246DF3CB}" destId="{06C60535-F5E0-4B13-807F-262BB40EE116}" srcOrd="0" destOrd="0" presId="urn:microsoft.com/office/officeart/2008/layout/VerticalCurvedList"/>
    <dgm:cxn modelId="{61588A69-34D3-4235-B25C-5151F2139DF4}" type="presParOf" srcId="{D5E6C313-674F-4550-9E8D-8F1812A26F9A}" destId="{A18EA7F7-678A-4487-AF55-2ECC06E1FBD7}" srcOrd="3" destOrd="0" presId="urn:microsoft.com/office/officeart/2008/layout/VerticalCurvedList"/>
    <dgm:cxn modelId="{1941AF5E-2C4F-44D2-935C-E3B7ABE24249}" type="presParOf" srcId="{D5E6C313-674F-4550-9E8D-8F1812A26F9A}" destId="{E0BFF4FF-8942-43AE-8AB2-2AE4CF783935}" srcOrd="4" destOrd="0" presId="urn:microsoft.com/office/officeart/2008/layout/VerticalCurvedList"/>
    <dgm:cxn modelId="{5398B5C1-083F-45B1-B4F7-EFF2AC0B4E93}" type="presParOf" srcId="{E0BFF4FF-8942-43AE-8AB2-2AE4CF783935}" destId="{493B1051-DDEF-4EB4-AB71-7F5AE4DC32A1}" srcOrd="0" destOrd="0" presId="urn:microsoft.com/office/officeart/2008/layout/VerticalCurvedList"/>
    <dgm:cxn modelId="{3EAE8843-6266-437D-8AE2-646133B017A0}" type="presParOf" srcId="{D5E6C313-674F-4550-9E8D-8F1812A26F9A}" destId="{3BF0190B-B55B-4F64-B06B-DA1FE93860E6}" srcOrd="5" destOrd="0" presId="urn:microsoft.com/office/officeart/2008/layout/VerticalCurvedList"/>
    <dgm:cxn modelId="{DDC32A51-480E-43C6-9C4C-3E1AF271BBE9}" type="presParOf" srcId="{D5E6C313-674F-4550-9E8D-8F1812A26F9A}" destId="{E1D705C4-ABD8-413E-802B-30327A6C1A7C}" srcOrd="6" destOrd="0" presId="urn:microsoft.com/office/officeart/2008/layout/VerticalCurvedList"/>
    <dgm:cxn modelId="{01D4C307-2E1C-4897-840A-EDB4382FAB5E}" type="presParOf" srcId="{E1D705C4-ABD8-413E-802B-30327A6C1A7C}" destId="{B3960C17-73A3-4D6E-AC70-BAE3CFF893F3}" srcOrd="0" destOrd="0" presId="urn:microsoft.com/office/officeart/2008/layout/VerticalCurvedList"/>
    <dgm:cxn modelId="{B95E4C9D-057A-44CA-8D5E-780ACF312D4A}" type="presParOf" srcId="{D5E6C313-674F-4550-9E8D-8F1812A26F9A}" destId="{0D8A67BC-A78F-45A0-B017-5CC54F65E892}" srcOrd="7" destOrd="0" presId="urn:microsoft.com/office/officeart/2008/layout/VerticalCurvedList"/>
    <dgm:cxn modelId="{D90D8F76-A1C0-4F03-8A18-50286747B04C}" type="presParOf" srcId="{D5E6C313-674F-4550-9E8D-8F1812A26F9A}" destId="{927C1290-3D9A-4E6C-A3F4-272803CC60E3}" srcOrd="8" destOrd="0" presId="urn:microsoft.com/office/officeart/2008/layout/VerticalCurvedList"/>
    <dgm:cxn modelId="{E56A6064-8332-4EB7-823E-23020BE8017A}" type="presParOf" srcId="{927C1290-3D9A-4E6C-A3F4-272803CC60E3}" destId="{373D0171-343D-4DD6-B79F-A883A4DFA8E0}" srcOrd="0" destOrd="0" presId="urn:microsoft.com/office/officeart/2008/layout/VerticalCurvedList"/>
    <dgm:cxn modelId="{B51CA946-07FE-4F72-9175-8205118E483E}" type="presParOf" srcId="{D5E6C313-674F-4550-9E8D-8F1812A26F9A}" destId="{17D9B89B-65B8-4023-BC37-F6801799983F}" srcOrd="9" destOrd="0" presId="urn:microsoft.com/office/officeart/2008/layout/VerticalCurvedList"/>
    <dgm:cxn modelId="{ADCE3935-C613-4E4E-8583-7D8CCB16FF1A}" type="presParOf" srcId="{D5E6C313-674F-4550-9E8D-8F1812A26F9A}" destId="{1B19B780-08BC-4CB1-AAD2-519E55E22FAD}" srcOrd="10" destOrd="0" presId="urn:microsoft.com/office/officeart/2008/layout/VerticalCurvedList"/>
    <dgm:cxn modelId="{A8C9C274-AEF5-4626-83E4-6E354A8A40F3}" type="presParOf" srcId="{1B19B780-08BC-4CB1-AAD2-519E55E22FAD}" destId="{583186AF-34F7-42FB-8CFC-91E8153147C4}" srcOrd="0" destOrd="0" presId="urn:microsoft.com/office/officeart/2008/layout/VerticalCurvedList"/>
    <dgm:cxn modelId="{D8D98D6F-F2B3-4C49-BFF7-1EE8E8D9E34B}" type="presParOf" srcId="{D5E6C313-674F-4550-9E8D-8F1812A26F9A}" destId="{584EF62D-8369-46DE-837C-86BDBDDE1A97}" srcOrd="11" destOrd="0" presId="urn:microsoft.com/office/officeart/2008/layout/VerticalCurvedList"/>
    <dgm:cxn modelId="{2DDB5B37-4554-4A61-91A4-0B64674E9D48}" type="presParOf" srcId="{D5E6C313-674F-4550-9E8D-8F1812A26F9A}" destId="{9DA5F65B-C872-4EDE-B3F4-0097DF05E8B1}" srcOrd="12" destOrd="0" presId="urn:microsoft.com/office/officeart/2008/layout/VerticalCurvedList"/>
    <dgm:cxn modelId="{CED40B23-96BE-448E-BB00-7B5806E10889}" type="presParOf" srcId="{9DA5F65B-C872-4EDE-B3F4-0097DF05E8B1}" destId="{3F007639-07F5-45B2-9807-F35C88A7D3A2}" srcOrd="0" destOrd="0" presId="urn:microsoft.com/office/officeart/2008/layout/VerticalCurvedList"/>
    <dgm:cxn modelId="{098E6A2C-37D6-43BA-95A6-63741D9B8532}" type="presParOf" srcId="{D5E6C313-674F-4550-9E8D-8F1812A26F9A}" destId="{52820647-A5A6-4B60-A51A-AE8A5D0C60F8}" srcOrd="13" destOrd="0" presId="urn:microsoft.com/office/officeart/2008/layout/VerticalCurvedList"/>
    <dgm:cxn modelId="{5D749FDC-E7DD-4C94-8E15-14339AC1F593}" type="presParOf" srcId="{D5E6C313-674F-4550-9E8D-8F1812A26F9A}" destId="{8AAF0F4A-5310-451E-9BC3-8F7FD3680384}" srcOrd="14" destOrd="0" presId="urn:microsoft.com/office/officeart/2008/layout/VerticalCurvedList"/>
    <dgm:cxn modelId="{5B934877-A0E0-40C9-B289-28F08672CCDA}" type="presParOf" srcId="{8AAF0F4A-5310-451E-9BC3-8F7FD3680384}" destId="{B1862BF7-FF2E-4C85-B694-65F6692F045A}"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610184-1C9C-438B-A7D2-4952C44550F4}">
      <dsp:nvSpPr>
        <dsp:cNvPr id="0" name=""/>
        <dsp:cNvSpPr/>
      </dsp:nvSpPr>
      <dsp:spPr>
        <a:xfrm>
          <a:off x="-4917790" y="-753830"/>
          <a:ext cx="5858998" cy="5858998"/>
        </a:xfrm>
        <a:prstGeom prst="blockArc">
          <a:avLst>
            <a:gd name="adj1" fmla="val 18900000"/>
            <a:gd name="adj2" fmla="val 2700000"/>
            <a:gd name="adj3" fmla="val 369"/>
          </a:avLst>
        </a:prstGeom>
        <a:noFill/>
        <a:ln w="12700" cap="flat" cmpd="sng" algn="ctr">
          <a:solidFill>
            <a:srgbClr val="1B1433"/>
          </a:solidFill>
          <a:prstDash val="solid"/>
          <a:miter lim="800000"/>
        </a:ln>
        <a:effectLst/>
      </dsp:spPr>
      <dsp:style>
        <a:lnRef idx="2">
          <a:scrgbClr r="0" g="0" b="0"/>
        </a:lnRef>
        <a:fillRef idx="0">
          <a:scrgbClr r="0" g="0" b="0"/>
        </a:fillRef>
        <a:effectRef idx="0">
          <a:scrgbClr r="0" g="0" b="0"/>
        </a:effectRef>
        <a:fontRef idx="minor"/>
      </dsp:style>
    </dsp:sp>
    <dsp:sp modelId="{0AAA9749-8107-4781-8094-E1918F3AED5F}">
      <dsp:nvSpPr>
        <dsp:cNvPr id="0" name=""/>
        <dsp:cNvSpPr/>
      </dsp:nvSpPr>
      <dsp:spPr>
        <a:xfrm>
          <a:off x="363336" y="193558"/>
          <a:ext cx="5249981" cy="403955"/>
        </a:xfrm>
        <a:prstGeom prst="rect">
          <a:avLst/>
        </a:prstGeom>
        <a:solidFill>
          <a:srgbClr val="1B14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22860" rIns="22860" bIns="22860" numCol="1" spcCol="1270" anchor="ctr" anchorCtr="0">
          <a:noAutofit/>
        </a:bodyPr>
        <a:lstStyle/>
        <a:p>
          <a:pPr marL="0" lvl="0" indent="0" algn="l" defTabSz="400050">
            <a:lnSpc>
              <a:spcPct val="90000"/>
            </a:lnSpc>
            <a:spcBef>
              <a:spcPct val="0"/>
            </a:spcBef>
            <a:spcAft>
              <a:spcPct val="35000"/>
            </a:spcAft>
            <a:buNone/>
          </a:pPr>
          <a:r>
            <a:rPr lang="en-GB" sz="900" kern="1200" dirty="0">
              <a:latin typeface="Trebuchet MS" panose="020B0603020202020204" pitchFamily="34" charset="0"/>
            </a:rPr>
            <a:t>Maximising the impact of national employment and skills initiatives across Greater Lincolnshire</a:t>
          </a:r>
        </a:p>
      </dsp:txBody>
      <dsp:txXfrm>
        <a:off x="363336" y="193558"/>
        <a:ext cx="5249981" cy="403955"/>
      </dsp:txXfrm>
    </dsp:sp>
    <dsp:sp modelId="{06C60535-F5E0-4B13-807F-262BB40EE116}">
      <dsp:nvSpPr>
        <dsp:cNvPr id="0" name=""/>
        <dsp:cNvSpPr/>
      </dsp:nvSpPr>
      <dsp:spPr>
        <a:xfrm>
          <a:off x="58090" y="148380"/>
          <a:ext cx="494311" cy="494311"/>
        </a:xfrm>
        <a:prstGeom prst="ellipse">
          <a:avLst/>
        </a:prstGeom>
        <a:solidFill>
          <a:schemeClr val="lt1">
            <a:hueOff val="0"/>
            <a:satOff val="0"/>
            <a:lumOff val="0"/>
            <a:alphaOff val="0"/>
          </a:schemeClr>
        </a:solidFill>
        <a:ln w="12700" cap="flat" cmpd="sng" algn="ctr">
          <a:solidFill>
            <a:srgbClr val="1B1433"/>
          </a:solidFill>
          <a:prstDash val="solid"/>
          <a:miter lim="800000"/>
        </a:ln>
        <a:effectLst/>
      </dsp:spPr>
      <dsp:style>
        <a:lnRef idx="2">
          <a:scrgbClr r="0" g="0" b="0"/>
        </a:lnRef>
        <a:fillRef idx="1">
          <a:scrgbClr r="0" g="0" b="0"/>
        </a:fillRef>
        <a:effectRef idx="0">
          <a:scrgbClr r="0" g="0" b="0"/>
        </a:effectRef>
        <a:fontRef idx="minor"/>
      </dsp:style>
    </dsp:sp>
    <dsp:sp modelId="{A18EA7F7-678A-4487-AF55-2ECC06E1FBD7}">
      <dsp:nvSpPr>
        <dsp:cNvPr id="0" name=""/>
        <dsp:cNvSpPr/>
      </dsp:nvSpPr>
      <dsp:spPr>
        <a:xfrm>
          <a:off x="721451" y="787081"/>
          <a:ext cx="4891866" cy="403955"/>
        </a:xfrm>
        <a:prstGeom prst="rect">
          <a:avLst/>
        </a:prstGeom>
        <a:solidFill>
          <a:srgbClr val="1B14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22860" rIns="22860" bIns="22860" numCol="1" spcCol="1270" anchor="ctr" anchorCtr="0">
          <a:noAutofit/>
        </a:bodyPr>
        <a:lstStyle/>
        <a:p>
          <a:pPr marL="0" lvl="0" indent="0" algn="l" defTabSz="400050">
            <a:lnSpc>
              <a:spcPct val="90000"/>
            </a:lnSpc>
            <a:spcBef>
              <a:spcPct val="0"/>
            </a:spcBef>
            <a:spcAft>
              <a:spcPct val="35000"/>
            </a:spcAft>
            <a:buNone/>
          </a:pPr>
          <a:r>
            <a:rPr lang="en-GB" sz="900" kern="1200" dirty="0">
              <a:latin typeface="Trebuchet MS" panose="020B0603020202020204" pitchFamily="34" charset="0"/>
            </a:rPr>
            <a:t>Supporting people with literacy and numeracy skills to improve their daily lives and the productivity of businesses</a:t>
          </a:r>
        </a:p>
      </dsp:txBody>
      <dsp:txXfrm>
        <a:off x="721451" y="787081"/>
        <a:ext cx="4891866" cy="403955"/>
      </dsp:txXfrm>
    </dsp:sp>
    <dsp:sp modelId="{493B1051-DDEF-4EB4-AB71-7F5AE4DC32A1}">
      <dsp:nvSpPr>
        <dsp:cNvPr id="0" name=""/>
        <dsp:cNvSpPr/>
      </dsp:nvSpPr>
      <dsp:spPr>
        <a:xfrm>
          <a:off x="416205" y="741903"/>
          <a:ext cx="494311" cy="494311"/>
        </a:xfrm>
        <a:prstGeom prst="ellipse">
          <a:avLst/>
        </a:prstGeom>
        <a:solidFill>
          <a:schemeClr val="lt1">
            <a:hueOff val="0"/>
            <a:satOff val="0"/>
            <a:lumOff val="0"/>
            <a:alphaOff val="0"/>
          </a:schemeClr>
        </a:solidFill>
        <a:ln w="12700" cap="flat" cmpd="sng" algn="ctr">
          <a:solidFill>
            <a:srgbClr val="1B1433"/>
          </a:solidFill>
          <a:prstDash val="solid"/>
          <a:miter lim="800000"/>
        </a:ln>
        <a:effectLst/>
      </dsp:spPr>
      <dsp:style>
        <a:lnRef idx="2">
          <a:scrgbClr r="0" g="0" b="0"/>
        </a:lnRef>
        <a:fillRef idx="1">
          <a:scrgbClr r="0" g="0" b="0"/>
        </a:fillRef>
        <a:effectRef idx="0">
          <a:scrgbClr r="0" g="0" b="0"/>
        </a:effectRef>
        <a:fontRef idx="minor"/>
      </dsp:style>
    </dsp:sp>
    <dsp:sp modelId="{3BF0190B-B55B-4F64-B06B-DA1FE93860E6}">
      <dsp:nvSpPr>
        <dsp:cNvPr id="0" name=""/>
        <dsp:cNvSpPr/>
      </dsp:nvSpPr>
      <dsp:spPr>
        <a:xfrm>
          <a:off x="917697" y="1380168"/>
          <a:ext cx="4695620" cy="403955"/>
        </a:xfrm>
        <a:prstGeom prst="rect">
          <a:avLst/>
        </a:prstGeom>
        <a:solidFill>
          <a:srgbClr val="1B14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22860" rIns="22860" bIns="22860" numCol="1" spcCol="1270" anchor="ctr" anchorCtr="0">
          <a:noAutofit/>
        </a:bodyPr>
        <a:lstStyle/>
        <a:p>
          <a:pPr marL="0" lvl="0" indent="0" algn="l" defTabSz="400050">
            <a:lnSpc>
              <a:spcPct val="90000"/>
            </a:lnSpc>
            <a:spcBef>
              <a:spcPct val="0"/>
            </a:spcBef>
            <a:spcAft>
              <a:spcPct val="35000"/>
            </a:spcAft>
            <a:buNone/>
          </a:pPr>
          <a:r>
            <a:rPr lang="en-GB" sz="900" kern="1200" dirty="0">
              <a:latin typeface="Trebuchet MS" panose="020B0603020202020204" pitchFamily="34" charset="0"/>
            </a:rPr>
            <a:t>Informing our young people and adults about the careers available on their doorstep so that more are inspired to stay local</a:t>
          </a:r>
        </a:p>
      </dsp:txBody>
      <dsp:txXfrm>
        <a:off x="917697" y="1380168"/>
        <a:ext cx="4695620" cy="403955"/>
      </dsp:txXfrm>
    </dsp:sp>
    <dsp:sp modelId="{B3960C17-73A3-4D6E-AC70-BAE3CFF893F3}">
      <dsp:nvSpPr>
        <dsp:cNvPr id="0" name=""/>
        <dsp:cNvSpPr/>
      </dsp:nvSpPr>
      <dsp:spPr>
        <a:xfrm>
          <a:off x="612450" y="1334990"/>
          <a:ext cx="494311" cy="494311"/>
        </a:xfrm>
        <a:prstGeom prst="ellipse">
          <a:avLst/>
        </a:prstGeom>
        <a:solidFill>
          <a:schemeClr val="lt1">
            <a:hueOff val="0"/>
            <a:satOff val="0"/>
            <a:lumOff val="0"/>
            <a:alphaOff val="0"/>
          </a:schemeClr>
        </a:solidFill>
        <a:ln w="12700" cap="flat" cmpd="sng" algn="ctr">
          <a:solidFill>
            <a:srgbClr val="1B1433"/>
          </a:solidFill>
          <a:prstDash val="solid"/>
          <a:miter lim="800000"/>
        </a:ln>
        <a:effectLst/>
      </dsp:spPr>
      <dsp:style>
        <a:lnRef idx="2">
          <a:scrgbClr r="0" g="0" b="0"/>
        </a:lnRef>
        <a:fillRef idx="1">
          <a:scrgbClr r="0" g="0" b="0"/>
        </a:fillRef>
        <a:effectRef idx="0">
          <a:scrgbClr r="0" g="0" b="0"/>
        </a:effectRef>
        <a:fontRef idx="minor"/>
      </dsp:style>
    </dsp:sp>
    <dsp:sp modelId="{0D8A67BC-A78F-45A0-B017-5CC54F65E892}">
      <dsp:nvSpPr>
        <dsp:cNvPr id="0" name=""/>
        <dsp:cNvSpPr/>
      </dsp:nvSpPr>
      <dsp:spPr>
        <a:xfrm>
          <a:off x="980356" y="1973691"/>
          <a:ext cx="4632961" cy="403955"/>
        </a:xfrm>
        <a:prstGeom prst="rect">
          <a:avLst/>
        </a:prstGeom>
        <a:solidFill>
          <a:srgbClr val="1B14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22860" rIns="22860" bIns="22860" numCol="1" spcCol="1270" anchor="ctr" anchorCtr="0">
          <a:noAutofit/>
        </a:bodyPr>
        <a:lstStyle/>
        <a:p>
          <a:pPr marL="0" lvl="0" indent="0" algn="l" defTabSz="400050">
            <a:lnSpc>
              <a:spcPct val="90000"/>
            </a:lnSpc>
            <a:spcBef>
              <a:spcPct val="0"/>
            </a:spcBef>
            <a:spcAft>
              <a:spcPct val="35000"/>
            </a:spcAft>
            <a:buNone/>
          </a:pPr>
          <a:r>
            <a:rPr lang="en-GB" sz="900" kern="1200" dirty="0">
              <a:latin typeface="Trebuchet MS" panose="020B0603020202020204" pitchFamily="34" charset="0"/>
            </a:rPr>
            <a:t>Upskilling and retraining people for jobs of the future including apprenticeships</a:t>
          </a:r>
        </a:p>
      </dsp:txBody>
      <dsp:txXfrm>
        <a:off x="980356" y="1973691"/>
        <a:ext cx="4632961" cy="403955"/>
      </dsp:txXfrm>
    </dsp:sp>
    <dsp:sp modelId="{373D0171-343D-4DD6-B79F-A883A4DFA8E0}">
      <dsp:nvSpPr>
        <dsp:cNvPr id="0" name=""/>
        <dsp:cNvSpPr/>
      </dsp:nvSpPr>
      <dsp:spPr>
        <a:xfrm>
          <a:off x="675110" y="1928513"/>
          <a:ext cx="494311" cy="494311"/>
        </a:xfrm>
        <a:prstGeom prst="ellipse">
          <a:avLst/>
        </a:prstGeom>
        <a:solidFill>
          <a:schemeClr val="lt1">
            <a:hueOff val="0"/>
            <a:satOff val="0"/>
            <a:lumOff val="0"/>
            <a:alphaOff val="0"/>
          </a:schemeClr>
        </a:solidFill>
        <a:ln w="12700" cap="flat" cmpd="sng" algn="ctr">
          <a:solidFill>
            <a:srgbClr val="1B1433"/>
          </a:solidFill>
          <a:prstDash val="solid"/>
          <a:miter lim="800000"/>
        </a:ln>
        <a:effectLst/>
      </dsp:spPr>
      <dsp:style>
        <a:lnRef idx="2">
          <a:scrgbClr r="0" g="0" b="0"/>
        </a:lnRef>
        <a:fillRef idx="1">
          <a:scrgbClr r="0" g="0" b="0"/>
        </a:fillRef>
        <a:effectRef idx="0">
          <a:scrgbClr r="0" g="0" b="0"/>
        </a:effectRef>
        <a:fontRef idx="minor"/>
      </dsp:style>
    </dsp:sp>
    <dsp:sp modelId="{17D9B89B-65B8-4023-BC37-F6801799983F}">
      <dsp:nvSpPr>
        <dsp:cNvPr id="0" name=""/>
        <dsp:cNvSpPr/>
      </dsp:nvSpPr>
      <dsp:spPr>
        <a:xfrm>
          <a:off x="859606" y="2567213"/>
          <a:ext cx="4695620" cy="403955"/>
        </a:xfrm>
        <a:prstGeom prst="rect">
          <a:avLst/>
        </a:prstGeom>
        <a:solidFill>
          <a:srgbClr val="1B14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22860" rIns="22860" bIns="22860" numCol="1" spcCol="1270" anchor="ctr" anchorCtr="0">
          <a:noAutofit/>
        </a:bodyPr>
        <a:lstStyle/>
        <a:p>
          <a:pPr marL="0" lvl="0" indent="0" algn="l" defTabSz="400050">
            <a:lnSpc>
              <a:spcPct val="90000"/>
            </a:lnSpc>
            <a:spcBef>
              <a:spcPct val="0"/>
            </a:spcBef>
            <a:spcAft>
              <a:spcPct val="35000"/>
            </a:spcAft>
            <a:buNone/>
          </a:pPr>
          <a:r>
            <a:rPr lang="en-GB" sz="900" kern="1200" dirty="0">
              <a:latin typeface="Trebuchet MS" panose="020B0603020202020204" pitchFamily="34" charset="0"/>
            </a:rPr>
            <a:t>Growing digital skills at all levels so that residents can reach their potential in the local labour market and participate in a flourishing and inclusive economy </a:t>
          </a:r>
        </a:p>
      </dsp:txBody>
      <dsp:txXfrm>
        <a:off x="859606" y="2567213"/>
        <a:ext cx="4695620" cy="403955"/>
      </dsp:txXfrm>
    </dsp:sp>
    <dsp:sp modelId="{583186AF-34F7-42FB-8CFC-91E8153147C4}">
      <dsp:nvSpPr>
        <dsp:cNvPr id="0" name=""/>
        <dsp:cNvSpPr/>
      </dsp:nvSpPr>
      <dsp:spPr>
        <a:xfrm>
          <a:off x="612450" y="2522035"/>
          <a:ext cx="494311" cy="494311"/>
        </a:xfrm>
        <a:prstGeom prst="ellipse">
          <a:avLst/>
        </a:prstGeom>
        <a:solidFill>
          <a:schemeClr val="lt1">
            <a:hueOff val="0"/>
            <a:satOff val="0"/>
            <a:lumOff val="0"/>
            <a:alphaOff val="0"/>
          </a:schemeClr>
        </a:solidFill>
        <a:ln w="12700" cap="flat" cmpd="sng" algn="ctr">
          <a:solidFill>
            <a:srgbClr val="1B1433"/>
          </a:solidFill>
          <a:prstDash val="solid"/>
          <a:miter lim="800000"/>
        </a:ln>
        <a:effectLst/>
      </dsp:spPr>
      <dsp:style>
        <a:lnRef idx="2">
          <a:scrgbClr r="0" g="0" b="0"/>
        </a:lnRef>
        <a:fillRef idx="1">
          <a:scrgbClr r="0" g="0" b="0"/>
        </a:fillRef>
        <a:effectRef idx="0">
          <a:scrgbClr r="0" g="0" b="0"/>
        </a:effectRef>
        <a:fontRef idx="minor"/>
      </dsp:style>
    </dsp:sp>
    <dsp:sp modelId="{584EF62D-8369-46DE-837C-86BDBDDE1A97}">
      <dsp:nvSpPr>
        <dsp:cNvPr id="0" name=""/>
        <dsp:cNvSpPr/>
      </dsp:nvSpPr>
      <dsp:spPr>
        <a:xfrm>
          <a:off x="663361" y="3160301"/>
          <a:ext cx="4891866" cy="403955"/>
        </a:xfrm>
        <a:prstGeom prst="rect">
          <a:avLst/>
        </a:prstGeom>
        <a:solidFill>
          <a:srgbClr val="1B14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22860" rIns="22860" bIns="22860" numCol="1" spcCol="1270" anchor="ctr" anchorCtr="0">
          <a:noAutofit/>
        </a:bodyPr>
        <a:lstStyle/>
        <a:p>
          <a:pPr marL="0" lvl="0" indent="0" algn="l" defTabSz="400050">
            <a:lnSpc>
              <a:spcPct val="90000"/>
            </a:lnSpc>
            <a:spcBef>
              <a:spcPct val="0"/>
            </a:spcBef>
            <a:spcAft>
              <a:spcPct val="35000"/>
            </a:spcAft>
            <a:buNone/>
          </a:pPr>
          <a:r>
            <a:rPr lang="en-GB" sz="900" kern="1200" dirty="0">
              <a:latin typeface="Trebuchet MS" panose="020B0603020202020204" pitchFamily="34" charset="0"/>
            </a:rPr>
            <a:t>Supporting businesses to prioritise workforce development and succession planning </a:t>
          </a:r>
        </a:p>
      </dsp:txBody>
      <dsp:txXfrm>
        <a:off x="663361" y="3160301"/>
        <a:ext cx="4891866" cy="403955"/>
      </dsp:txXfrm>
    </dsp:sp>
    <dsp:sp modelId="{3F007639-07F5-45B2-9807-F35C88A7D3A2}">
      <dsp:nvSpPr>
        <dsp:cNvPr id="0" name=""/>
        <dsp:cNvSpPr/>
      </dsp:nvSpPr>
      <dsp:spPr>
        <a:xfrm>
          <a:off x="416205" y="3115122"/>
          <a:ext cx="494311" cy="494311"/>
        </a:xfrm>
        <a:prstGeom prst="ellipse">
          <a:avLst/>
        </a:prstGeom>
        <a:solidFill>
          <a:schemeClr val="lt1">
            <a:hueOff val="0"/>
            <a:satOff val="0"/>
            <a:lumOff val="0"/>
            <a:alphaOff val="0"/>
          </a:schemeClr>
        </a:solidFill>
        <a:ln w="12700" cap="flat" cmpd="sng" algn="ctr">
          <a:solidFill>
            <a:srgbClr val="1B1433"/>
          </a:solidFill>
          <a:prstDash val="solid"/>
          <a:miter lim="800000"/>
        </a:ln>
        <a:effectLst/>
      </dsp:spPr>
      <dsp:style>
        <a:lnRef idx="2">
          <a:scrgbClr r="0" g="0" b="0"/>
        </a:lnRef>
        <a:fillRef idx="1">
          <a:scrgbClr r="0" g="0" b="0"/>
        </a:fillRef>
        <a:effectRef idx="0">
          <a:scrgbClr r="0" g="0" b="0"/>
        </a:effectRef>
        <a:fontRef idx="minor"/>
      </dsp:style>
    </dsp:sp>
    <dsp:sp modelId="{52820647-A5A6-4B60-A51A-AE8A5D0C60F8}">
      <dsp:nvSpPr>
        <dsp:cNvPr id="0" name=""/>
        <dsp:cNvSpPr/>
      </dsp:nvSpPr>
      <dsp:spPr>
        <a:xfrm>
          <a:off x="305246" y="3753823"/>
          <a:ext cx="5249981" cy="403955"/>
        </a:xfrm>
        <a:prstGeom prst="rect">
          <a:avLst/>
        </a:prstGeom>
        <a:solidFill>
          <a:srgbClr val="1B143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3888" tIns="22860" rIns="22860" bIns="22860" numCol="1" spcCol="1270" anchor="ctr" anchorCtr="0">
          <a:noAutofit/>
        </a:bodyPr>
        <a:lstStyle/>
        <a:p>
          <a:pPr marL="0" lvl="0" indent="0" algn="l" defTabSz="400050">
            <a:lnSpc>
              <a:spcPct val="90000"/>
            </a:lnSpc>
            <a:spcBef>
              <a:spcPct val="0"/>
            </a:spcBef>
            <a:spcAft>
              <a:spcPct val="35000"/>
            </a:spcAft>
            <a:buNone/>
          </a:pPr>
          <a:r>
            <a:rPr lang="en-GB" sz="900" kern="1200" dirty="0">
              <a:latin typeface="Trebuchet MS" panose="020B0603020202020204" pitchFamily="34" charset="0"/>
            </a:rPr>
            <a:t>Supporting important sectors to maximise the future opportunities for local people</a:t>
          </a:r>
        </a:p>
      </dsp:txBody>
      <dsp:txXfrm>
        <a:off x="305246" y="3753823"/>
        <a:ext cx="5249981" cy="403955"/>
      </dsp:txXfrm>
    </dsp:sp>
    <dsp:sp modelId="{B1862BF7-FF2E-4C85-B694-65F6692F045A}">
      <dsp:nvSpPr>
        <dsp:cNvPr id="0" name=""/>
        <dsp:cNvSpPr/>
      </dsp:nvSpPr>
      <dsp:spPr>
        <a:xfrm>
          <a:off x="58090" y="3708645"/>
          <a:ext cx="494311" cy="494311"/>
        </a:xfrm>
        <a:prstGeom prst="ellipse">
          <a:avLst/>
        </a:prstGeom>
        <a:solidFill>
          <a:schemeClr val="lt1">
            <a:hueOff val="0"/>
            <a:satOff val="0"/>
            <a:lumOff val="0"/>
            <a:alphaOff val="0"/>
          </a:schemeClr>
        </a:solidFill>
        <a:ln w="12700" cap="flat" cmpd="sng" algn="ctr">
          <a:solidFill>
            <a:srgbClr val="1B1433"/>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325493-C01B-4869-852F-199085BA11F6}" type="datetimeFigureOut">
              <a:rPr lang="en-GB" smtClean="0"/>
              <a:t>29/04/2021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677B44-2071-4708-B434-C6EC98436174}" type="slidenum">
              <a:rPr lang="en-GB" smtClean="0"/>
              <a:t>‹#›</a:t>
            </a:fld>
            <a:endParaRPr lang="en-GB"/>
          </a:p>
        </p:txBody>
      </p:sp>
    </p:spTree>
    <p:extLst>
      <p:ext uri="{BB962C8B-B14F-4D97-AF65-F5344CB8AC3E}">
        <p14:creationId xmlns:p14="http://schemas.microsoft.com/office/powerpoint/2010/main" val="32189574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powerusersoftwares.com/"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powerusersoftwares.com/terms"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powerusersoftwares.com/"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s://www.powerusersoftwares.com/term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template was inserted from Power-user, the productivity add-in for PowerPoint, Excel and Word.</a:t>
            </a:r>
          </a:p>
          <a:p>
            <a:r>
              <a:rPr lang="en-GB"/>
              <a:t>Install Power-user to access thousands of templates, icons, maps, diagrams and charts with Power-user.</a:t>
            </a:r>
          </a:p>
          <a:p>
            <a:r>
              <a:rPr lang="en-GB"/>
              <a:t>Visit </a:t>
            </a:r>
            <a:r>
              <a:rPr lang="en-GB">
                <a:hlinkClick r:id="rId3"/>
              </a:rPr>
              <a:t>https://www.powerusersoftwares.com/</a:t>
            </a:r>
            <a:endParaRPr lang="en-GB"/>
          </a:p>
          <a:p>
            <a:r>
              <a:rPr lang="en-GB"/>
              <a:t>©Power-user SAS, terms of license: </a:t>
            </a:r>
            <a:r>
              <a:rPr lang="en-GB">
                <a:hlinkClick r:id="rId4"/>
              </a:rPr>
              <a:t>https://www.powerusersoftwares.com/terms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22951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This template was inserted from Power-user, the productivity add-in for PowerPoint, Excel and Word.</a:t>
            </a:r>
          </a:p>
          <a:p>
            <a:r>
              <a:rPr lang="en-GB"/>
              <a:t>Install Power-user to access thousands of templates, icons, maps, diagrams and charts with Power-user.</a:t>
            </a:r>
          </a:p>
          <a:p>
            <a:r>
              <a:rPr lang="en-GB"/>
              <a:t>Visit </a:t>
            </a:r>
            <a:r>
              <a:rPr lang="en-GB">
                <a:hlinkClick r:id="rId3"/>
              </a:rPr>
              <a:t>https://www.powerusersoftwares.com/</a:t>
            </a:r>
            <a:endParaRPr lang="en-GB"/>
          </a:p>
          <a:p>
            <a:r>
              <a:rPr lang="en-GB"/>
              <a:t>©Power-user SAS, terms of license: </a:t>
            </a:r>
            <a:r>
              <a:rPr lang="en-GB">
                <a:hlinkClick r:id="rId4"/>
              </a:rPr>
              <a:t>https://www.powerusersoftwares.com/terms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53881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962CDA51-E824-0840-A326-B06D7BECEAA7}"/>
              </a:ext>
            </a:extLst>
          </p:cNvPr>
          <p:cNvSpPr>
            <a:spLocks noGrp="1"/>
          </p:cNvSpPr>
          <p:nvPr>
            <p:ph type="body" sz="quarter" idx="10" hasCustomPrompt="1"/>
          </p:nvPr>
        </p:nvSpPr>
        <p:spPr>
          <a:xfrm>
            <a:off x="6252573" y="5849133"/>
            <a:ext cx="2507525" cy="288167"/>
          </a:xfrm>
          <a:prstGeom prst="rect">
            <a:avLst/>
          </a:prstGeom>
        </p:spPr>
        <p:txBody>
          <a:bodyPr/>
          <a:lstStyle>
            <a:lvl1pPr marL="0" indent="0" algn="r">
              <a:buNone/>
              <a:defRPr sz="1800">
                <a:solidFill>
                  <a:schemeClr val="bg1"/>
                </a:solidFill>
              </a:defRPr>
            </a:lvl1pPr>
          </a:lstStyle>
          <a:p>
            <a:pPr lvl="0"/>
            <a:r>
              <a:rPr lang="en-US" dirty="0"/>
              <a:t>Name Surname</a:t>
            </a:r>
          </a:p>
        </p:txBody>
      </p:sp>
      <p:sp>
        <p:nvSpPr>
          <p:cNvPr id="13" name="Text Placeholder 11">
            <a:extLst>
              <a:ext uri="{FF2B5EF4-FFF2-40B4-BE49-F238E27FC236}">
                <a16:creationId xmlns:a16="http://schemas.microsoft.com/office/drawing/2014/main" id="{06E501F0-28FF-EB46-B3C1-BA2342EE1C02}"/>
              </a:ext>
            </a:extLst>
          </p:cNvPr>
          <p:cNvSpPr>
            <a:spLocks noGrp="1"/>
          </p:cNvSpPr>
          <p:nvPr>
            <p:ph type="body" sz="quarter" idx="11" hasCustomPrompt="1"/>
          </p:nvPr>
        </p:nvSpPr>
        <p:spPr>
          <a:xfrm>
            <a:off x="6238059" y="6131497"/>
            <a:ext cx="2507525" cy="288167"/>
          </a:xfrm>
          <a:prstGeom prst="rect">
            <a:avLst/>
          </a:prstGeom>
        </p:spPr>
        <p:txBody>
          <a:bodyPr/>
          <a:lstStyle>
            <a:lvl1pPr marL="0" indent="0" algn="r">
              <a:buNone/>
              <a:defRPr sz="1800">
                <a:solidFill>
                  <a:srgbClr val="8FA5C9"/>
                </a:solidFill>
              </a:defRPr>
            </a:lvl1pPr>
          </a:lstStyle>
          <a:p>
            <a:pPr lvl="0"/>
            <a:r>
              <a:rPr lang="en-US" dirty="0"/>
              <a:t>Position / Title</a:t>
            </a:r>
          </a:p>
        </p:txBody>
      </p:sp>
      <p:sp>
        <p:nvSpPr>
          <p:cNvPr id="2" name="Title 1"/>
          <p:cNvSpPr>
            <a:spLocks noGrp="1"/>
          </p:cNvSpPr>
          <p:nvPr>
            <p:ph type="ctrTitle" hasCustomPrompt="1"/>
          </p:nvPr>
        </p:nvSpPr>
        <p:spPr>
          <a:xfrm>
            <a:off x="685800" y="1780495"/>
            <a:ext cx="7772400" cy="2387600"/>
          </a:xfrm>
          <a:prstGeom prst="rect">
            <a:avLst/>
          </a:prstGeom>
        </p:spPr>
        <p:txBody>
          <a:bodyPr anchor="b"/>
          <a:lstStyle>
            <a:lvl1pPr algn="l">
              <a:defRPr sz="4600" b="1" i="0" spc="300">
                <a:solidFill>
                  <a:schemeClr val="bg1"/>
                </a:solidFill>
                <a:latin typeface="Trebuchet MS" panose="020B0703020202090204" pitchFamily="34" charset="0"/>
              </a:defRPr>
            </a:lvl1pPr>
          </a:lstStyle>
          <a:p>
            <a:r>
              <a:rPr lang="en-US" dirty="0"/>
              <a:t>PRESENTATION</a:t>
            </a:r>
            <a:br>
              <a:rPr lang="en-US" dirty="0"/>
            </a:br>
            <a:r>
              <a:rPr lang="en-US" dirty="0"/>
              <a:t>TITLE</a:t>
            </a:r>
          </a:p>
        </p:txBody>
      </p:sp>
      <p:sp>
        <p:nvSpPr>
          <p:cNvPr id="3" name="Subtitle 2"/>
          <p:cNvSpPr>
            <a:spLocks noGrp="1"/>
          </p:cNvSpPr>
          <p:nvPr>
            <p:ph type="subTitle" idx="1" hasCustomPrompt="1"/>
          </p:nvPr>
        </p:nvSpPr>
        <p:spPr>
          <a:xfrm>
            <a:off x="685800" y="4080478"/>
            <a:ext cx="2780211" cy="491522"/>
          </a:xfrm>
          <a:prstGeom prst="rect">
            <a:avLst/>
          </a:prstGeom>
        </p:spPr>
        <p:txBody>
          <a:bodyPr/>
          <a:lstStyle>
            <a:lvl1pPr marL="0" indent="0" algn="l">
              <a:buNone/>
              <a:defRPr sz="3000" b="1" spc="300">
                <a:solidFill>
                  <a:srgbClr val="8FA5C9"/>
                </a:solidFill>
                <a:latin typeface="Trebuchet MS" panose="020B070302020209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 TITLE</a:t>
            </a:r>
          </a:p>
        </p:txBody>
      </p:sp>
      <p:sp>
        <p:nvSpPr>
          <p:cNvPr id="7" name="Text Placeholder 6">
            <a:extLst>
              <a:ext uri="{FF2B5EF4-FFF2-40B4-BE49-F238E27FC236}">
                <a16:creationId xmlns:a16="http://schemas.microsoft.com/office/drawing/2014/main" id="{01A76340-9DB1-E145-ACFA-FCCE25DD7376}"/>
              </a:ext>
            </a:extLst>
          </p:cNvPr>
          <p:cNvSpPr>
            <a:spLocks noGrp="1"/>
          </p:cNvSpPr>
          <p:nvPr>
            <p:ph type="body" sz="quarter" idx="12" hasCustomPrompt="1"/>
          </p:nvPr>
        </p:nvSpPr>
        <p:spPr>
          <a:xfrm>
            <a:off x="7129962" y="5401458"/>
            <a:ext cx="1644650" cy="447675"/>
          </a:xfrm>
          <a:prstGeom prst="rect">
            <a:avLst/>
          </a:prstGeom>
        </p:spPr>
        <p:txBody>
          <a:bodyPr/>
          <a:lstStyle>
            <a:lvl1pPr marL="0" indent="0" algn="r">
              <a:buFontTx/>
              <a:buNone/>
              <a:defRPr sz="1800">
                <a:solidFill>
                  <a:schemeClr val="bg1"/>
                </a:solidFill>
              </a:defRPr>
            </a:lvl1pPr>
            <a:lvl2pPr marL="457200" indent="0">
              <a:buFontTx/>
              <a:buNone/>
              <a:defRPr sz="1800">
                <a:solidFill>
                  <a:schemeClr val="bg1"/>
                </a:solidFill>
              </a:defRPr>
            </a:lvl2pPr>
            <a:lvl3pPr marL="914400" indent="0">
              <a:buFontTx/>
              <a:buNone/>
              <a:defRPr sz="1800">
                <a:solidFill>
                  <a:schemeClr val="bg1"/>
                </a:solidFill>
              </a:defRPr>
            </a:lvl3pPr>
            <a:lvl4pPr marL="1371600" indent="0">
              <a:buFontTx/>
              <a:buNone/>
              <a:defRPr sz="1800">
                <a:solidFill>
                  <a:schemeClr val="bg1"/>
                </a:solidFill>
              </a:defRPr>
            </a:lvl4pPr>
            <a:lvl5pPr marL="1828800" indent="0">
              <a:buFontTx/>
              <a:buNone/>
              <a:defRPr sz="1800">
                <a:solidFill>
                  <a:schemeClr val="bg1"/>
                </a:solidFill>
              </a:defRPr>
            </a:lvl5pPr>
          </a:lstStyle>
          <a:p>
            <a:pPr lvl="0"/>
            <a:r>
              <a:rPr lang="en-US" dirty="0"/>
              <a:t>XX/XX/20XX</a:t>
            </a:r>
          </a:p>
        </p:txBody>
      </p:sp>
    </p:spTree>
    <p:extLst>
      <p:ext uri="{BB962C8B-B14F-4D97-AF65-F5344CB8AC3E}">
        <p14:creationId xmlns:p14="http://schemas.microsoft.com/office/powerpoint/2010/main" val="387629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Light: 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9B1DD-258F-8146-A08A-822030DFBFF7}"/>
              </a:ext>
            </a:extLst>
          </p:cNvPr>
          <p:cNvSpPr>
            <a:spLocks noGrp="1"/>
          </p:cNvSpPr>
          <p:nvPr>
            <p:ph type="title" hasCustomPrompt="1"/>
          </p:nvPr>
        </p:nvSpPr>
        <p:spPr>
          <a:xfrm>
            <a:off x="384809" y="330925"/>
            <a:ext cx="8341179" cy="1280478"/>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94354D0-2EF8-9F44-B7F5-23AA16FC931C}"/>
              </a:ext>
            </a:extLst>
          </p:cNvPr>
          <p:cNvSpPr>
            <a:spLocks noGrp="1"/>
          </p:cNvSpPr>
          <p:nvPr>
            <p:ph sz="half" idx="1"/>
          </p:nvPr>
        </p:nvSpPr>
        <p:spPr>
          <a:xfrm>
            <a:off x="384810" y="1860460"/>
            <a:ext cx="400431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878D5A9-8B00-CD43-94F8-E29D4B7BE459}"/>
              </a:ext>
            </a:extLst>
          </p:cNvPr>
          <p:cNvSpPr>
            <a:spLocks noGrp="1"/>
          </p:cNvSpPr>
          <p:nvPr>
            <p:ph sz="half" idx="2"/>
          </p:nvPr>
        </p:nvSpPr>
        <p:spPr>
          <a:xfrm>
            <a:off x="4676503" y="1860460"/>
            <a:ext cx="4049485"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77436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ght: Two Pictures with supporting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9B1DD-258F-8146-A08A-822030DFBFF7}"/>
              </a:ext>
            </a:extLst>
          </p:cNvPr>
          <p:cNvSpPr>
            <a:spLocks noGrp="1"/>
          </p:cNvSpPr>
          <p:nvPr>
            <p:ph type="title" hasCustomPrompt="1"/>
          </p:nvPr>
        </p:nvSpPr>
        <p:spPr>
          <a:xfrm>
            <a:off x="384809" y="330925"/>
            <a:ext cx="8341179" cy="1280478"/>
          </a:xfrm>
        </p:spPr>
        <p:txBody>
          <a:bodyPr/>
          <a:lstStyle/>
          <a:p>
            <a:r>
              <a:rPr lang="en-US" dirty="0"/>
              <a:t>CLICK TO EDIT MASTER TITLE STYLE</a:t>
            </a:r>
          </a:p>
        </p:txBody>
      </p:sp>
      <p:sp>
        <p:nvSpPr>
          <p:cNvPr id="4" name="Content Placeholder 3">
            <a:extLst>
              <a:ext uri="{FF2B5EF4-FFF2-40B4-BE49-F238E27FC236}">
                <a16:creationId xmlns:a16="http://schemas.microsoft.com/office/drawing/2014/main" id="{6878D5A9-8B00-CD43-94F8-E29D4B7BE459}"/>
              </a:ext>
            </a:extLst>
          </p:cNvPr>
          <p:cNvSpPr>
            <a:spLocks noGrp="1"/>
          </p:cNvSpPr>
          <p:nvPr>
            <p:ph sz="half" idx="2" hasCustomPrompt="1"/>
          </p:nvPr>
        </p:nvSpPr>
        <p:spPr>
          <a:xfrm>
            <a:off x="4676503" y="4955176"/>
            <a:ext cx="4049485" cy="1256621"/>
          </a:xfrm>
        </p:spPr>
        <p:txBody>
          <a:bodyPr>
            <a:normAutofit/>
          </a:bodyPr>
          <a:lstStyle>
            <a:lvl1pPr marL="0" indent="0">
              <a:buNone/>
              <a:defRPr sz="1800"/>
            </a:lvl1pPr>
          </a:lstStyle>
          <a:p>
            <a:pPr lvl="0"/>
            <a:r>
              <a:rPr lang="en-US" dirty="0"/>
              <a:t>Supporting text goes here</a:t>
            </a:r>
          </a:p>
        </p:txBody>
      </p:sp>
      <p:sp>
        <p:nvSpPr>
          <p:cNvPr id="6" name="Picture Placeholder 5">
            <a:extLst>
              <a:ext uri="{FF2B5EF4-FFF2-40B4-BE49-F238E27FC236}">
                <a16:creationId xmlns:a16="http://schemas.microsoft.com/office/drawing/2014/main" id="{EE434271-CB91-F647-A619-0C5EF51B092F}"/>
              </a:ext>
            </a:extLst>
          </p:cNvPr>
          <p:cNvSpPr>
            <a:spLocks noGrp="1"/>
          </p:cNvSpPr>
          <p:nvPr>
            <p:ph type="pic" sz="quarter" idx="10"/>
          </p:nvPr>
        </p:nvSpPr>
        <p:spPr>
          <a:xfrm>
            <a:off x="384809" y="1785938"/>
            <a:ext cx="4004629" cy="2968942"/>
          </a:xfrm>
        </p:spPr>
        <p:txBody>
          <a:bodyPr/>
          <a:lstStyle/>
          <a:p>
            <a:endParaRPr lang="en-US"/>
          </a:p>
        </p:txBody>
      </p:sp>
      <p:sp>
        <p:nvSpPr>
          <p:cNvPr id="7" name="Picture Placeholder 5">
            <a:extLst>
              <a:ext uri="{FF2B5EF4-FFF2-40B4-BE49-F238E27FC236}">
                <a16:creationId xmlns:a16="http://schemas.microsoft.com/office/drawing/2014/main" id="{534D7296-F2C2-4D4F-98AF-1DCFE62F6E25}"/>
              </a:ext>
            </a:extLst>
          </p:cNvPr>
          <p:cNvSpPr>
            <a:spLocks noGrp="1"/>
          </p:cNvSpPr>
          <p:nvPr>
            <p:ph type="pic" sz="quarter" idx="11"/>
          </p:nvPr>
        </p:nvSpPr>
        <p:spPr>
          <a:xfrm>
            <a:off x="4660717" y="1785938"/>
            <a:ext cx="4065271" cy="2968942"/>
          </a:xfrm>
        </p:spPr>
        <p:txBody>
          <a:bodyPr/>
          <a:lstStyle/>
          <a:p>
            <a:endParaRPr lang="en-US"/>
          </a:p>
        </p:txBody>
      </p:sp>
      <p:sp>
        <p:nvSpPr>
          <p:cNvPr id="8" name="Content Placeholder 3">
            <a:extLst>
              <a:ext uri="{FF2B5EF4-FFF2-40B4-BE49-F238E27FC236}">
                <a16:creationId xmlns:a16="http://schemas.microsoft.com/office/drawing/2014/main" id="{11AD0657-D17B-4141-9C60-199D3280CD89}"/>
              </a:ext>
            </a:extLst>
          </p:cNvPr>
          <p:cNvSpPr>
            <a:spLocks noGrp="1"/>
          </p:cNvSpPr>
          <p:nvPr>
            <p:ph sz="half" idx="12" hasCustomPrompt="1"/>
          </p:nvPr>
        </p:nvSpPr>
        <p:spPr>
          <a:xfrm>
            <a:off x="384809" y="4955176"/>
            <a:ext cx="4004629" cy="1256621"/>
          </a:xfrm>
        </p:spPr>
        <p:txBody>
          <a:bodyPr>
            <a:normAutofit/>
          </a:bodyPr>
          <a:lstStyle>
            <a:lvl1pPr marL="0" indent="0">
              <a:buNone/>
              <a:defRPr sz="1800"/>
            </a:lvl1pPr>
          </a:lstStyle>
          <a:p>
            <a:pPr lvl="0"/>
            <a:r>
              <a:rPr lang="en-US" dirty="0"/>
              <a:t>Supporting text goes here</a:t>
            </a:r>
          </a:p>
        </p:txBody>
      </p:sp>
    </p:spTree>
    <p:extLst>
      <p:ext uri="{BB962C8B-B14F-4D97-AF65-F5344CB8AC3E}">
        <p14:creationId xmlns:p14="http://schemas.microsoft.com/office/powerpoint/2010/main" val="2548476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ght: Two subtitles with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9B1DD-258F-8146-A08A-822030DFBFF7}"/>
              </a:ext>
            </a:extLst>
          </p:cNvPr>
          <p:cNvSpPr>
            <a:spLocks noGrp="1"/>
          </p:cNvSpPr>
          <p:nvPr>
            <p:ph type="title" hasCustomPrompt="1"/>
          </p:nvPr>
        </p:nvSpPr>
        <p:spPr>
          <a:xfrm>
            <a:off x="384809" y="330925"/>
            <a:ext cx="8341179" cy="1280478"/>
          </a:xfrm>
        </p:spPr>
        <p:txBody>
          <a:bodyPr/>
          <a:lstStyle/>
          <a:p>
            <a:r>
              <a:rPr lang="en-US" dirty="0"/>
              <a:t>CLICK TO EDIT MASTER TITLE STYLE</a:t>
            </a:r>
          </a:p>
        </p:txBody>
      </p:sp>
      <p:sp>
        <p:nvSpPr>
          <p:cNvPr id="6" name="Picture Placeholder 5">
            <a:extLst>
              <a:ext uri="{FF2B5EF4-FFF2-40B4-BE49-F238E27FC236}">
                <a16:creationId xmlns:a16="http://schemas.microsoft.com/office/drawing/2014/main" id="{EE434271-CB91-F647-A619-0C5EF51B092F}"/>
              </a:ext>
            </a:extLst>
          </p:cNvPr>
          <p:cNvSpPr>
            <a:spLocks noGrp="1"/>
          </p:cNvSpPr>
          <p:nvPr>
            <p:ph type="pic" sz="quarter" idx="10"/>
          </p:nvPr>
        </p:nvSpPr>
        <p:spPr>
          <a:xfrm>
            <a:off x="384809" y="4214947"/>
            <a:ext cx="4004629" cy="1996849"/>
          </a:xfrm>
        </p:spPr>
        <p:txBody>
          <a:bodyPr/>
          <a:lstStyle/>
          <a:p>
            <a:endParaRPr lang="en-US"/>
          </a:p>
        </p:txBody>
      </p:sp>
      <p:sp>
        <p:nvSpPr>
          <p:cNvPr id="8" name="Content Placeholder 3">
            <a:extLst>
              <a:ext uri="{FF2B5EF4-FFF2-40B4-BE49-F238E27FC236}">
                <a16:creationId xmlns:a16="http://schemas.microsoft.com/office/drawing/2014/main" id="{11AD0657-D17B-4141-9C60-199D3280CD89}"/>
              </a:ext>
            </a:extLst>
          </p:cNvPr>
          <p:cNvSpPr>
            <a:spLocks noGrp="1"/>
          </p:cNvSpPr>
          <p:nvPr>
            <p:ph sz="half" idx="12" hasCustomPrompt="1"/>
          </p:nvPr>
        </p:nvSpPr>
        <p:spPr>
          <a:xfrm>
            <a:off x="384809" y="2240691"/>
            <a:ext cx="4004629" cy="1846216"/>
          </a:xfrm>
        </p:spPr>
        <p:txBody>
          <a:bodyPr>
            <a:normAutofit/>
          </a:bodyPr>
          <a:lstStyle>
            <a:lvl1pPr marL="0" indent="0">
              <a:buNone/>
              <a:defRPr sz="1800"/>
            </a:lvl1pPr>
          </a:lstStyle>
          <a:p>
            <a:pPr lvl="0"/>
            <a:r>
              <a:rPr lang="en-US" dirty="0"/>
              <a:t>Supporting text goes here</a:t>
            </a:r>
          </a:p>
        </p:txBody>
      </p:sp>
      <p:sp>
        <p:nvSpPr>
          <p:cNvPr id="5" name="Text Placeholder 4">
            <a:extLst>
              <a:ext uri="{FF2B5EF4-FFF2-40B4-BE49-F238E27FC236}">
                <a16:creationId xmlns:a16="http://schemas.microsoft.com/office/drawing/2014/main" id="{2555567B-55DF-4645-91BD-C664D3CCDADD}"/>
              </a:ext>
            </a:extLst>
          </p:cNvPr>
          <p:cNvSpPr>
            <a:spLocks noGrp="1"/>
          </p:cNvSpPr>
          <p:nvPr>
            <p:ph type="body" sz="quarter" idx="13" hasCustomPrompt="1"/>
          </p:nvPr>
        </p:nvSpPr>
        <p:spPr>
          <a:xfrm>
            <a:off x="384809" y="1831659"/>
            <a:ext cx="4005263" cy="409031"/>
          </a:xfrm>
        </p:spPr>
        <p:txBody>
          <a:bodyPr anchor="b">
            <a:normAutofit/>
          </a:bodyPr>
          <a:lstStyle>
            <a:lvl1pPr marL="0" indent="0">
              <a:buNone/>
              <a:defRPr sz="2000" b="1">
                <a:solidFill>
                  <a:srgbClr val="27337E"/>
                </a:solidFill>
              </a:defRPr>
            </a:lvl1pPr>
          </a:lstStyle>
          <a:p>
            <a:pPr lvl="0"/>
            <a:r>
              <a:rPr lang="en-US" dirty="0"/>
              <a:t>SUB TITLE</a:t>
            </a:r>
          </a:p>
        </p:txBody>
      </p:sp>
      <p:sp>
        <p:nvSpPr>
          <p:cNvPr id="9" name="Picture Placeholder 5">
            <a:extLst>
              <a:ext uri="{FF2B5EF4-FFF2-40B4-BE49-F238E27FC236}">
                <a16:creationId xmlns:a16="http://schemas.microsoft.com/office/drawing/2014/main" id="{38537223-6359-E94B-936E-58718B708C5C}"/>
              </a:ext>
            </a:extLst>
          </p:cNvPr>
          <p:cNvSpPr>
            <a:spLocks noGrp="1"/>
          </p:cNvSpPr>
          <p:nvPr>
            <p:ph type="pic" sz="quarter" idx="14"/>
          </p:nvPr>
        </p:nvSpPr>
        <p:spPr>
          <a:xfrm>
            <a:off x="4704261" y="4214947"/>
            <a:ext cx="4004629" cy="1996849"/>
          </a:xfrm>
        </p:spPr>
        <p:txBody>
          <a:bodyPr/>
          <a:lstStyle/>
          <a:p>
            <a:endParaRPr lang="en-US"/>
          </a:p>
        </p:txBody>
      </p:sp>
      <p:sp>
        <p:nvSpPr>
          <p:cNvPr id="10" name="Content Placeholder 3">
            <a:extLst>
              <a:ext uri="{FF2B5EF4-FFF2-40B4-BE49-F238E27FC236}">
                <a16:creationId xmlns:a16="http://schemas.microsoft.com/office/drawing/2014/main" id="{49992D06-44F8-0142-A2B0-F506CFF524BC}"/>
              </a:ext>
            </a:extLst>
          </p:cNvPr>
          <p:cNvSpPr>
            <a:spLocks noGrp="1"/>
          </p:cNvSpPr>
          <p:nvPr>
            <p:ph sz="half" idx="15" hasCustomPrompt="1"/>
          </p:nvPr>
        </p:nvSpPr>
        <p:spPr>
          <a:xfrm>
            <a:off x="4704261" y="2240691"/>
            <a:ext cx="4004629" cy="1846216"/>
          </a:xfrm>
        </p:spPr>
        <p:txBody>
          <a:bodyPr>
            <a:normAutofit/>
          </a:bodyPr>
          <a:lstStyle>
            <a:lvl1pPr marL="0" indent="0">
              <a:buNone/>
              <a:defRPr sz="1800"/>
            </a:lvl1pPr>
          </a:lstStyle>
          <a:p>
            <a:pPr lvl="0"/>
            <a:r>
              <a:rPr lang="en-US" dirty="0"/>
              <a:t>Supporting text goes here</a:t>
            </a:r>
          </a:p>
        </p:txBody>
      </p:sp>
      <p:sp>
        <p:nvSpPr>
          <p:cNvPr id="11" name="Text Placeholder 4">
            <a:extLst>
              <a:ext uri="{FF2B5EF4-FFF2-40B4-BE49-F238E27FC236}">
                <a16:creationId xmlns:a16="http://schemas.microsoft.com/office/drawing/2014/main" id="{D94085F2-280A-6A42-AE3C-6F3980FA6870}"/>
              </a:ext>
            </a:extLst>
          </p:cNvPr>
          <p:cNvSpPr>
            <a:spLocks noGrp="1"/>
          </p:cNvSpPr>
          <p:nvPr>
            <p:ph type="body" sz="quarter" idx="16" hasCustomPrompt="1"/>
          </p:nvPr>
        </p:nvSpPr>
        <p:spPr>
          <a:xfrm>
            <a:off x="4704261" y="1831659"/>
            <a:ext cx="4005263" cy="409031"/>
          </a:xfrm>
        </p:spPr>
        <p:txBody>
          <a:bodyPr anchor="b">
            <a:normAutofit/>
          </a:bodyPr>
          <a:lstStyle>
            <a:lvl1pPr marL="0" indent="0">
              <a:buNone/>
              <a:defRPr sz="2000" b="1">
                <a:solidFill>
                  <a:srgbClr val="27337E"/>
                </a:solidFill>
              </a:defRPr>
            </a:lvl1pPr>
          </a:lstStyle>
          <a:p>
            <a:pPr lvl="0"/>
            <a:r>
              <a:rPr lang="en-US" dirty="0"/>
              <a:t>SUB TITLE</a:t>
            </a:r>
          </a:p>
        </p:txBody>
      </p:sp>
    </p:spTree>
    <p:extLst>
      <p:ext uri="{BB962C8B-B14F-4D97-AF65-F5344CB8AC3E}">
        <p14:creationId xmlns:p14="http://schemas.microsoft.com/office/powerpoint/2010/main" val="571112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ight: Two subtitle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26DD89-C9F5-0D4E-AA32-6D9D20F1B6A1}"/>
              </a:ext>
            </a:extLst>
          </p:cNvPr>
          <p:cNvSpPr>
            <a:spLocks noGrp="1"/>
          </p:cNvSpPr>
          <p:nvPr>
            <p:ph type="body" idx="1" hasCustomPrompt="1"/>
          </p:nvPr>
        </p:nvSpPr>
        <p:spPr>
          <a:xfrm>
            <a:off x="384810" y="1681163"/>
            <a:ext cx="4114166" cy="823912"/>
          </a:xfrm>
        </p:spPr>
        <p:txBody>
          <a:bodyPr anchor="b"/>
          <a:lstStyle>
            <a:lvl1pPr marL="0" indent="0">
              <a:buNone/>
              <a:defRPr sz="2400" b="1">
                <a:solidFill>
                  <a:srgbClr val="27337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FDC97EF9-3463-F843-B27E-D260E0C59523}"/>
              </a:ext>
            </a:extLst>
          </p:cNvPr>
          <p:cNvSpPr>
            <a:spLocks noGrp="1"/>
          </p:cNvSpPr>
          <p:nvPr>
            <p:ph sz="half" idx="2"/>
          </p:nvPr>
        </p:nvSpPr>
        <p:spPr>
          <a:xfrm>
            <a:off x="384810" y="2505075"/>
            <a:ext cx="4114166"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CD008F5-3460-AD43-A468-79B4F8F249DB}"/>
              </a:ext>
            </a:extLst>
          </p:cNvPr>
          <p:cNvSpPr>
            <a:spLocks noGrp="1"/>
          </p:cNvSpPr>
          <p:nvPr>
            <p:ph type="body" sz="quarter" idx="3" hasCustomPrompt="1"/>
          </p:nvPr>
        </p:nvSpPr>
        <p:spPr>
          <a:xfrm>
            <a:off x="4629150" y="1681163"/>
            <a:ext cx="4096838" cy="823912"/>
          </a:xfrm>
        </p:spPr>
        <p:txBody>
          <a:bodyPr anchor="b"/>
          <a:lstStyle>
            <a:lvl1pPr marL="0" indent="0">
              <a:buNone/>
              <a:defRPr sz="2400" b="1">
                <a:solidFill>
                  <a:srgbClr val="27337E"/>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AE3F53F7-93D9-8142-A0E9-1A9D6D70A166}"/>
              </a:ext>
            </a:extLst>
          </p:cNvPr>
          <p:cNvSpPr>
            <a:spLocks noGrp="1"/>
          </p:cNvSpPr>
          <p:nvPr>
            <p:ph sz="quarter" idx="4"/>
          </p:nvPr>
        </p:nvSpPr>
        <p:spPr>
          <a:xfrm>
            <a:off x="4629150" y="2505075"/>
            <a:ext cx="409683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60DB09A7-BDCC-A84F-8939-8DA0D1B46373}"/>
              </a:ext>
            </a:extLst>
          </p:cNvPr>
          <p:cNvSpPr>
            <a:spLocks noGrp="1"/>
          </p:cNvSpPr>
          <p:nvPr>
            <p:ph type="title" hasCustomPrompt="1"/>
          </p:nvPr>
        </p:nvSpPr>
        <p:spPr>
          <a:xfrm>
            <a:off x="384809" y="348182"/>
            <a:ext cx="8341179" cy="1249637"/>
          </a:xfrm>
        </p:spPr>
        <p:txBody>
          <a:bodyPr/>
          <a:lstStyle/>
          <a:p>
            <a:r>
              <a:rPr lang="en-US" dirty="0"/>
              <a:t>CLICK TO EDIT MASTER TITLE STYLE</a:t>
            </a:r>
          </a:p>
        </p:txBody>
      </p:sp>
    </p:spTree>
    <p:extLst>
      <p:ext uri="{BB962C8B-B14F-4D97-AF65-F5344CB8AC3E}">
        <p14:creationId xmlns:p14="http://schemas.microsoft.com/office/powerpoint/2010/main" val="23265188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Light: Title and Blank spa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DB559-F919-3E43-B214-C0C8A9D5B2EB}"/>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699231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ight: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DB559-F919-3E43-B214-C0C8A9D5B2EB}"/>
              </a:ext>
            </a:extLst>
          </p:cNvPr>
          <p:cNvSpPr>
            <a:spLocks noGrp="1"/>
          </p:cNvSpPr>
          <p:nvPr>
            <p:ph type="title" hasCustomPrompt="1"/>
          </p:nvPr>
        </p:nvSpPr>
        <p:spPr/>
        <p:txBody>
          <a:bodyPr/>
          <a:lstStyle/>
          <a:p>
            <a:r>
              <a:rPr lang="en-US" dirty="0"/>
              <a:t>CLICK TO EDIT MASTER TITLE STYLE</a:t>
            </a:r>
          </a:p>
        </p:txBody>
      </p:sp>
      <p:sp>
        <p:nvSpPr>
          <p:cNvPr id="4" name="Chart Placeholder 3">
            <a:extLst>
              <a:ext uri="{FF2B5EF4-FFF2-40B4-BE49-F238E27FC236}">
                <a16:creationId xmlns:a16="http://schemas.microsoft.com/office/drawing/2014/main" id="{B55BCEA2-E721-FA4E-A504-C4548C8644B3}"/>
              </a:ext>
            </a:extLst>
          </p:cNvPr>
          <p:cNvSpPr>
            <a:spLocks noGrp="1"/>
          </p:cNvSpPr>
          <p:nvPr>
            <p:ph type="chart" sz="quarter" idx="10"/>
          </p:nvPr>
        </p:nvSpPr>
        <p:spPr>
          <a:xfrm>
            <a:off x="384175" y="1759131"/>
            <a:ext cx="8394700" cy="4397194"/>
          </a:xfrm>
        </p:spPr>
        <p:txBody>
          <a:bodyPr/>
          <a:lstStyle/>
          <a:p>
            <a:endParaRPr lang="en-US" dirty="0"/>
          </a:p>
        </p:txBody>
      </p:sp>
    </p:spTree>
    <p:extLst>
      <p:ext uri="{BB962C8B-B14F-4D97-AF65-F5344CB8AC3E}">
        <p14:creationId xmlns:p14="http://schemas.microsoft.com/office/powerpoint/2010/main" val="676280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ight: Two Chart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DB559-F919-3E43-B214-C0C8A9D5B2EB}"/>
              </a:ext>
            </a:extLst>
          </p:cNvPr>
          <p:cNvSpPr>
            <a:spLocks noGrp="1"/>
          </p:cNvSpPr>
          <p:nvPr>
            <p:ph type="title" hasCustomPrompt="1"/>
          </p:nvPr>
        </p:nvSpPr>
        <p:spPr/>
        <p:txBody>
          <a:bodyPr anchor="t"/>
          <a:lstStyle/>
          <a:p>
            <a:r>
              <a:rPr lang="en-US" dirty="0"/>
              <a:t>CLICK TO EDIT MASTER TITLE STYLE</a:t>
            </a:r>
          </a:p>
        </p:txBody>
      </p:sp>
      <p:sp>
        <p:nvSpPr>
          <p:cNvPr id="4" name="Chart Placeholder 3">
            <a:extLst>
              <a:ext uri="{FF2B5EF4-FFF2-40B4-BE49-F238E27FC236}">
                <a16:creationId xmlns:a16="http://schemas.microsoft.com/office/drawing/2014/main" id="{B55BCEA2-E721-FA4E-A504-C4548C8644B3}"/>
              </a:ext>
            </a:extLst>
          </p:cNvPr>
          <p:cNvSpPr>
            <a:spLocks noGrp="1"/>
          </p:cNvSpPr>
          <p:nvPr>
            <p:ph type="chart" sz="quarter" idx="10"/>
          </p:nvPr>
        </p:nvSpPr>
        <p:spPr>
          <a:xfrm>
            <a:off x="384175" y="1750423"/>
            <a:ext cx="4065905" cy="3187337"/>
          </a:xfrm>
        </p:spPr>
        <p:txBody>
          <a:bodyPr/>
          <a:lstStyle/>
          <a:p>
            <a:endParaRPr lang="en-US" dirty="0"/>
          </a:p>
        </p:txBody>
      </p:sp>
      <p:sp>
        <p:nvSpPr>
          <p:cNvPr id="5" name="Chart Placeholder 3">
            <a:extLst>
              <a:ext uri="{FF2B5EF4-FFF2-40B4-BE49-F238E27FC236}">
                <a16:creationId xmlns:a16="http://schemas.microsoft.com/office/drawing/2014/main" id="{83E3A0AB-D4D9-E744-9068-9DC285D0BE4E}"/>
              </a:ext>
            </a:extLst>
          </p:cNvPr>
          <p:cNvSpPr>
            <a:spLocks noGrp="1"/>
          </p:cNvSpPr>
          <p:nvPr>
            <p:ph type="chart" sz="quarter" idx="11"/>
          </p:nvPr>
        </p:nvSpPr>
        <p:spPr>
          <a:xfrm>
            <a:off x="4720047" y="1750423"/>
            <a:ext cx="4058194" cy="3187337"/>
          </a:xfrm>
        </p:spPr>
        <p:txBody>
          <a:bodyPr/>
          <a:lstStyle/>
          <a:p>
            <a:endParaRPr lang="en-US" dirty="0"/>
          </a:p>
        </p:txBody>
      </p:sp>
      <p:sp>
        <p:nvSpPr>
          <p:cNvPr id="6" name="Text Placeholder 5">
            <a:extLst>
              <a:ext uri="{FF2B5EF4-FFF2-40B4-BE49-F238E27FC236}">
                <a16:creationId xmlns:a16="http://schemas.microsoft.com/office/drawing/2014/main" id="{FA9663E6-E3ED-B44C-BEF6-576BED42770E}"/>
              </a:ext>
            </a:extLst>
          </p:cNvPr>
          <p:cNvSpPr>
            <a:spLocks noGrp="1"/>
          </p:cNvSpPr>
          <p:nvPr>
            <p:ph type="body" sz="quarter" idx="12" hasCustomPrompt="1"/>
          </p:nvPr>
        </p:nvSpPr>
        <p:spPr>
          <a:xfrm>
            <a:off x="384174" y="5094197"/>
            <a:ext cx="4065905" cy="1131978"/>
          </a:xfrm>
        </p:spPr>
        <p:txBody>
          <a:bodyPr>
            <a:normAutofit/>
          </a:bodyPr>
          <a:lstStyle>
            <a:lvl1pPr marL="0" indent="0">
              <a:buNone/>
              <a:defRPr sz="1800"/>
            </a:lvl1pPr>
          </a:lstStyle>
          <a:p>
            <a:pPr lvl="0"/>
            <a:r>
              <a:rPr lang="en-US" sz="1800" dirty="0"/>
              <a:t>Supporting text goes here</a:t>
            </a:r>
            <a:endParaRPr lang="en-US" dirty="0"/>
          </a:p>
        </p:txBody>
      </p:sp>
      <p:sp>
        <p:nvSpPr>
          <p:cNvPr id="7" name="Text Placeholder 5">
            <a:extLst>
              <a:ext uri="{FF2B5EF4-FFF2-40B4-BE49-F238E27FC236}">
                <a16:creationId xmlns:a16="http://schemas.microsoft.com/office/drawing/2014/main" id="{7FF82AD1-9B7F-1448-82C7-0D2BD6647E80}"/>
              </a:ext>
            </a:extLst>
          </p:cNvPr>
          <p:cNvSpPr>
            <a:spLocks noGrp="1"/>
          </p:cNvSpPr>
          <p:nvPr>
            <p:ph type="body" sz="quarter" idx="13" hasCustomPrompt="1"/>
          </p:nvPr>
        </p:nvSpPr>
        <p:spPr>
          <a:xfrm>
            <a:off x="4720047" y="5094197"/>
            <a:ext cx="4058194" cy="1131978"/>
          </a:xfrm>
        </p:spPr>
        <p:txBody>
          <a:bodyPr>
            <a:normAutofit/>
          </a:bodyPr>
          <a:lstStyle>
            <a:lvl1pPr marL="0" indent="0">
              <a:buNone/>
              <a:defRPr sz="1800"/>
            </a:lvl1pPr>
          </a:lstStyle>
          <a:p>
            <a:pPr lvl="0"/>
            <a:r>
              <a:rPr lang="en-US" sz="1800" dirty="0"/>
              <a:t>Supporting text goes here</a:t>
            </a:r>
            <a:endParaRPr lang="en-US" dirty="0"/>
          </a:p>
        </p:txBody>
      </p:sp>
    </p:spTree>
    <p:extLst>
      <p:ext uri="{BB962C8B-B14F-4D97-AF65-F5344CB8AC3E}">
        <p14:creationId xmlns:p14="http://schemas.microsoft.com/office/powerpoint/2010/main" val="6905732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ight: Chart Left - Text Right">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D46FD28C-9644-4D09-85E4-61458E3FB5DB}"/>
              </a:ext>
            </a:extLst>
          </p:cNvPr>
          <p:cNvSpPr>
            <a:spLocks noGrp="1"/>
          </p:cNvSpPr>
          <p:nvPr>
            <p:ph type="body" sz="quarter" idx="15"/>
          </p:nvPr>
        </p:nvSpPr>
        <p:spPr>
          <a:xfrm>
            <a:off x="382385" y="1751013"/>
            <a:ext cx="5678690" cy="4432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23D89567-F05C-694E-8497-942A04B2F9ED}"/>
              </a:ext>
            </a:extLst>
          </p:cNvPr>
          <p:cNvSpPr>
            <a:spLocks noGrp="1"/>
          </p:cNvSpPr>
          <p:nvPr>
            <p:ph type="title" hasCustomPrompt="1"/>
          </p:nvPr>
        </p:nvSpPr>
        <p:spPr>
          <a:xfrm>
            <a:off x="384810" y="304800"/>
            <a:ext cx="8393430" cy="1306286"/>
          </a:xfrm>
        </p:spPr>
        <p:txBody>
          <a:bodyPr anchor="t"/>
          <a:lstStyle/>
          <a:p>
            <a:r>
              <a:rPr lang="en-US" dirty="0"/>
              <a:t>CLICK TO EDIT MASTER TITLE STYLE</a:t>
            </a:r>
          </a:p>
        </p:txBody>
      </p:sp>
      <p:sp>
        <p:nvSpPr>
          <p:cNvPr id="4" name="Text Placeholder 5">
            <a:extLst>
              <a:ext uri="{FF2B5EF4-FFF2-40B4-BE49-F238E27FC236}">
                <a16:creationId xmlns:a16="http://schemas.microsoft.com/office/drawing/2014/main" id="{890E1062-6316-A74B-BFCF-54ED408A2A98}"/>
              </a:ext>
            </a:extLst>
          </p:cNvPr>
          <p:cNvSpPr>
            <a:spLocks noGrp="1"/>
          </p:cNvSpPr>
          <p:nvPr>
            <p:ph type="body" sz="quarter" idx="13" hasCustomPrompt="1"/>
          </p:nvPr>
        </p:nvSpPr>
        <p:spPr>
          <a:xfrm>
            <a:off x="6217921" y="2481943"/>
            <a:ext cx="2560319" cy="3701141"/>
          </a:xfrm>
        </p:spPr>
        <p:txBody>
          <a:bodyPr>
            <a:normAutofit/>
          </a:bodyPr>
          <a:lstStyle>
            <a:lvl1pPr marL="0" indent="0">
              <a:buNone/>
              <a:defRPr sz="1800"/>
            </a:lvl1pPr>
          </a:lstStyle>
          <a:p>
            <a:pPr lvl="0"/>
            <a:r>
              <a:rPr lang="en-US" sz="1800" dirty="0"/>
              <a:t>Supporting text goes here</a:t>
            </a:r>
            <a:endParaRPr lang="en-US" dirty="0"/>
          </a:p>
        </p:txBody>
      </p:sp>
      <p:sp>
        <p:nvSpPr>
          <p:cNvPr id="7" name="Text Placeholder 6">
            <a:extLst>
              <a:ext uri="{FF2B5EF4-FFF2-40B4-BE49-F238E27FC236}">
                <a16:creationId xmlns:a16="http://schemas.microsoft.com/office/drawing/2014/main" id="{B4C50E3A-BBFD-E64A-A980-62C7E2E144B7}"/>
              </a:ext>
            </a:extLst>
          </p:cNvPr>
          <p:cNvSpPr>
            <a:spLocks noGrp="1"/>
          </p:cNvSpPr>
          <p:nvPr>
            <p:ph type="body" sz="quarter" idx="14" hasCustomPrompt="1"/>
          </p:nvPr>
        </p:nvSpPr>
        <p:spPr>
          <a:xfrm>
            <a:off x="6217603" y="1724252"/>
            <a:ext cx="2560637" cy="644525"/>
          </a:xfrm>
        </p:spPr>
        <p:txBody>
          <a:bodyPr anchor="b">
            <a:normAutofit/>
          </a:bodyPr>
          <a:lstStyle>
            <a:lvl1pPr marL="0" indent="0">
              <a:buNone/>
              <a:defRPr sz="1800" b="1">
                <a:solidFill>
                  <a:srgbClr val="27337E"/>
                </a:solidFill>
              </a:defRPr>
            </a:lvl1pPr>
            <a:lvl2pPr marL="457200" indent="0">
              <a:buNone/>
              <a:defRPr/>
            </a:lvl2pPr>
          </a:lstStyle>
          <a:p>
            <a:pPr lvl="0"/>
            <a:r>
              <a:rPr lang="en-US" dirty="0"/>
              <a:t>SUB TITLE GOES HERE</a:t>
            </a:r>
          </a:p>
        </p:txBody>
      </p:sp>
    </p:spTree>
    <p:extLst>
      <p:ext uri="{BB962C8B-B14F-4D97-AF65-F5344CB8AC3E}">
        <p14:creationId xmlns:p14="http://schemas.microsoft.com/office/powerpoint/2010/main" val="19544699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ight: Text Left - Char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89567-F05C-694E-8497-942A04B2F9ED}"/>
              </a:ext>
            </a:extLst>
          </p:cNvPr>
          <p:cNvSpPr>
            <a:spLocks noGrp="1"/>
          </p:cNvSpPr>
          <p:nvPr>
            <p:ph type="title" hasCustomPrompt="1"/>
          </p:nvPr>
        </p:nvSpPr>
        <p:spPr>
          <a:xfrm>
            <a:off x="384810" y="304800"/>
            <a:ext cx="8393430" cy="1306286"/>
          </a:xfrm>
        </p:spPr>
        <p:txBody>
          <a:bodyPr anchor="t"/>
          <a:lstStyle/>
          <a:p>
            <a:r>
              <a:rPr lang="en-US" dirty="0"/>
              <a:t>CLICK TO EDIT MASTER TITLE STYLE</a:t>
            </a:r>
          </a:p>
        </p:txBody>
      </p:sp>
      <p:sp>
        <p:nvSpPr>
          <p:cNvPr id="3" name="Chart Placeholder 3">
            <a:extLst>
              <a:ext uri="{FF2B5EF4-FFF2-40B4-BE49-F238E27FC236}">
                <a16:creationId xmlns:a16="http://schemas.microsoft.com/office/drawing/2014/main" id="{4C5A840C-B171-1440-9D84-5F34C2900ED2}"/>
              </a:ext>
            </a:extLst>
          </p:cNvPr>
          <p:cNvSpPr>
            <a:spLocks noGrp="1"/>
          </p:cNvSpPr>
          <p:nvPr>
            <p:ph type="chart" sz="quarter" idx="10"/>
          </p:nvPr>
        </p:nvSpPr>
        <p:spPr>
          <a:xfrm>
            <a:off x="3101249" y="1750423"/>
            <a:ext cx="5676991" cy="4432663"/>
          </a:xfrm>
        </p:spPr>
        <p:txBody>
          <a:bodyPr/>
          <a:lstStyle/>
          <a:p>
            <a:endParaRPr lang="en-US" dirty="0"/>
          </a:p>
        </p:txBody>
      </p:sp>
      <p:sp>
        <p:nvSpPr>
          <p:cNvPr id="4" name="Text Placeholder 5">
            <a:extLst>
              <a:ext uri="{FF2B5EF4-FFF2-40B4-BE49-F238E27FC236}">
                <a16:creationId xmlns:a16="http://schemas.microsoft.com/office/drawing/2014/main" id="{890E1062-6316-A74B-BFCF-54ED408A2A98}"/>
              </a:ext>
            </a:extLst>
          </p:cNvPr>
          <p:cNvSpPr>
            <a:spLocks noGrp="1"/>
          </p:cNvSpPr>
          <p:nvPr>
            <p:ph type="body" sz="quarter" idx="13" hasCustomPrompt="1"/>
          </p:nvPr>
        </p:nvSpPr>
        <p:spPr>
          <a:xfrm>
            <a:off x="385128" y="2481943"/>
            <a:ext cx="2560319" cy="3701141"/>
          </a:xfrm>
        </p:spPr>
        <p:txBody>
          <a:bodyPr>
            <a:normAutofit/>
          </a:bodyPr>
          <a:lstStyle>
            <a:lvl1pPr marL="0" indent="0">
              <a:buNone/>
              <a:defRPr sz="1800"/>
            </a:lvl1pPr>
          </a:lstStyle>
          <a:p>
            <a:pPr lvl="0"/>
            <a:r>
              <a:rPr lang="en-US" sz="1800" dirty="0"/>
              <a:t>Supporting text goes here</a:t>
            </a:r>
            <a:endParaRPr lang="en-US" dirty="0"/>
          </a:p>
        </p:txBody>
      </p:sp>
      <p:sp>
        <p:nvSpPr>
          <p:cNvPr id="7" name="Text Placeholder 6">
            <a:extLst>
              <a:ext uri="{FF2B5EF4-FFF2-40B4-BE49-F238E27FC236}">
                <a16:creationId xmlns:a16="http://schemas.microsoft.com/office/drawing/2014/main" id="{B4C50E3A-BBFD-E64A-A980-62C7E2E144B7}"/>
              </a:ext>
            </a:extLst>
          </p:cNvPr>
          <p:cNvSpPr>
            <a:spLocks noGrp="1"/>
          </p:cNvSpPr>
          <p:nvPr>
            <p:ph type="body" sz="quarter" idx="14" hasCustomPrompt="1"/>
          </p:nvPr>
        </p:nvSpPr>
        <p:spPr>
          <a:xfrm>
            <a:off x="384810" y="1750423"/>
            <a:ext cx="2560637" cy="618354"/>
          </a:xfrm>
        </p:spPr>
        <p:txBody>
          <a:bodyPr anchor="b">
            <a:normAutofit/>
          </a:bodyPr>
          <a:lstStyle>
            <a:lvl1pPr marL="0" indent="0">
              <a:buNone/>
              <a:defRPr sz="1800" b="1">
                <a:solidFill>
                  <a:srgbClr val="27337E"/>
                </a:solidFill>
              </a:defRPr>
            </a:lvl1pPr>
            <a:lvl2pPr marL="457200" indent="0">
              <a:buNone/>
              <a:defRPr/>
            </a:lvl2pPr>
          </a:lstStyle>
          <a:p>
            <a:pPr lvl="0"/>
            <a:r>
              <a:rPr lang="en-US" dirty="0"/>
              <a:t>SUB TITLE GOES HERE</a:t>
            </a:r>
          </a:p>
        </p:txBody>
      </p:sp>
    </p:spTree>
    <p:extLst>
      <p:ext uri="{BB962C8B-B14F-4D97-AF65-F5344CB8AC3E}">
        <p14:creationId xmlns:p14="http://schemas.microsoft.com/office/powerpoint/2010/main" val="138364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ight: Picture Left - Tex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89567-F05C-694E-8497-942A04B2F9ED}"/>
              </a:ext>
            </a:extLst>
          </p:cNvPr>
          <p:cNvSpPr>
            <a:spLocks noGrp="1"/>
          </p:cNvSpPr>
          <p:nvPr>
            <p:ph type="title" hasCustomPrompt="1"/>
          </p:nvPr>
        </p:nvSpPr>
        <p:spPr>
          <a:xfrm>
            <a:off x="384810" y="304800"/>
            <a:ext cx="8393430" cy="1306286"/>
          </a:xfrm>
        </p:spPr>
        <p:txBody>
          <a:bodyPr anchor="t"/>
          <a:lstStyle/>
          <a:p>
            <a:r>
              <a:rPr lang="en-US" dirty="0"/>
              <a:t>CLICK TO EDIT MASTER TITLE STYLE</a:t>
            </a:r>
          </a:p>
        </p:txBody>
      </p:sp>
      <p:sp>
        <p:nvSpPr>
          <p:cNvPr id="4" name="Text Placeholder 5">
            <a:extLst>
              <a:ext uri="{FF2B5EF4-FFF2-40B4-BE49-F238E27FC236}">
                <a16:creationId xmlns:a16="http://schemas.microsoft.com/office/drawing/2014/main" id="{890E1062-6316-A74B-BFCF-54ED408A2A98}"/>
              </a:ext>
            </a:extLst>
          </p:cNvPr>
          <p:cNvSpPr>
            <a:spLocks noGrp="1"/>
          </p:cNvSpPr>
          <p:nvPr>
            <p:ph type="body" sz="quarter" idx="13" hasCustomPrompt="1"/>
          </p:nvPr>
        </p:nvSpPr>
        <p:spPr>
          <a:xfrm>
            <a:off x="6217921" y="2481943"/>
            <a:ext cx="2560319" cy="3701141"/>
          </a:xfrm>
        </p:spPr>
        <p:txBody>
          <a:bodyPr>
            <a:normAutofit/>
          </a:bodyPr>
          <a:lstStyle>
            <a:lvl1pPr marL="0" indent="0">
              <a:buNone/>
              <a:defRPr sz="1800"/>
            </a:lvl1pPr>
          </a:lstStyle>
          <a:p>
            <a:pPr lvl="0"/>
            <a:r>
              <a:rPr lang="en-US" sz="1800" dirty="0"/>
              <a:t>Supporting text goes here</a:t>
            </a:r>
            <a:endParaRPr lang="en-US" dirty="0"/>
          </a:p>
        </p:txBody>
      </p:sp>
      <p:sp>
        <p:nvSpPr>
          <p:cNvPr id="7" name="Text Placeholder 6">
            <a:extLst>
              <a:ext uri="{FF2B5EF4-FFF2-40B4-BE49-F238E27FC236}">
                <a16:creationId xmlns:a16="http://schemas.microsoft.com/office/drawing/2014/main" id="{B4C50E3A-BBFD-E64A-A980-62C7E2E144B7}"/>
              </a:ext>
            </a:extLst>
          </p:cNvPr>
          <p:cNvSpPr>
            <a:spLocks noGrp="1"/>
          </p:cNvSpPr>
          <p:nvPr>
            <p:ph type="body" sz="quarter" idx="14" hasCustomPrompt="1"/>
          </p:nvPr>
        </p:nvSpPr>
        <p:spPr>
          <a:xfrm>
            <a:off x="6217603" y="1724252"/>
            <a:ext cx="2560637" cy="644525"/>
          </a:xfrm>
        </p:spPr>
        <p:txBody>
          <a:bodyPr anchor="b">
            <a:normAutofit/>
          </a:bodyPr>
          <a:lstStyle>
            <a:lvl1pPr marL="0" indent="0">
              <a:buNone/>
              <a:defRPr sz="1800" b="1">
                <a:solidFill>
                  <a:srgbClr val="27337E"/>
                </a:solidFill>
              </a:defRPr>
            </a:lvl1pPr>
            <a:lvl2pPr marL="457200" indent="0">
              <a:buNone/>
              <a:defRPr/>
            </a:lvl2pPr>
          </a:lstStyle>
          <a:p>
            <a:pPr lvl="0"/>
            <a:r>
              <a:rPr lang="en-US" dirty="0"/>
              <a:t>SUB TITLE GOES HERE</a:t>
            </a:r>
          </a:p>
        </p:txBody>
      </p:sp>
      <p:sp>
        <p:nvSpPr>
          <p:cNvPr id="6" name="Picture Placeholder 5">
            <a:extLst>
              <a:ext uri="{FF2B5EF4-FFF2-40B4-BE49-F238E27FC236}">
                <a16:creationId xmlns:a16="http://schemas.microsoft.com/office/drawing/2014/main" id="{8E8EA2D7-7DBB-F643-8A81-1A7CC35B3FAE}"/>
              </a:ext>
            </a:extLst>
          </p:cNvPr>
          <p:cNvSpPr>
            <a:spLocks noGrp="1"/>
          </p:cNvSpPr>
          <p:nvPr>
            <p:ph type="pic" sz="quarter" idx="15"/>
          </p:nvPr>
        </p:nvSpPr>
        <p:spPr>
          <a:xfrm>
            <a:off x="384175" y="1724025"/>
            <a:ext cx="5668963" cy="4459288"/>
          </a:xfrm>
        </p:spPr>
        <p:txBody>
          <a:bodyPr/>
          <a:lstStyle/>
          <a:p>
            <a:endParaRPr lang="en-US"/>
          </a:p>
        </p:txBody>
      </p:sp>
    </p:spTree>
    <p:extLst>
      <p:ext uri="{BB962C8B-B14F-4D97-AF65-F5344CB8AC3E}">
        <p14:creationId xmlns:p14="http://schemas.microsoft.com/office/powerpoint/2010/main" val="6060241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CC7C05-727A-4B46-9E48-886000CA33BD}"/>
              </a:ext>
            </a:extLst>
          </p:cNvPr>
          <p:cNvPicPr>
            <a:picLocks noChangeAspect="1"/>
          </p:cNvPicPr>
          <p:nvPr userDrawn="1"/>
        </p:nvPicPr>
        <p:blipFill>
          <a:blip r:embed="rId2"/>
          <a:stretch>
            <a:fillRect/>
          </a:stretch>
        </p:blipFill>
        <p:spPr>
          <a:xfrm>
            <a:off x="-55727" y="-45000"/>
            <a:ext cx="9255455" cy="6948000"/>
          </a:xfrm>
          <a:prstGeom prst="rect">
            <a:avLst/>
          </a:prstGeom>
        </p:spPr>
      </p:pic>
      <p:sp>
        <p:nvSpPr>
          <p:cNvPr id="2" name="Title 1">
            <a:extLst>
              <a:ext uri="{FF2B5EF4-FFF2-40B4-BE49-F238E27FC236}">
                <a16:creationId xmlns:a16="http://schemas.microsoft.com/office/drawing/2014/main" id="{FF7CA087-467B-6E43-8D81-F5BA8E1C22DD}"/>
              </a:ext>
            </a:extLst>
          </p:cNvPr>
          <p:cNvSpPr>
            <a:spLocks noGrp="1"/>
          </p:cNvSpPr>
          <p:nvPr>
            <p:ph type="ctrTitle" hasCustomPrompt="1"/>
          </p:nvPr>
        </p:nvSpPr>
        <p:spPr>
          <a:xfrm>
            <a:off x="663486" y="1118648"/>
            <a:ext cx="6858000" cy="2387600"/>
          </a:xfrm>
          <a:prstGeom prst="rect">
            <a:avLst/>
          </a:prstGeom>
        </p:spPr>
        <p:txBody>
          <a:bodyPr anchor="b">
            <a:normAutofit/>
          </a:bodyPr>
          <a:lstStyle>
            <a:lvl1pPr algn="l">
              <a:defRPr sz="4600" b="1" spc="3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D9702D91-34E4-934C-8134-28837E8CA410}"/>
              </a:ext>
            </a:extLst>
          </p:cNvPr>
          <p:cNvSpPr>
            <a:spLocks noGrp="1"/>
          </p:cNvSpPr>
          <p:nvPr>
            <p:ph type="subTitle" idx="1" hasCustomPrompt="1"/>
          </p:nvPr>
        </p:nvSpPr>
        <p:spPr>
          <a:xfrm>
            <a:off x="663486" y="3506248"/>
            <a:ext cx="6858000" cy="1655762"/>
          </a:xfrm>
          <a:prstGeom prst="rect">
            <a:avLst/>
          </a:prstGeom>
        </p:spPr>
        <p:txBody>
          <a:bodyPr>
            <a:normAutofit/>
          </a:bodyPr>
          <a:lstStyle>
            <a:lvl1pPr marL="0" indent="0" algn="l">
              <a:buNone/>
              <a:defRPr sz="3000" b="1">
                <a:solidFill>
                  <a:srgbClr val="8FA5C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2433245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ight: Text Left - Pictur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89567-F05C-694E-8497-942A04B2F9ED}"/>
              </a:ext>
            </a:extLst>
          </p:cNvPr>
          <p:cNvSpPr>
            <a:spLocks noGrp="1"/>
          </p:cNvSpPr>
          <p:nvPr>
            <p:ph type="title" hasCustomPrompt="1"/>
          </p:nvPr>
        </p:nvSpPr>
        <p:spPr>
          <a:xfrm>
            <a:off x="384810" y="304800"/>
            <a:ext cx="8393430" cy="1306286"/>
          </a:xfrm>
        </p:spPr>
        <p:txBody>
          <a:bodyPr anchor="t"/>
          <a:lstStyle/>
          <a:p>
            <a:r>
              <a:rPr lang="en-US" dirty="0"/>
              <a:t>CLICK TO EDIT MASTER TITLE STYLE</a:t>
            </a:r>
          </a:p>
        </p:txBody>
      </p:sp>
      <p:sp>
        <p:nvSpPr>
          <p:cNvPr id="4" name="Text Placeholder 5">
            <a:extLst>
              <a:ext uri="{FF2B5EF4-FFF2-40B4-BE49-F238E27FC236}">
                <a16:creationId xmlns:a16="http://schemas.microsoft.com/office/drawing/2014/main" id="{890E1062-6316-A74B-BFCF-54ED408A2A98}"/>
              </a:ext>
            </a:extLst>
          </p:cNvPr>
          <p:cNvSpPr>
            <a:spLocks noGrp="1"/>
          </p:cNvSpPr>
          <p:nvPr>
            <p:ph type="body" sz="quarter" idx="13" hasCustomPrompt="1"/>
          </p:nvPr>
        </p:nvSpPr>
        <p:spPr>
          <a:xfrm>
            <a:off x="385128" y="2481943"/>
            <a:ext cx="2560319" cy="3701141"/>
          </a:xfrm>
        </p:spPr>
        <p:txBody>
          <a:bodyPr>
            <a:normAutofit/>
          </a:bodyPr>
          <a:lstStyle>
            <a:lvl1pPr marL="0" indent="0">
              <a:buNone/>
              <a:defRPr sz="1800"/>
            </a:lvl1pPr>
          </a:lstStyle>
          <a:p>
            <a:pPr lvl="0"/>
            <a:r>
              <a:rPr lang="en-US" sz="1800" dirty="0"/>
              <a:t>Supporting text goes here</a:t>
            </a:r>
            <a:endParaRPr lang="en-US" dirty="0"/>
          </a:p>
        </p:txBody>
      </p:sp>
      <p:sp>
        <p:nvSpPr>
          <p:cNvPr id="7" name="Text Placeholder 6">
            <a:extLst>
              <a:ext uri="{FF2B5EF4-FFF2-40B4-BE49-F238E27FC236}">
                <a16:creationId xmlns:a16="http://schemas.microsoft.com/office/drawing/2014/main" id="{B4C50E3A-BBFD-E64A-A980-62C7E2E144B7}"/>
              </a:ext>
            </a:extLst>
          </p:cNvPr>
          <p:cNvSpPr>
            <a:spLocks noGrp="1"/>
          </p:cNvSpPr>
          <p:nvPr>
            <p:ph type="body" sz="quarter" idx="14" hasCustomPrompt="1"/>
          </p:nvPr>
        </p:nvSpPr>
        <p:spPr>
          <a:xfrm>
            <a:off x="384810" y="1750423"/>
            <a:ext cx="2560637" cy="618354"/>
          </a:xfrm>
        </p:spPr>
        <p:txBody>
          <a:bodyPr anchor="b">
            <a:normAutofit/>
          </a:bodyPr>
          <a:lstStyle>
            <a:lvl1pPr marL="0" indent="0">
              <a:buNone/>
              <a:defRPr sz="1800" b="1">
                <a:solidFill>
                  <a:srgbClr val="27337E"/>
                </a:solidFill>
              </a:defRPr>
            </a:lvl1pPr>
            <a:lvl2pPr marL="457200" indent="0">
              <a:buNone/>
              <a:defRPr/>
            </a:lvl2pPr>
          </a:lstStyle>
          <a:p>
            <a:pPr lvl="0"/>
            <a:r>
              <a:rPr lang="en-US" dirty="0"/>
              <a:t>SUB TITLE GOES HERE</a:t>
            </a:r>
          </a:p>
        </p:txBody>
      </p:sp>
      <p:sp>
        <p:nvSpPr>
          <p:cNvPr id="6" name="Picture Placeholder 5">
            <a:extLst>
              <a:ext uri="{FF2B5EF4-FFF2-40B4-BE49-F238E27FC236}">
                <a16:creationId xmlns:a16="http://schemas.microsoft.com/office/drawing/2014/main" id="{EB65D137-F77B-D84C-92F9-EA4734A6AFA8}"/>
              </a:ext>
            </a:extLst>
          </p:cNvPr>
          <p:cNvSpPr>
            <a:spLocks noGrp="1"/>
          </p:cNvSpPr>
          <p:nvPr>
            <p:ph type="pic" sz="quarter" idx="15"/>
          </p:nvPr>
        </p:nvSpPr>
        <p:spPr>
          <a:xfrm>
            <a:off x="3108325" y="1751013"/>
            <a:ext cx="5670550" cy="4432300"/>
          </a:xfrm>
        </p:spPr>
        <p:txBody>
          <a:bodyPr/>
          <a:lstStyle/>
          <a:p>
            <a:endParaRPr lang="en-US"/>
          </a:p>
        </p:txBody>
      </p:sp>
    </p:spTree>
    <p:extLst>
      <p:ext uri="{BB962C8B-B14F-4D97-AF65-F5344CB8AC3E}">
        <p14:creationId xmlns:p14="http://schemas.microsoft.com/office/powerpoint/2010/main" val="5763229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ight: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89567-F05C-694E-8497-942A04B2F9ED}"/>
              </a:ext>
            </a:extLst>
          </p:cNvPr>
          <p:cNvSpPr>
            <a:spLocks noGrp="1"/>
          </p:cNvSpPr>
          <p:nvPr>
            <p:ph type="title" hasCustomPrompt="1"/>
          </p:nvPr>
        </p:nvSpPr>
        <p:spPr>
          <a:xfrm>
            <a:off x="384810" y="304800"/>
            <a:ext cx="8393430" cy="1306286"/>
          </a:xfrm>
        </p:spPr>
        <p:txBody>
          <a:bodyPr anchor="t"/>
          <a:lstStyle/>
          <a:p>
            <a:r>
              <a:rPr lang="en-US" dirty="0"/>
              <a:t>CLICK TO EDIT MASTER TITLE STYLE</a:t>
            </a:r>
          </a:p>
        </p:txBody>
      </p:sp>
      <p:sp>
        <p:nvSpPr>
          <p:cNvPr id="9" name="Table Placeholder 8">
            <a:extLst>
              <a:ext uri="{FF2B5EF4-FFF2-40B4-BE49-F238E27FC236}">
                <a16:creationId xmlns:a16="http://schemas.microsoft.com/office/drawing/2014/main" id="{3D3B10FE-134D-3047-BF81-EDA8ED125FC4}"/>
              </a:ext>
            </a:extLst>
          </p:cNvPr>
          <p:cNvSpPr>
            <a:spLocks noGrp="1"/>
          </p:cNvSpPr>
          <p:nvPr>
            <p:ph type="tbl" sz="quarter" idx="10"/>
          </p:nvPr>
        </p:nvSpPr>
        <p:spPr>
          <a:xfrm>
            <a:off x="384810" y="1802675"/>
            <a:ext cx="8393429" cy="4223476"/>
          </a:xfrm>
        </p:spPr>
        <p:txBody>
          <a:bodyPr/>
          <a:lstStyle/>
          <a:p>
            <a:endParaRPr lang="en-US" dirty="0"/>
          </a:p>
        </p:txBody>
      </p:sp>
    </p:spTree>
    <p:extLst>
      <p:ext uri="{BB962C8B-B14F-4D97-AF65-F5344CB8AC3E}">
        <p14:creationId xmlns:p14="http://schemas.microsoft.com/office/powerpoint/2010/main" val="21164414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
        <p:cNvGrpSpPr/>
        <p:nvPr/>
      </p:nvGrpSpPr>
      <p:grpSpPr>
        <a:xfrm>
          <a:off x="0" y="0"/>
          <a:ext cx="0" cy="0"/>
          <a:chOff x="0" y="0"/>
          <a:chExt cx="0" cy="0"/>
        </a:xfrm>
      </p:grpSpPr>
      <p:sp>
        <p:nvSpPr>
          <p:cNvPr id="2" name="Do not remove">
            <a:extLst>
              <a:ext uri="{FF2B5EF4-FFF2-40B4-BE49-F238E27FC236}">
                <a16:creationId xmlns:a16="http://schemas.microsoft.com/office/drawing/2014/main" id="{74A997BD-A04A-4B08-A4A8-F7A22440416E}"/>
              </a:ext>
            </a:extLst>
          </p:cNvPr>
          <p:cNvSpPr/>
          <p:nvPr>
            <p:custDataLst>
              <p:tags r:id="rId1"/>
            </p:custDataLst>
          </p:nvPr>
        </p:nvSpPr>
        <p:spPr>
          <a:xfrm>
            <a:off x="0" y="0"/>
            <a:ext cx="9525" cy="12700"/>
          </a:xfrm>
          <a:prstGeom prst="octagon">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4" name="Title 1"/>
          <p:cNvSpPr>
            <a:spLocks noGrp="1"/>
          </p:cNvSpPr>
          <p:nvPr>
            <p:ph type="title"/>
          </p:nvPr>
        </p:nvSpPr>
        <p:spPr>
          <a:xfrm>
            <a:off x="457200" y="274638"/>
            <a:ext cx="8229600" cy="706091"/>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a:solidFill>
                  <a:prstClr val="black"/>
                </a:solidFill>
              </a14:hiddenLine>
            </a:ext>
          </a:extLst>
        </p:spPr>
        <p:txBody>
          <a:bodyPr lIns="91440" tIns="45720" rIns="91440" bIns="45720" anchor="ctr" anchorCtr="0">
            <a:normAutofit/>
          </a:bodyPr>
          <a:lstStyle>
            <a:lvl1pPr algn="l">
              <a:defRPr sz="2400" b="0" i="0" u="none" cap="none" baseline="0">
                <a:solidFill>
                  <a:srgbClr val="FF0000"/>
                </a:solidFill>
                <a:latin typeface="Calibri" panose="020F0502020204030204" pitchFamily="34" charset="0"/>
              </a:defRPr>
            </a:lvl1pPr>
          </a:lstStyle>
          <a:p>
            <a:r>
              <a:rPr lang="en-US" dirty="0"/>
              <a:t>Click to edit Master title style</a:t>
            </a:r>
            <a:endParaRPr lang="de-DE" dirty="0"/>
          </a:p>
        </p:txBody>
      </p:sp>
    </p:spTree>
    <p:extLst>
      <p:ext uri="{BB962C8B-B14F-4D97-AF65-F5344CB8AC3E}">
        <p14:creationId xmlns:p14="http://schemas.microsoft.com/office/powerpoint/2010/main" val="1787023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Dark: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328F0-70A5-B84A-94AE-19E68950C216}"/>
              </a:ext>
            </a:extLst>
          </p:cNvPr>
          <p:cNvSpPr>
            <a:spLocks noGrp="1"/>
          </p:cNvSpPr>
          <p:nvPr>
            <p:ph type="title" hasCustomPrompt="1"/>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55597A9A-FB61-0E4A-9139-B430B960F3CF}"/>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40921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Dark: 2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9B1DD-258F-8146-A08A-822030DFBFF7}"/>
              </a:ext>
            </a:extLst>
          </p:cNvPr>
          <p:cNvSpPr>
            <a:spLocks noGrp="1"/>
          </p:cNvSpPr>
          <p:nvPr>
            <p:ph type="title" hasCustomPrompt="1"/>
          </p:nvPr>
        </p:nvSpPr>
        <p:spPr>
          <a:xfrm>
            <a:off x="384809" y="330925"/>
            <a:ext cx="8341179" cy="1280478"/>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94354D0-2EF8-9F44-B7F5-23AA16FC931C}"/>
              </a:ext>
            </a:extLst>
          </p:cNvPr>
          <p:cNvSpPr>
            <a:spLocks noGrp="1"/>
          </p:cNvSpPr>
          <p:nvPr>
            <p:ph sz="half" idx="1"/>
          </p:nvPr>
        </p:nvSpPr>
        <p:spPr>
          <a:xfrm>
            <a:off x="384810" y="1860460"/>
            <a:ext cx="400431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878D5A9-8B00-CD43-94F8-E29D4B7BE459}"/>
              </a:ext>
            </a:extLst>
          </p:cNvPr>
          <p:cNvSpPr>
            <a:spLocks noGrp="1"/>
          </p:cNvSpPr>
          <p:nvPr>
            <p:ph sz="half" idx="2"/>
          </p:nvPr>
        </p:nvSpPr>
        <p:spPr>
          <a:xfrm>
            <a:off x="4676503" y="1860460"/>
            <a:ext cx="4049485"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2603586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ark: Two Pictures with supporting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9B1DD-258F-8146-A08A-822030DFBFF7}"/>
              </a:ext>
            </a:extLst>
          </p:cNvPr>
          <p:cNvSpPr>
            <a:spLocks noGrp="1"/>
          </p:cNvSpPr>
          <p:nvPr>
            <p:ph type="title" hasCustomPrompt="1"/>
          </p:nvPr>
        </p:nvSpPr>
        <p:spPr>
          <a:xfrm>
            <a:off x="384809" y="330925"/>
            <a:ext cx="8341179" cy="1280478"/>
          </a:xfrm>
        </p:spPr>
        <p:txBody>
          <a:bodyPr/>
          <a:lstStyle/>
          <a:p>
            <a:r>
              <a:rPr lang="en-US" dirty="0"/>
              <a:t>CLICK TO EDIT MASTER TITLE STYLE</a:t>
            </a:r>
          </a:p>
        </p:txBody>
      </p:sp>
      <p:sp>
        <p:nvSpPr>
          <p:cNvPr id="4" name="Content Placeholder 3">
            <a:extLst>
              <a:ext uri="{FF2B5EF4-FFF2-40B4-BE49-F238E27FC236}">
                <a16:creationId xmlns:a16="http://schemas.microsoft.com/office/drawing/2014/main" id="{6878D5A9-8B00-CD43-94F8-E29D4B7BE459}"/>
              </a:ext>
            </a:extLst>
          </p:cNvPr>
          <p:cNvSpPr>
            <a:spLocks noGrp="1"/>
          </p:cNvSpPr>
          <p:nvPr>
            <p:ph sz="half" idx="2" hasCustomPrompt="1"/>
          </p:nvPr>
        </p:nvSpPr>
        <p:spPr>
          <a:xfrm>
            <a:off x="4676503" y="4955176"/>
            <a:ext cx="4049485" cy="1256621"/>
          </a:xfrm>
        </p:spPr>
        <p:txBody>
          <a:bodyPr>
            <a:normAutofit/>
          </a:bodyPr>
          <a:lstStyle>
            <a:lvl1pPr marL="0" indent="0">
              <a:buNone/>
              <a:defRPr sz="1800"/>
            </a:lvl1pPr>
          </a:lstStyle>
          <a:p>
            <a:pPr lvl="0"/>
            <a:r>
              <a:rPr lang="en-US" dirty="0"/>
              <a:t>Supporting text goes here</a:t>
            </a:r>
          </a:p>
        </p:txBody>
      </p:sp>
      <p:sp>
        <p:nvSpPr>
          <p:cNvPr id="6" name="Picture Placeholder 5">
            <a:extLst>
              <a:ext uri="{FF2B5EF4-FFF2-40B4-BE49-F238E27FC236}">
                <a16:creationId xmlns:a16="http://schemas.microsoft.com/office/drawing/2014/main" id="{EE434271-CB91-F647-A619-0C5EF51B092F}"/>
              </a:ext>
            </a:extLst>
          </p:cNvPr>
          <p:cNvSpPr>
            <a:spLocks noGrp="1"/>
          </p:cNvSpPr>
          <p:nvPr>
            <p:ph type="pic" sz="quarter" idx="10"/>
          </p:nvPr>
        </p:nvSpPr>
        <p:spPr>
          <a:xfrm>
            <a:off x="384809" y="1785938"/>
            <a:ext cx="4004629" cy="2968942"/>
          </a:xfrm>
        </p:spPr>
        <p:txBody>
          <a:bodyPr/>
          <a:lstStyle/>
          <a:p>
            <a:endParaRPr lang="en-US"/>
          </a:p>
        </p:txBody>
      </p:sp>
      <p:sp>
        <p:nvSpPr>
          <p:cNvPr id="7" name="Picture Placeholder 5">
            <a:extLst>
              <a:ext uri="{FF2B5EF4-FFF2-40B4-BE49-F238E27FC236}">
                <a16:creationId xmlns:a16="http://schemas.microsoft.com/office/drawing/2014/main" id="{534D7296-F2C2-4D4F-98AF-1DCFE62F6E25}"/>
              </a:ext>
            </a:extLst>
          </p:cNvPr>
          <p:cNvSpPr>
            <a:spLocks noGrp="1"/>
          </p:cNvSpPr>
          <p:nvPr>
            <p:ph type="pic" sz="quarter" idx="11"/>
          </p:nvPr>
        </p:nvSpPr>
        <p:spPr>
          <a:xfrm>
            <a:off x="4660717" y="1785938"/>
            <a:ext cx="4065271" cy="2968942"/>
          </a:xfrm>
        </p:spPr>
        <p:txBody>
          <a:bodyPr/>
          <a:lstStyle/>
          <a:p>
            <a:endParaRPr lang="en-US"/>
          </a:p>
        </p:txBody>
      </p:sp>
      <p:sp>
        <p:nvSpPr>
          <p:cNvPr id="8" name="Content Placeholder 3">
            <a:extLst>
              <a:ext uri="{FF2B5EF4-FFF2-40B4-BE49-F238E27FC236}">
                <a16:creationId xmlns:a16="http://schemas.microsoft.com/office/drawing/2014/main" id="{11AD0657-D17B-4141-9C60-199D3280CD89}"/>
              </a:ext>
            </a:extLst>
          </p:cNvPr>
          <p:cNvSpPr>
            <a:spLocks noGrp="1"/>
          </p:cNvSpPr>
          <p:nvPr>
            <p:ph sz="half" idx="12" hasCustomPrompt="1"/>
          </p:nvPr>
        </p:nvSpPr>
        <p:spPr>
          <a:xfrm>
            <a:off x="384809" y="4955176"/>
            <a:ext cx="4004629" cy="1256621"/>
          </a:xfrm>
        </p:spPr>
        <p:txBody>
          <a:bodyPr>
            <a:normAutofit/>
          </a:bodyPr>
          <a:lstStyle>
            <a:lvl1pPr marL="0" indent="0">
              <a:buNone/>
              <a:defRPr sz="1800"/>
            </a:lvl1pPr>
          </a:lstStyle>
          <a:p>
            <a:pPr lvl="0"/>
            <a:r>
              <a:rPr lang="en-US" dirty="0"/>
              <a:t>Supporting text goes here</a:t>
            </a:r>
          </a:p>
        </p:txBody>
      </p:sp>
    </p:spTree>
    <p:extLst>
      <p:ext uri="{BB962C8B-B14F-4D97-AF65-F5344CB8AC3E}">
        <p14:creationId xmlns:p14="http://schemas.microsoft.com/office/powerpoint/2010/main" val="25974958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ark: Two subtitles with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9B1DD-258F-8146-A08A-822030DFBFF7}"/>
              </a:ext>
            </a:extLst>
          </p:cNvPr>
          <p:cNvSpPr>
            <a:spLocks noGrp="1"/>
          </p:cNvSpPr>
          <p:nvPr>
            <p:ph type="title" hasCustomPrompt="1"/>
          </p:nvPr>
        </p:nvSpPr>
        <p:spPr>
          <a:xfrm>
            <a:off x="384809" y="330925"/>
            <a:ext cx="8341179" cy="1280478"/>
          </a:xfrm>
        </p:spPr>
        <p:txBody>
          <a:bodyPr/>
          <a:lstStyle/>
          <a:p>
            <a:r>
              <a:rPr lang="en-US" dirty="0"/>
              <a:t>CLICK TO EDIT MASTER TITLE STYLE</a:t>
            </a:r>
          </a:p>
        </p:txBody>
      </p:sp>
      <p:sp>
        <p:nvSpPr>
          <p:cNvPr id="6" name="Picture Placeholder 5">
            <a:extLst>
              <a:ext uri="{FF2B5EF4-FFF2-40B4-BE49-F238E27FC236}">
                <a16:creationId xmlns:a16="http://schemas.microsoft.com/office/drawing/2014/main" id="{EE434271-CB91-F647-A619-0C5EF51B092F}"/>
              </a:ext>
            </a:extLst>
          </p:cNvPr>
          <p:cNvSpPr>
            <a:spLocks noGrp="1"/>
          </p:cNvSpPr>
          <p:nvPr>
            <p:ph type="pic" sz="quarter" idx="10"/>
          </p:nvPr>
        </p:nvSpPr>
        <p:spPr>
          <a:xfrm>
            <a:off x="384809" y="4214947"/>
            <a:ext cx="4004629" cy="1996849"/>
          </a:xfrm>
        </p:spPr>
        <p:txBody>
          <a:bodyPr/>
          <a:lstStyle/>
          <a:p>
            <a:endParaRPr lang="en-US"/>
          </a:p>
        </p:txBody>
      </p:sp>
      <p:sp>
        <p:nvSpPr>
          <p:cNvPr id="8" name="Content Placeholder 3">
            <a:extLst>
              <a:ext uri="{FF2B5EF4-FFF2-40B4-BE49-F238E27FC236}">
                <a16:creationId xmlns:a16="http://schemas.microsoft.com/office/drawing/2014/main" id="{11AD0657-D17B-4141-9C60-199D3280CD89}"/>
              </a:ext>
            </a:extLst>
          </p:cNvPr>
          <p:cNvSpPr>
            <a:spLocks noGrp="1"/>
          </p:cNvSpPr>
          <p:nvPr>
            <p:ph sz="half" idx="12" hasCustomPrompt="1"/>
          </p:nvPr>
        </p:nvSpPr>
        <p:spPr>
          <a:xfrm>
            <a:off x="384809" y="2240691"/>
            <a:ext cx="4004629" cy="1846216"/>
          </a:xfrm>
        </p:spPr>
        <p:txBody>
          <a:bodyPr>
            <a:normAutofit/>
          </a:bodyPr>
          <a:lstStyle>
            <a:lvl1pPr marL="0" indent="0">
              <a:buNone/>
              <a:defRPr sz="1800"/>
            </a:lvl1pPr>
          </a:lstStyle>
          <a:p>
            <a:pPr lvl="0"/>
            <a:r>
              <a:rPr lang="en-US" dirty="0"/>
              <a:t>Supporting text goes here</a:t>
            </a:r>
          </a:p>
        </p:txBody>
      </p:sp>
      <p:sp>
        <p:nvSpPr>
          <p:cNvPr id="5" name="Text Placeholder 4">
            <a:extLst>
              <a:ext uri="{FF2B5EF4-FFF2-40B4-BE49-F238E27FC236}">
                <a16:creationId xmlns:a16="http://schemas.microsoft.com/office/drawing/2014/main" id="{2555567B-55DF-4645-91BD-C664D3CCDADD}"/>
              </a:ext>
            </a:extLst>
          </p:cNvPr>
          <p:cNvSpPr>
            <a:spLocks noGrp="1"/>
          </p:cNvSpPr>
          <p:nvPr>
            <p:ph type="body" sz="quarter" idx="13" hasCustomPrompt="1"/>
          </p:nvPr>
        </p:nvSpPr>
        <p:spPr>
          <a:xfrm>
            <a:off x="384809" y="1831659"/>
            <a:ext cx="4005263" cy="409031"/>
          </a:xfrm>
        </p:spPr>
        <p:txBody>
          <a:bodyPr anchor="b">
            <a:normAutofit/>
          </a:bodyPr>
          <a:lstStyle>
            <a:lvl1pPr marL="0" indent="0">
              <a:buNone/>
              <a:defRPr sz="2000" b="1">
                <a:solidFill>
                  <a:srgbClr val="8FA5C9"/>
                </a:solidFill>
              </a:defRPr>
            </a:lvl1pPr>
          </a:lstStyle>
          <a:p>
            <a:pPr lvl="0"/>
            <a:r>
              <a:rPr lang="en-US" dirty="0"/>
              <a:t>SUB TITLE</a:t>
            </a:r>
          </a:p>
        </p:txBody>
      </p:sp>
      <p:sp>
        <p:nvSpPr>
          <p:cNvPr id="9" name="Picture Placeholder 5">
            <a:extLst>
              <a:ext uri="{FF2B5EF4-FFF2-40B4-BE49-F238E27FC236}">
                <a16:creationId xmlns:a16="http://schemas.microsoft.com/office/drawing/2014/main" id="{38537223-6359-E94B-936E-58718B708C5C}"/>
              </a:ext>
            </a:extLst>
          </p:cNvPr>
          <p:cNvSpPr>
            <a:spLocks noGrp="1"/>
          </p:cNvSpPr>
          <p:nvPr>
            <p:ph type="pic" sz="quarter" idx="14"/>
          </p:nvPr>
        </p:nvSpPr>
        <p:spPr>
          <a:xfrm>
            <a:off x="4704261" y="4214947"/>
            <a:ext cx="4004629" cy="1996849"/>
          </a:xfrm>
        </p:spPr>
        <p:txBody>
          <a:bodyPr/>
          <a:lstStyle/>
          <a:p>
            <a:endParaRPr lang="en-US"/>
          </a:p>
        </p:txBody>
      </p:sp>
      <p:sp>
        <p:nvSpPr>
          <p:cNvPr id="10" name="Content Placeholder 3">
            <a:extLst>
              <a:ext uri="{FF2B5EF4-FFF2-40B4-BE49-F238E27FC236}">
                <a16:creationId xmlns:a16="http://schemas.microsoft.com/office/drawing/2014/main" id="{49992D06-44F8-0142-A2B0-F506CFF524BC}"/>
              </a:ext>
            </a:extLst>
          </p:cNvPr>
          <p:cNvSpPr>
            <a:spLocks noGrp="1"/>
          </p:cNvSpPr>
          <p:nvPr>
            <p:ph sz="half" idx="15" hasCustomPrompt="1"/>
          </p:nvPr>
        </p:nvSpPr>
        <p:spPr>
          <a:xfrm>
            <a:off x="4704261" y="2240691"/>
            <a:ext cx="4004629" cy="1846216"/>
          </a:xfrm>
        </p:spPr>
        <p:txBody>
          <a:bodyPr>
            <a:normAutofit/>
          </a:bodyPr>
          <a:lstStyle>
            <a:lvl1pPr marL="0" indent="0">
              <a:buNone/>
              <a:defRPr sz="1800"/>
            </a:lvl1pPr>
          </a:lstStyle>
          <a:p>
            <a:pPr lvl="0"/>
            <a:r>
              <a:rPr lang="en-US" dirty="0"/>
              <a:t>Supporting text goes here</a:t>
            </a:r>
          </a:p>
        </p:txBody>
      </p:sp>
      <p:sp>
        <p:nvSpPr>
          <p:cNvPr id="11" name="Text Placeholder 4">
            <a:extLst>
              <a:ext uri="{FF2B5EF4-FFF2-40B4-BE49-F238E27FC236}">
                <a16:creationId xmlns:a16="http://schemas.microsoft.com/office/drawing/2014/main" id="{D94085F2-280A-6A42-AE3C-6F3980FA6870}"/>
              </a:ext>
            </a:extLst>
          </p:cNvPr>
          <p:cNvSpPr>
            <a:spLocks noGrp="1"/>
          </p:cNvSpPr>
          <p:nvPr>
            <p:ph type="body" sz="quarter" idx="16" hasCustomPrompt="1"/>
          </p:nvPr>
        </p:nvSpPr>
        <p:spPr>
          <a:xfrm>
            <a:off x="4704261" y="1831659"/>
            <a:ext cx="4005263" cy="409031"/>
          </a:xfrm>
        </p:spPr>
        <p:txBody>
          <a:bodyPr anchor="b">
            <a:normAutofit/>
          </a:bodyPr>
          <a:lstStyle>
            <a:lvl1pPr marL="0" indent="0">
              <a:buNone/>
              <a:defRPr sz="2000" b="1">
                <a:solidFill>
                  <a:srgbClr val="8FA5C9"/>
                </a:solidFill>
              </a:defRPr>
            </a:lvl1pPr>
          </a:lstStyle>
          <a:p>
            <a:pPr lvl="0"/>
            <a:r>
              <a:rPr lang="en-US" dirty="0"/>
              <a:t>SUB TITLE</a:t>
            </a:r>
          </a:p>
        </p:txBody>
      </p:sp>
    </p:spTree>
    <p:extLst>
      <p:ext uri="{BB962C8B-B14F-4D97-AF65-F5344CB8AC3E}">
        <p14:creationId xmlns:p14="http://schemas.microsoft.com/office/powerpoint/2010/main" val="21271743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Dark: Two subtitles">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26DD89-C9F5-0D4E-AA32-6D9D20F1B6A1}"/>
              </a:ext>
            </a:extLst>
          </p:cNvPr>
          <p:cNvSpPr>
            <a:spLocks noGrp="1"/>
          </p:cNvSpPr>
          <p:nvPr>
            <p:ph type="body" idx="1" hasCustomPrompt="1"/>
          </p:nvPr>
        </p:nvSpPr>
        <p:spPr>
          <a:xfrm>
            <a:off x="384810" y="1681163"/>
            <a:ext cx="4114166" cy="823912"/>
          </a:xfrm>
        </p:spPr>
        <p:txBody>
          <a:bodyPr anchor="b"/>
          <a:lstStyle>
            <a:lvl1pPr marL="0" indent="0">
              <a:buNone/>
              <a:defRPr sz="2400" b="1">
                <a:solidFill>
                  <a:srgbClr val="8FA5C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FDC97EF9-3463-F843-B27E-D260E0C59523}"/>
              </a:ext>
            </a:extLst>
          </p:cNvPr>
          <p:cNvSpPr>
            <a:spLocks noGrp="1"/>
          </p:cNvSpPr>
          <p:nvPr>
            <p:ph sz="half" idx="2"/>
          </p:nvPr>
        </p:nvSpPr>
        <p:spPr>
          <a:xfrm>
            <a:off x="384810" y="2505075"/>
            <a:ext cx="4114166"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CD008F5-3460-AD43-A468-79B4F8F249DB}"/>
              </a:ext>
            </a:extLst>
          </p:cNvPr>
          <p:cNvSpPr>
            <a:spLocks noGrp="1"/>
          </p:cNvSpPr>
          <p:nvPr>
            <p:ph type="body" sz="quarter" idx="3" hasCustomPrompt="1"/>
          </p:nvPr>
        </p:nvSpPr>
        <p:spPr>
          <a:xfrm>
            <a:off x="4629150" y="1681163"/>
            <a:ext cx="4096838" cy="823912"/>
          </a:xfrm>
        </p:spPr>
        <p:txBody>
          <a:bodyPr anchor="b"/>
          <a:lstStyle>
            <a:lvl1pPr marL="0" indent="0">
              <a:buNone/>
              <a:defRPr sz="2400" b="1">
                <a:solidFill>
                  <a:srgbClr val="8FA5C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AE3F53F7-93D9-8142-A0E9-1A9D6D70A166}"/>
              </a:ext>
            </a:extLst>
          </p:cNvPr>
          <p:cNvSpPr>
            <a:spLocks noGrp="1"/>
          </p:cNvSpPr>
          <p:nvPr>
            <p:ph sz="quarter" idx="4"/>
          </p:nvPr>
        </p:nvSpPr>
        <p:spPr>
          <a:xfrm>
            <a:off x="4629150" y="2505075"/>
            <a:ext cx="409683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60DB09A7-BDCC-A84F-8939-8DA0D1B46373}"/>
              </a:ext>
            </a:extLst>
          </p:cNvPr>
          <p:cNvSpPr>
            <a:spLocks noGrp="1"/>
          </p:cNvSpPr>
          <p:nvPr>
            <p:ph type="title" hasCustomPrompt="1"/>
          </p:nvPr>
        </p:nvSpPr>
        <p:spPr>
          <a:xfrm>
            <a:off x="384809" y="348182"/>
            <a:ext cx="8341179" cy="1249637"/>
          </a:xfrm>
        </p:spPr>
        <p:txBody>
          <a:bodyPr/>
          <a:lstStyle/>
          <a:p>
            <a:r>
              <a:rPr lang="en-US" dirty="0"/>
              <a:t>CLICK TO EDIT MASTER TITLE STYLE</a:t>
            </a:r>
          </a:p>
        </p:txBody>
      </p:sp>
    </p:spTree>
    <p:extLst>
      <p:ext uri="{BB962C8B-B14F-4D97-AF65-F5344CB8AC3E}">
        <p14:creationId xmlns:p14="http://schemas.microsoft.com/office/powerpoint/2010/main" val="6468023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Dark: Title and Blank spac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DB559-F919-3E43-B214-C0C8A9D5B2EB}"/>
              </a:ext>
            </a:extLst>
          </p:cNvPr>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32863610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Dark: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DB559-F919-3E43-B214-C0C8A9D5B2EB}"/>
              </a:ext>
            </a:extLst>
          </p:cNvPr>
          <p:cNvSpPr>
            <a:spLocks noGrp="1"/>
          </p:cNvSpPr>
          <p:nvPr>
            <p:ph type="title" hasCustomPrompt="1"/>
          </p:nvPr>
        </p:nvSpPr>
        <p:spPr/>
        <p:txBody>
          <a:bodyPr/>
          <a:lstStyle/>
          <a:p>
            <a:r>
              <a:rPr lang="en-US" dirty="0"/>
              <a:t>CLICK TO EDIT MASTER TITLE STYLE</a:t>
            </a:r>
          </a:p>
        </p:txBody>
      </p:sp>
      <p:sp>
        <p:nvSpPr>
          <p:cNvPr id="4" name="Chart Placeholder 3">
            <a:extLst>
              <a:ext uri="{FF2B5EF4-FFF2-40B4-BE49-F238E27FC236}">
                <a16:creationId xmlns:a16="http://schemas.microsoft.com/office/drawing/2014/main" id="{B55BCEA2-E721-FA4E-A504-C4548C8644B3}"/>
              </a:ext>
            </a:extLst>
          </p:cNvPr>
          <p:cNvSpPr>
            <a:spLocks noGrp="1"/>
          </p:cNvSpPr>
          <p:nvPr>
            <p:ph type="chart" sz="quarter" idx="10"/>
          </p:nvPr>
        </p:nvSpPr>
        <p:spPr>
          <a:xfrm>
            <a:off x="384175" y="1759131"/>
            <a:ext cx="8394700" cy="4397194"/>
          </a:xfrm>
        </p:spPr>
        <p:txBody>
          <a:bodyPr/>
          <a:lstStyle/>
          <a:p>
            <a:endParaRPr lang="en-US" dirty="0"/>
          </a:p>
        </p:txBody>
      </p:sp>
    </p:spTree>
    <p:extLst>
      <p:ext uri="{BB962C8B-B14F-4D97-AF65-F5344CB8AC3E}">
        <p14:creationId xmlns:p14="http://schemas.microsoft.com/office/powerpoint/2010/main" val="3324018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C9D349E-850F-CF46-A085-E451427D9F0F}"/>
              </a:ext>
            </a:extLst>
          </p:cNvPr>
          <p:cNvPicPr>
            <a:picLocks noChangeAspect="1"/>
          </p:cNvPicPr>
          <p:nvPr userDrawn="1"/>
        </p:nvPicPr>
        <p:blipFill>
          <a:blip r:embed="rId2"/>
          <a:stretch>
            <a:fillRect/>
          </a:stretch>
        </p:blipFill>
        <p:spPr>
          <a:xfrm>
            <a:off x="-55727" y="-45000"/>
            <a:ext cx="9255455" cy="6948000"/>
          </a:xfrm>
          <a:prstGeom prst="rect">
            <a:avLst/>
          </a:prstGeom>
        </p:spPr>
      </p:pic>
      <p:sp>
        <p:nvSpPr>
          <p:cNvPr id="2" name="Title 1">
            <a:extLst>
              <a:ext uri="{FF2B5EF4-FFF2-40B4-BE49-F238E27FC236}">
                <a16:creationId xmlns:a16="http://schemas.microsoft.com/office/drawing/2014/main" id="{FF7CA087-467B-6E43-8D81-F5BA8E1C22DD}"/>
              </a:ext>
            </a:extLst>
          </p:cNvPr>
          <p:cNvSpPr>
            <a:spLocks noGrp="1"/>
          </p:cNvSpPr>
          <p:nvPr>
            <p:ph type="ctrTitle" hasCustomPrompt="1"/>
          </p:nvPr>
        </p:nvSpPr>
        <p:spPr>
          <a:xfrm>
            <a:off x="663486" y="1118648"/>
            <a:ext cx="6858000" cy="2387600"/>
          </a:xfrm>
          <a:prstGeom prst="rect">
            <a:avLst/>
          </a:prstGeom>
        </p:spPr>
        <p:txBody>
          <a:bodyPr anchor="b">
            <a:normAutofit/>
          </a:bodyPr>
          <a:lstStyle>
            <a:lvl1pPr algn="l">
              <a:defRPr sz="4600" b="1" spc="3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D9702D91-34E4-934C-8134-28837E8CA410}"/>
              </a:ext>
            </a:extLst>
          </p:cNvPr>
          <p:cNvSpPr>
            <a:spLocks noGrp="1"/>
          </p:cNvSpPr>
          <p:nvPr>
            <p:ph type="subTitle" idx="1" hasCustomPrompt="1"/>
          </p:nvPr>
        </p:nvSpPr>
        <p:spPr>
          <a:xfrm>
            <a:off x="663486" y="3506248"/>
            <a:ext cx="6858000" cy="1655762"/>
          </a:xfrm>
          <a:prstGeom prst="rect">
            <a:avLst/>
          </a:prstGeom>
        </p:spPr>
        <p:txBody>
          <a:bodyPr>
            <a:normAutofit/>
          </a:bodyPr>
          <a:lstStyle>
            <a:lvl1pPr marL="0" indent="0" algn="l">
              <a:buNone/>
              <a:defRPr sz="3000" b="1">
                <a:solidFill>
                  <a:srgbClr val="27337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1604009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DB559-F919-3E43-B214-C0C8A9D5B2EB}"/>
              </a:ext>
            </a:extLst>
          </p:cNvPr>
          <p:cNvSpPr>
            <a:spLocks noGrp="1"/>
          </p:cNvSpPr>
          <p:nvPr>
            <p:ph type="title" hasCustomPrompt="1"/>
          </p:nvPr>
        </p:nvSpPr>
        <p:spPr/>
        <p:txBody>
          <a:bodyPr anchor="t"/>
          <a:lstStyle/>
          <a:p>
            <a:r>
              <a:rPr lang="en-US" dirty="0"/>
              <a:t>CLICK TO EDIT MASTER TITLE STYLE</a:t>
            </a:r>
          </a:p>
        </p:txBody>
      </p:sp>
      <p:sp>
        <p:nvSpPr>
          <p:cNvPr id="4" name="Chart Placeholder 3">
            <a:extLst>
              <a:ext uri="{FF2B5EF4-FFF2-40B4-BE49-F238E27FC236}">
                <a16:creationId xmlns:a16="http://schemas.microsoft.com/office/drawing/2014/main" id="{B55BCEA2-E721-FA4E-A504-C4548C8644B3}"/>
              </a:ext>
            </a:extLst>
          </p:cNvPr>
          <p:cNvSpPr>
            <a:spLocks noGrp="1"/>
          </p:cNvSpPr>
          <p:nvPr>
            <p:ph type="chart" sz="quarter" idx="10"/>
          </p:nvPr>
        </p:nvSpPr>
        <p:spPr>
          <a:xfrm>
            <a:off x="384175" y="1750423"/>
            <a:ext cx="4065905" cy="3187337"/>
          </a:xfrm>
        </p:spPr>
        <p:txBody>
          <a:bodyPr/>
          <a:lstStyle/>
          <a:p>
            <a:endParaRPr lang="en-US" dirty="0"/>
          </a:p>
        </p:txBody>
      </p:sp>
      <p:sp>
        <p:nvSpPr>
          <p:cNvPr id="5" name="Chart Placeholder 3">
            <a:extLst>
              <a:ext uri="{FF2B5EF4-FFF2-40B4-BE49-F238E27FC236}">
                <a16:creationId xmlns:a16="http://schemas.microsoft.com/office/drawing/2014/main" id="{83E3A0AB-D4D9-E744-9068-9DC285D0BE4E}"/>
              </a:ext>
            </a:extLst>
          </p:cNvPr>
          <p:cNvSpPr>
            <a:spLocks noGrp="1"/>
          </p:cNvSpPr>
          <p:nvPr>
            <p:ph type="chart" sz="quarter" idx="11"/>
          </p:nvPr>
        </p:nvSpPr>
        <p:spPr>
          <a:xfrm>
            <a:off x="4720047" y="1750423"/>
            <a:ext cx="4058194" cy="3187337"/>
          </a:xfrm>
        </p:spPr>
        <p:txBody>
          <a:bodyPr/>
          <a:lstStyle/>
          <a:p>
            <a:endParaRPr lang="en-US" dirty="0"/>
          </a:p>
        </p:txBody>
      </p:sp>
      <p:sp>
        <p:nvSpPr>
          <p:cNvPr id="6" name="Text Placeholder 5">
            <a:extLst>
              <a:ext uri="{FF2B5EF4-FFF2-40B4-BE49-F238E27FC236}">
                <a16:creationId xmlns:a16="http://schemas.microsoft.com/office/drawing/2014/main" id="{FA9663E6-E3ED-B44C-BEF6-576BED42770E}"/>
              </a:ext>
            </a:extLst>
          </p:cNvPr>
          <p:cNvSpPr>
            <a:spLocks noGrp="1"/>
          </p:cNvSpPr>
          <p:nvPr>
            <p:ph type="body" sz="quarter" idx="12" hasCustomPrompt="1"/>
          </p:nvPr>
        </p:nvSpPr>
        <p:spPr>
          <a:xfrm>
            <a:off x="384174" y="5094197"/>
            <a:ext cx="4065905" cy="1131978"/>
          </a:xfrm>
        </p:spPr>
        <p:txBody>
          <a:bodyPr>
            <a:normAutofit/>
          </a:bodyPr>
          <a:lstStyle>
            <a:lvl1pPr marL="0" indent="0">
              <a:buNone/>
              <a:defRPr sz="1800"/>
            </a:lvl1pPr>
          </a:lstStyle>
          <a:p>
            <a:pPr lvl="0"/>
            <a:r>
              <a:rPr lang="en-US" sz="1800" dirty="0"/>
              <a:t>Supporting text goes here</a:t>
            </a:r>
            <a:endParaRPr lang="en-US" dirty="0"/>
          </a:p>
        </p:txBody>
      </p:sp>
      <p:sp>
        <p:nvSpPr>
          <p:cNvPr id="7" name="Text Placeholder 5">
            <a:extLst>
              <a:ext uri="{FF2B5EF4-FFF2-40B4-BE49-F238E27FC236}">
                <a16:creationId xmlns:a16="http://schemas.microsoft.com/office/drawing/2014/main" id="{7FF82AD1-9B7F-1448-82C7-0D2BD6647E80}"/>
              </a:ext>
            </a:extLst>
          </p:cNvPr>
          <p:cNvSpPr>
            <a:spLocks noGrp="1"/>
          </p:cNvSpPr>
          <p:nvPr>
            <p:ph type="body" sz="quarter" idx="13" hasCustomPrompt="1"/>
          </p:nvPr>
        </p:nvSpPr>
        <p:spPr>
          <a:xfrm>
            <a:off x="4720047" y="5094197"/>
            <a:ext cx="4058194" cy="1131978"/>
          </a:xfrm>
        </p:spPr>
        <p:txBody>
          <a:bodyPr>
            <a:normAutofit/>
          </a:bodyPr>
          <a:lstStyle>
            <a:lvl1pPr marL="0" indent="0">
              <a:buNone/>
              <a:defRPr sz="1800"/>
            </a:lvl1pPr>
          </a:lstStyle>
          <a:p>
            <a:pPr lvl="0"/>
            <a:r>
              <a:rPr lang="en-US" sz="1800" dirty="0"/>
              <a:t>Supporting text goes here</a:t>
            </a:r>
            <a:endParaRPr lang="en-US" dirty="0"/>
          </a:p>
        </p:txBody>
      </p:sp>
    </p:spTree>
    <p:extLst>
      <p:ext uri="{BB962C8B-B14F-4D97-AF65-F5344CB8AC3E}">
        <p14:creationId xmlns:p14="http://schemas.microsoft.com/office/powerpoint/2010/main" val="400777273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ark: Chart Left - Tex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89567-F05C-694E-8497-942A04B2F9ED}"/>
              </a:ext>
            </a:extLst>
          </p:cNvPr>
          <p:cNvSpPr>
            <a:spLocks noGrp="1"/>
          </p:cNvSpPr>
          <p:nvPr>
            <p:ph type="title" hasCustomPrompt="1"/>
          </p:nvPr>
        </p:nvSpPr>
        <p:spPr>
          <a:xfrm>
            <a:off x="384810" y="304800"/>
            <a:ext cx="8393430" cy="1306286"/>
          </a:xfrm>
        </p:spPr>
        <p:txBody>
          <a:bodyPr anchor="t"/>
          <a:lstStyle/>
          <a:p>
            <a:r>
              <a:rPr lang="en-US" dirty="0"/>
              <a:t>CLICK TO EDIT MASTER TITLE STYLE</a:t>
            </a:r>
          </a:p>
        </p:txBody>
      </p:sp>
      <p:sp>
        <p:nvSpPr>
          <p:cNvPr id="3" name="Chart Placeholder 3">
            <a:extLst>
              <a:ext uri="{FF2B5EF4-FFF2-40B4-BE49-F238E27FC236}">
                <a16:creationId xmlns:a16="http://schemas.microsoft.com/office/drawing/2014/main" id="{4C5A840C-B171-1440-9D84-5F34C2900ED2}"/>
              </a:ext>
            </a:extLst>
          </p:cNvPr>
          <p:cNvSpPr>
            <a:spLocks noGrp="1"/>
          </p:cNvSpPr>
          <p:nvPr>
            <p:ph type="chart" sz="quarter" idx="10"/>
          </p:nvPr>
        </p:nvSpPr>
        <p:spPr>
          <a:xfrm>
            <a:off x="384175" y="1750423"/>
            <a:ext cx="5676991" cy="4432663"/>
          </a:xfrm>
        </p:spPr>
        <p:txBody>
          <a:bodyPr/>
          <a:lstStyle/>
          <a:p>
            <a:endParaRPr lang="en-US" dirty="0"/>
          </a:p>
        </p:txBody>
      </p:sp>
      <p:sp>
        <p:nvSpPr>
          <p:cNvPr id="4" name="Text Placeholder 5">
            <a:extLst>
              <a:ext uri="{FF2B5EF4-FFF2-40B4-BE49-F238E27FC236}">
                <a16:creationId xmlns:a16="http://schemas.microsoft.com/office/drawing/2014/main" id="{890E1062-6316-A74B-BFCF-54ED408A2A98}"/>
              </a:ext>
            </a:extLst>
          </p:cNvPr>
          <p:cNvSpPr>
            <a:spLocks noGrp="1"/>
          </p:cNvSpPr>
          <p:nvPr>
            <p:ph type="body" sz="quarter" idx="13" hasCustomPrompt="1"/>
          </p:nvPr>
        </p:nvSpPr>
        <p:spPr>
          <a:xfrm>
            <a:off x="6217921" y="2481943"/>
            <a:ext cx="2560319" cy="3701141"/>
          </a:xfrm>
        </p:spPr>
        <p:txBody>
          <a:bodyPr>
            <a:normAutofit/>
          </a:bodyPr>
          <a:lstStyle>
            <a:lvl1pPr marL="0" indent="0">
              <a:buNone/>
              <a:defRPr sz="1800"/>
            </a:lvl1pPr>
          </a:lstStyle>
          <a:p>
            <a:pPr lvl="0"/>
            <a:r>
              <a:rPr lang="en-US" sz="1800" dirty="0"/>
              <a:t>Supporting text goes here</a:t>
            </a:r>
            <a:endParaRPr lang="en-US" dirty="0"/>
          </a:p>
        </p:txBody>
      </p:sp>
      <p:sp>
        <p:nvSpPr>
          <p:cNvPr id="7" name="Text Placeholder 6">
            <a:extLst>
              <a:ext uri="{FF2B5EF4-FFF2-40B4-BE49-F238E27FC236}">
                <a16:creationId xmlns:a16="http://schemas.microsoft.com/office/drawing/2014/main" id="{B4C50E3A-BBFD-E64A-A980-62C7E2E144B7}"/>
              </a:ext>
            </a:extLst>
          </p:cNvPr>
          <p:cNvSpPr>
            <a:spLocks noGrp="1"/>
          </p:cNvSpPr>
          <p:nvPr>
            <p:ph type="body" sz="quarter" idx="14" hasCustomPrompt="1"/>
          </p:nvPr>
        </p:nvSpPr>
        <p:spPr>
          <a:xfrm>
            <a:off x="6217603" y="1724252"/>
            <a:ext cx="2560637" cy="644525"/>
          </a:xfrm>
        </p:spPr>
        <p:txBody>
          <a:bodyPr anchor="b">
            <a:normAutofit/>
          </a:bodyPr>
          <a:lstStyle>
            <a:lvl1pPr marL="0" indent="0">
              <a:buNone/>
              <a:defRPr sz="1800" b="1">
                <a:solidFill>
                  <a:srgbClr val="8FA5C9"/>
                </a:solidFill>
              </a:defRPr>
            </a:lvl1pPr>
            <a:lvl2pPr marL="457200" indent="0">
              <a:buNone/>
              <a:defRPr/>
            </a:lvl2pPr>
          </a:lstStyle>
          <a:p>
            <a:pPr lvl="0"/>
            <a:r>
              <a:rPr lang="en-US" dirty="0"/>
              <a:t>SUB TITLE GOES HERE</a:t>
            </a:r>
          </a:p>
        </p:txBody>
      </p:sp>
    </p:spTree>
    <p:extLst>
      <p:ext uri="{BB962C8B-B14F-4D97-AF65-F5344CB8AC3E}">
        <p14:creationId xmlns:p14="http://schemas.microsoft.com/office/powerpoint/2010/main" val="384286774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Dark: Text Left - Char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89567-F05C-694E-8497-942A04B2F9ED}"/>
              </a:ext>
            </a:extLst>
          </p:cNvPr>
          <p:cNvSpPr>
            <a:spLocks noGrp="1"/>
          </p:cNvSpPr>
          <p:nvPr>
            <p:ph type="title" hasCustomPrompt="1"/>
          </p:nvPr>
        </p:nvSpPr>
        <p:spPr>
          <a:xfrm>
            <a:off x="384810" y="304800"/>
            <a:ext cx="8393430" cy="1306286"/>
          </a:xfrm>
        </p:spPr>
        <p:txBody>
          <a:bodyPr anchor="t"/>
          <a:lstStyle/>
          <a:p>
            <a:r>
              <a:rPr lang="en-US" dirty="0"/>
              <a:t>CLICK TO EDIT MASTER TITLE STYLE</a:t>
            </a:r>
          </a:p>
        </p:txBody>
      </p:sp>
      <p:sp>
        <p:nvSpPr>
          <p:cNvPr id="3" name="Chart Placeholder 3">
            <a:extLst>
              <a:ext uri="{FF2B5EF4-FFF2-40B4-BE49-F238E27FC236}">
                <a16:creationId xmlns:a16="http://schemas.microsoft.com/office/drawing/2014/main" id="{4C5A840C-B171-1440-9D84-5F34C2900ED2}"/>
              </a:ext>
            </a:extLst>
          </p:cNvPr>
          <p:cNvSpPr>
            <a:spLocks noGrp="1"/>
          </p:cNvSpPr>
          <p:nvPr>
            <p:ph type="chart" sz="quarter" idx="10"/>
          </p:nvPr>
        </p:nvSpPr>
        <p:spPr>
          <a:xfrm>
            <a:off x="3101249" y="1750423"/>
            <a:ext cx="5676991" cy="4432663"/>
          </a:xfrm>
        </p:spPr>
        <p:txBody>
          <a:bodyPr/>
          <a:lstStyle/>
          <a:p>
            <a:endParaRPr lang="en-US" dirty="0"/>
          </a:p>
        </p:txBody>
      </p:sp>
      <p:sp>
        <p:nvSpPr>
          <p:cNvPr id="4" name="Text Placeholder 5">
            <a:extLst>
              <a:ext uri="{FF2B5EF4-FFF2-40B4-BE49-F238E27FC236}">
                <a16:creationId xmlns:a16="http://schemas.microsoft.com/office/drawing/2014/main" id="{890E1062-6316-A74B-BFCF-54ED408A2A98}"/>
              </a:ext>
            </a:extLst>
          </p:cNvPr>
          <p:cNvSpPr>
            <a:spLocks noGrp="1"/>
          </p:cNvSpPr>
          <p:nvPr>
            <p:ph type="body" sz="quarter" idx="13" hasCustomPrompt="1"/>
          </p:nvPr>
        </p:nvSpPr>
        <p:spPr>
          <a:xfrm>
            <a:off x="385128" y="2481943"/>
            <a:ext cx="2560319" cy="3701141"/>
          </a:xfrm>
        </p:spPr>
        <p:txBody>
          <a:bodyPr>
            <a:normAutofit/>
          </a:bodyPr>
          <a:lstStyle>
            <a:lvl1pPr marL="0" indent="0">
              <a:buNone/>
              <a:defRPr sz="1800"/>
            </a:lvl1pPr>
          </a:lstStyle>
          <a:p>
            <a:pPr lvl="0"/>
            <a:r>
              <a:rPr lang="en-US" sz="1800" dirty="0"/>
              <a:t>Supporting text goes here</a:t>
            </a:r>
            <a:endParaRPr lang="en-US" dirty="0"/>
          </a:p>
        </p:txBody>
      </p:sp>
      <p:sp>
        <p:nvSpPr>
          <p:cNvPr id="7" name="Text Placeholder 6">
            <a:extLst>
              <a:ext uri="{FF2B5EF4-FFF2-40B4-BE49-F238E27FC236}">
                <a16:creationId xmlns:a16="http://schemas.microsoft.com/office/drawing/2014/main" id="{B4C50E3A-BBFD-E64A-A980-62C7E2E144B7}"/>
              </a:ext>
            </a:extLst>
          </p:cNvPr>
          <p:cNvSpPr>
            <a:spLocks noGrp="1"/>
          </p:cNvSpPr>
          <p:nvPr>
            <p:ph type="body" sz="quarter" idx="14" hasCustomPrompt="1"/>
          </p:nvPr>
        </p:nvSpPr>
        <p:spPr>
          <a:xfrm>
            <a:off x="384810" y="1750423"/>
            <a:ext cx="2560637" cy="618354"/>
          </a:xfrm>
        </p:spPr>
        <p:txBody>
          <a:bodyPr anchor="b">
            <a:normAutofit/>
          </a:bodyPr>
          <a:lstStyle>
            <a:lvl1pPr marL="0" indent="0">
              <a:buNone/>
              <a:defRPr sz="1800" b="1">
                <a:solidFill>
                  <a:srgbClr val="8FA5C9"/>
                </a:solidFill>
              </a:defRPr>
            </a:lvl1pPr>
            <a:lvl2pPr marL="457200" indent="0">
              <a:buNone/>
              <a:defRPr/>
            </a:lvl2pPr>
          </a:lstStyle>
          <a:p>
            <a:pPr lvl="0"/>
            <a:r>
              <a:rPr lang="en-US" dirty="0"/>
              <a:t>SUB TITLE GOES HERE</a:t>
            </a:r>
          </a:p>
        </p:txBody>
      </p:sp>
    </p:spTree>
    <p:extLst>
      <p:ext uri="{BB962C8B-B14F-4D97-AF65-F5344CB8AC3E}">
        <p14:creationId xmlns:p14="http://schemas.microsoft.com/office/powerpoint/2010/main" val="40254145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Dark: Picture Left - Tex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89567-F05C-694E-8497-942A04B2F9ED}"/>
              </a:ext>
            </a:extLst>
          </p:cNvPr>
          <p:cNvSpPr>
            <a:spLocks noGrp="1"/>
          </p:cNvSpPr>
          <p:nvPr>
            <p:ph type="title" hasCustomPrompt="1"/>
          </p:nvPr>
        </p:nvSpPr>
        <p:spPr>
          <a:xfrm>
            <a:off x="384810" y="304800"/>
            <a:ext cx="8393430" cy="1306286"/>
          </a:xfrm>
        </p:spPr>
        <p:txBody>
          <a:bodyPr anchor="t"/>
          <a:lstStyle/>
          <a:p>
            <a:r>
              <a:rPr lang="en-US" dirty="0"/>
              <a:t>CLICK TO EDIT MASTER TITLE STYLE</a:t>
            </a:r>
          </a:p>
        </p:txBody>
      </p:sp>
      <p:sp>
        <p:nvSpPr>
          <p:cNvPr id="4" name="Text Placeholder 5">
            <a:extLst>
              <a:ext uri="{FF2B5EF4-FFF2-40B4-BE49-F238E27FC236}">
                <a16:creationId xmlns:a16="http://schemas.microsoft.com/office/drawing/2014/main" id="{890E1062-6316-A74B-BFCF-54ED408A2A98}"/>
              </a:ext>
            </a:extLst>
          </p:cNvPr>
          <p:cNvSpPr>
            <a:spLocks noGrp="1"/>
          </p:cNvSpPr>
          <p:nvPr>
            <p:ph type="body" sz="quarter" idx="13" hasCustomPrompt="1"/>
          </p:nvPr>
        </p:nvSpPr>
        <p:spPr>
          <a:xfrm>
            <a:off x="6217921" y="2481943"/>
            <a:ext cx="2560319" cy="3701141"/>
          </a:xfrm>
        </p:spPr>
        <p:txBody>
          <a:bodyPr>
            <a:normAutofit/>
          </a:bodyPr>
          <a:lstStyle>
            <a:lvl1pPr marL="0" indent="0">
              <a:buNone/>
              <a:defRPr sz="1800"/>
            </a:lvl1pPr>
          </a:lstStyle>
          <a:p>
            <a:pPr lvl="0"/>
            <a:r>
              <a:rPr lang="en-US" sz="1800" dirty="0"/>
              <a:t>Supporting text goes here</a:t>
            </a:r>
            <a:endParaRPr lang="en-US" dirty="0"/>
          </a:p>
        </p:txBody>
      </p:sp>
      <p:sp>
        <p:nvSpPr>
          <p:cNvPr id="7" name="Text Placeholder 6">
            <a:extLst>
              <a:ext uri="{FF2B5EF4-FFF2-40B4-BE49-F238E27FC236}">
                <a16:creationId xmlns:a16="http://schemas.microsoft.com/office/drawing/2014/main" id="{B4C50E3A-BBFD-E64A-A980-62C7E2E144B7}"/>
              </a:ext>
            </a:extLst>
          </p:cNvPr>
          <p:cNvSpPr>
            <a:spLocks noGrp="1"/>
          </p:cNvSpPr>
          <p:nvPr>
            <p:ph type="body" sz="quarter" idx="14" hasCustomPrompt="1"/>
          </p:nvPr>
        </p:nvSpPr>
        <p:spPr>
          <a:xfrm>
            <a:off x="6217603" y="1724252"/>
            <a:ext cx="2560637" cy="644525"/>
          </a:xfrm>
        </p:spPr>
        <p:txBody>
          <a:bodyPr anchor="b">
            <a:normAutofit/>
          </a:bodyPr>
          <a:lstStyle>
            <a:lvl1pPr marL="0" indent="0">
              <a:buNone/>
              <a:defRPr sz="1800" b="1">
                <a:solidFill>
                  <a:srgbClr val="8FA5C9"/>
                </a:solidFill>
              </a:defRPr>
            </a:lvl1pPr>
            <a:lvl2pPr marL="457200" indent="0">
              <a:buNone/>
              <a:defRPr/>
            </a:lvl2pPr>
          </a:lstStyle>
          <a:p>
            <a:pPr lvl="0"/>
            <a:r>
              <a:rPr lang="en-US" dirty="0"/>
              <a:t>SUB TITLE GOES HERE</a:t>
            </a:r>
          </a:p>
        </p:txBody>
      </p:sp>
      <p:sp>
        <p:nvSpPr>
          <p:cNvPr id="6" name="Picture Placeholder 5">
            <a:extLst>
              <a:ext uri="{FF2B5EF4-FFF2-40B4-BE49-F238E27FC236}">
                <a16:creationId xmlns:a16="http://schemas.microsoft.com/office/drawing/2014/main" id="{8E8EA2D7-7DBB-F643-8A81-1A7CC35B3FAE}"/>
              </a:ext>
            </a:extLst>
          </p:cNvPr>
          <p:cNvSpPr>
            <a:spLocks noGrp="1"/>
          </p:cNvSpPr>
          <p:nvPr>
            <p:ph type="pic" sz="quarter" idx="15"/>
          </p:nvPr>
        </p:nvSpPr>
        <p:spPr>
          <a:xfrm>
            <a:off x="384175" y="1724025"/>
            <a:ext cx="5668963" cy="4459288"/>
          </a:xfrm>
        </p:spPr>
        <p:txBody>
          <a:bodyPr/>
          <a:lstStyle/>
          <a:p>
            <a:endParaRPr lang="en-US"/>
          </a:p>
        </p:txBody>
      </p:sp>
    </p:spTree>
    <p:extLst>
      <p:ext uri="{BB962C8B-B14F-4D97-AF65-F5344CB8AC3E}">
        <p14:creationId xmlns:p14="http://schemas.microsoft.com/office/powerpoint/2010/main" val="418809316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ark: Text Left - Picture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89567-F05C-694E-8497-942A04B2F9ED}"/>
              </a:ext>
            </a:extLst>
          </p:cNvPr>
          <p:cNvSpPr>
            <a:spLocks noGrp="1"/>
          </p:cNvSpPr>
          <p:nvPr>
            <p:ph type="title" hasCustomPrompt="1"/>
          </p:nvPr>
        </p:nvSpPr>
        <p:spPr>
          <a:xfrm>
            <a:off x="384810" y="304800"/>
            <a:ext cx="8393430" cy="1306286"/>
          </a:xfrm>
        </p:spPr>
        <p:txBody>
          <a:bodyPr anchor="t"/>
          <a:lstStyle/>
          <a:p>
            <a:r>
              <a:rPr lang="en-US" dirty="0"/>
              <a:t>CLICK TO EDIT MASTER TITLE STYLE</a:t>
            </a:r>
          </a:p>
        </p:txBody>
      </p:sp>
      <p:sp>
        <p:nvSpPr>
          <p:cNvPr id="4" name="Text Placeholder 5">
            <a:extLst>
              <a:ext uri="{FF2B5EF4-FFF2-40B4-BE49-F238E27FC236}">
                <a16:creationId xmlns:a16="http://schemas.microsoft.com/office/drawing/2014/main" id="{890E1062-6316-A74B-BFCF-54ED408A2A98}"/>
              </a:ext>
            </a:extLst>
          </p:cNvPr>
          <p:cNvSpPr>
            <a:spLocks noGrp="1"/>
          </p:cNvSpPr>
          <p:nvPr>
            <p:ph type="body" sz="quarter" idx="13" hasCustomPrompt="1"/>
          </p:nvPr>
        </p:nvSpPr>
        <p:spPr>
          <a:xfrm>
            <a:off x="385128" y="2481943"/>
            <a:ext cx="2560319" cy="3701141"/>
          </a:xfrm>
        </p:spPr>
        <p:txBody>
          <a:bodyPr>
            <a:normAutofit/>
          </a:bodyPr>
          <a:lstStyle>
            <a:lvl1pPr marL="0" indent="0">
              <a:buNone/>
              <a:defRPr sz="1800"/>
            </a:lvl1pPr>
          </a:lstStyle>
          <a:p>
            <a:pPr lvl="0"/>
            <a:r>
              <a:rPr lang="en-US" sz="1800" dirty="0"/>
              <a:t>Supporting text goes here</a:t>
            </a:r>
            <a:endParaRPr lang="en-US" dirty="0"/>
          </a:p>
        </p:txBody>
      </p:sp>
      <p:sp>
        <p:nvSpPr>
          <p:cNvPr id="7" name="Text Placeholder 6">
            <a:extLst>
              <a:ext uri="{FF2B5EF4-FFF2-40B4-BE49-F238E27FC236}">
                <a16:creationId xmlns:a16="http://schemas.microsoft.com/office/drawing/2014/main" id="{B4C50E3A-BBFD-E64A-A980-62C7E2E144B7}"/>
              </a:ext>
            </a:extLst>
          </p:cNvPr>
          <p:cNvSpPr>
            <a:spLocks noGrp="1"/>
          </p:cNvSpPr>
          <p:nvPr>
            <p:ph type="body" sz="quarter" idx="14" hasCustomPrompt="1"/>
          </p:nvPr>
        </p:nvSpPr>
        <p:spPr>
          <a:xfrm>
            <a:off x="384810" y="1750423"/>
            <a:ext cx="2560637" cy="618354"/>
          </a:xfrm>
        </p:spPr>
        <p:txBody>
          <a:bodyPr anchor="b">
            <a:normAutofit/>
          </a:bodyPr>
          <a:lstStyle>
            <a:lvl1pPr marL="0" indent="0">
              <a:buNone/>
              <a:defRPr sz="1800" b="1">
                <a:solidFill>
                  <a:srgbClr val="8FA5C9"/>
                </a:solidFill>
              </a:defRPr>
            </a:lvl1pPr>
            <a:lvl2pPr marL="457200" indent="0">
              <a:buNone/>
              <a:defRPr/>
            </a:lvl2pPr>
          </a:lstStyle>
          <a:p>
            <a:pPr lvl="0"/>
            <a:r>
              <a:rPr lang="en-US" dirty="0"/>
              <a:t>SUB TITLE GOES HERE</a:t>
            </a:r>
          </a:p>
        </p:txBody>
      </p:sp>
      <p:sp>
        <p:nvSpPr>
          <p:cNvPr id="6" name="Picture Placeholder 5">
            <a:extLst>
              <a:ext uri="{FF2B5EF4-FFF2-40B4-BE49-F238E27FC236}">
                <a16:creationId xmlns:a16="http://schemas.microsoft.com/office/drawing/2014/main" id="{EB65D137-F77B-D84C-92F9-EA4734A6AFA8}"/>
              </a:ext>
            </a:extLst>
          </p:cNvPr>
          <p:cNvSpPr>
            <a:spLocks noGrp="1"/>
          </p:cNvSpPr>
          <p:nvPr>
            <p:ph type="pic" sz="quarter" idx="15"/>
          </p:nvPr>
        </p:nvSpPr>
        <p:spPr>
          <a:xfrm>
            <a:off x="3108325" y="1751013"/>
            <a:ext cx="5670550" cy="4432300"/>
          </a:xfrm>
        </p:spPr>
        <p:txBody>
          <a:bodyPr/>
          <a:lstStyle/>
          <a:p>
            <a:endParaRPr lang="en-US"/>
          </a:p>
        </p:txBody>
      </p:sp>
    </p:spTree>
    <p:extLst>
      <p:ext uri="{BB962C8B-B14F-4D97-AF65-F5344CB8AC3E}">
        <p14:creationId xmlns:p14="http://schemas.microsoft.com/office/powerpoint/2010/main" val="47654185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ark: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89567-F05C-694E-8497-942A04B2F9ED}"/>
              </a:ext>
            </a:extLst>
          </p:cNvPr>
          <p:cNvSpPr>
            <a:spLocks noGrp="1"/>
          </p:cNvSpPr>
          <p:nvPr>
            <p:ph type="title" hasCustomPrompt="1"/>
          </p:nvPr>
        </p:nvSpPr>
        <p:spPr>
          <a:xfrm>
            <a:off x="384810" y="304800"/>
            <a:ext cx="8393430" cy="1306286"/>
          </a:xfrm>
        </p:spPr>
        <p:txBody>
          <a:bodyPr anchor="t"/>
          <a:lstStyle/>
          <a:p>
            <a:r>
              <a:rPr lang="en-US" dirty="0"/>
              <a:t>CLICK TO EDIT MASTER TITLE STYLE</a:t>
            </a:r>
          </a:p>
        </p:txBody>
      </p:sp>
      <p:sp>
        <p:nvSpPr>
          <p:cNvPr id="9" name="Table Placeholder 8">
            <a:extLst>
              <a:ext uri="{FF2B5EF4-FFF2-40B4-BE49-F238E27FC236}">
                <a16:creationId xmlns:a16="http://schemas.microsoft.com/office/drawing/2014/main" id="{3D3B10FE-134D-3047-BF81-EDA8ED125FC4}"/>
              </a:ext>
            </a:extLst>
          </p:cNvPr>
          <p:cNvSpPr>
            <a:spLocks noGrp="1"/>
          </p:cNvSpPr>
          <p:nvPr>
            <p:ph type="tbl" sz="quarter" idx="10"/>
          </p:nvPr>
        </p:nvSpPr>
        <p:spPr>
          <a:xfrm>
            <a:off x="384810" y="1802675"/>
            <a:ext cx="8393429" cy="4223476"/>
          </a:xfrm>
        </p:spPr>
        <p:txBody>
          <a:bodyPr/>
          <a:lstStyle/>
          <a:p>
            <a:endParaRPr lang="en-US" dirty="0"/>
          </a:p>
        </p:txBody>
      </p:sp>
    </p:spTree>
    <p:extLst>
      <p:ext uri="{BB962C8B-B14F-4D97-AF65-F5344CB8AC3E}">
        <p14:creationId xmlns:p14="http://schemas.microsoft.com/office/powerpoint/2010/main" val="28938234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FFCD096-79E4-DE40-95D4-BDD58CE7E594}"/>
              </a:ext>
            </a:extLst>
          </p:cNvPr>
          <p:cNvPicPr>
            <a:picLocks noChangeAspect="1"/>
          </p:cNvPicPr>
          <p:nvPr userDrawn="1"/>
        </p:nvPicPr>
        <p:blipFill>
          <a:blip r:embed="rId2"/>
          <a:stretch>
            <a:fillRect/>
          </a:stretch>
        </p:blipFill>
        <p:spPr>
          <a:xfrm>
            <a:off x="-60000" y="-45000"/>
            <a:ext cx="9264000" cy="6948000"/>
          </a:xfrm>
          <a:prstGeom prst="rect">
            <a:avLst/>
          </a:prstGeom>
        </p:spPr>
      </p:pic>
      <p:sp>
        <p:nvSpPr>
          <p:cNvPr id="15" name="TextBox 14">
            <a:extLst>
              <a:ext uri="{FF2B5EF4-FFF2-40B4-BE49-F238E27FC236}">
                <a16:creationId xmlns:a16="http://schemas.microsoft.com/office/drawing/2014/main" id="{87796D60-B917-9341-B0C5-3DA5746B304A}"/>
              </a:ext>
            </a:extLst>
          </p:cNvPr>
          <p:cNvSpPr txBox="1"/>
          <p:nvPr userDrawn="1"/>
        </p:nvSpPr>
        <p:spPr>
          <a:xfrm>
            <a:off x="5521568" y="3705687"/>
            <a:ext cx="3195627" cy="18158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dirty="0">
                <a:solidFill>
                  <a:schemeClr val="bg1"/>
                </a:solidFill>
                <a:latin typeface="Trebuchet MS" panose="020B0703020202090204" pitchFamily="34" charset="0"/>
              </a:rPr>
              <a:t>The LEP and partners are developing place marketing activity to shout about what we have known for a long time, that Greater Lincolnshire is one of the best places in the UK to live, work, visit and do business.</a:t>
            </a:r>
          </a:p>
        </p:txBody>
      </p:sp>
    </p:spTree>
    <p:extLst>
      <p:ext uri="{BB962C8B-B14F-4D97-AF65-F5344CB8AC3E}">
        <p14:creationId xmlns:p14="http://schemas.microsoft.com/office/powerpoint/2010/main" val="21690990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FFCD096-79E4-DE40-95D4-BDD58CE7E594}"/>
              </a:ext>
            </a:extLst>
          </p:cNvPr>
          <p:cNvPicPr>
            <a:picLocks noChangeAspect="1"/>
          </p:cNvPicPr>
          <p:nvPr userDrawn="1"/>
        </p:nvPicPr>
        <p:blipFill>
          <a:blip r:embed="rId2"/>
          <a:stretch>
            <a:fillRect/>
          </a:stretch>
        </p:blipFill>
        <p:spPr>
          <a:xfrm>
            <a:off x="-60000" y="-45000"/>
            <a:ext cx="9264000" cy="6948000"/>
          </a:xfrm>
          <a:prstGeom prst="rect">
            <a:avLst/>
          </a:prstGeom>
        </p:spPr>
      </p:pic>
    </p:spTree>
    <p:extLst>
      <p:ext uri="{BB962C8B-B14F-4D97-AF65-F5344CB8AC3E}">
        <p14:creationId xmlns:p14="http://schemas.microsoft.com/office/powerpoint/2010/main" val="2550205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F6C0714-0369-EF46-8783-0C4E7D4B64FF}"/>
              </a:ext>
            </a:extLst>
          </p:cNvPr>
          <p:cNvPicPr>
            <a:picLocks noChangeAspect="1"/>
          </p:cNvPicPr>
          <p:nvPr userDrawn="1"/>
        </p:nvPicPr>
        <p:blipFill>
          <a:blip r:embed="rId2"/>
          <a:stretch>
            <a:fillRect/>
          </a:stretch>
        </p:blipFill>
        <p:spPr>
          <a:xfrm>
            <a:off x="-60000" y="-45000"/>
            <a:ext cx="9264000" cy="6948000"/>
          </a:xfrm>
          <a:prstGeom prst="rect">
            <a:avLst/>
          </a:prstGeom>
        </p:spPr>
      </p:pic>
      <p:sp>
        <p:nvSpPr>
          <p:cNvPr id="11" name="TextBox 10">
            <a:extLst>
              <a:ext uri="{FF2B5EF4-FFF2-40B4-BE49-F238E27FC236}">
                <a16:creationId xmlns:a16="http://schemas.microsoft.com/office/drawing/2014/main" id="{0B59A125-12AB-4843-A97B-140603BE0BDF}"/>
              </a:ext>
            </a:extLst>
          </p:cNvPr>
          <p:cNvSpPr txBox="1"/>
          <p:nvPr userDrawn="1"/>
        </p:nvSpPr>
        <p:spPr>
          <a:xfrm>
            <a:off x="4598126" y="4609778"/>
            <a:ext cx="3692770" cy="1323439"/>
          </a:xfrm>
          <a:prstGeom prst="rect">
            <a:avLst/>
          </a:prstGeom>
          <a:noFill/>
        </p:spPr>
        <p:txBody>
          <a:bodyPr wrap="square" rtlCol="0">
            <a:spAutoFit/>
          </a:bodyPr>
          <a:lstStyle/>
          <a:p>
            <a:pPr lvl="0"/>
            <a:r>
              <a:rPr lang="en-US" sz="1600" dirty="0">
                <a:solidFill>
                  <a:schemeClr val="bg1"/>
                </a:solidFill>
                <a:latin typeface="Trebuchet MS" panose="020B0703020202090204" pitchFamily="34" charset="0"/>
              </a:rPr>
              <a:t>We want to help our business sectors increase productivity and innovation, create new employment opportunities and develop infrastructure that supports economic growth.</a:t>
            </a:r>
          </a:p>
        </p:txBody>
      </p:sp>
      <p:sp>
        <p:nvSpPr>
          <p:cNvPr id="12" name="TextBox 11">
            <a:extLst>
              <a:ext uri="{FF2B5EF4-FFF2-40B4-BE49-F238E27FC236}">
                <a16:creationId xmlns:a16="http://schemas.microsoft.com/office/drawing/2014/main" id="{3A100EAB-3935-CD48-82F2-DFBDFAC977B0}"/>
              </a:ext>
            </a:extLst>
          </p:cNvPr>
          <p:cNvSpPr txBox="1"/>
          <p:nvPr userDrawn="1"/>
        </p:nvSpPr>
        <p:spPr>
          <a:xfrm>
            <a:off x="4572001" y="2978562"/>
            <a:ext cx="3718896" cy="1631216"/>
          </a:xfrm>
          <a:prstGeom prst="rect">
            <a:avLst/>
          </a:prstGeom>
          <a:noFill/>
        </p:spPr>
        <p:txBody>
          <a:bodyPr wrap="square" rtlCol="0">
            <a:spAutoFit/>
          </a:bodyPr>
          <a:lstStyle/>
          <a:p>
            <a:pPr lvl="0"/>
            <a:r>
              <a:rPr lang="en-US" sz="2000" b="1" i="0" dirty="0">
                <a:solidFill>
                  <a:srgbClr val="DD878C"/>
                </a:solidFill>
                <a:latin typeface="Trebuchet MS" panose="020B0703020202090204" pitchFamily="34" charset="0"/>
              </a:rPr>
              <a:t>THE GREATER LINCOLNSHIRE LEP WORKS WITH THE PUBLIC AND PRIVATE SECTOR TO DELIVER SUSTAINABLE ECONOMIC GROWTH. </a:t>
            </a:r>
          </a:p>
        </p:txBody>
      </p:sp>
    </p:spTree>
    <p:extLst>
      <p:ext uri="{BB962C8B-B14F-4D97-AF65-F5344CB8AC3E}">
        <p14:creationId xmlns:p14="http://schemas.microsoft.com/office/powerpoint/2010/main" val="1522841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CC25D53-AE99-334E-BC34-B69BEC8B9809}"/>
              </a:ext>
            </a:extLst>
          </p:cNvPr>
          <p:cNvPicPr>
            <a:picLocks noChangeAspect="1"/>
          </p:cNvPicPr>
          <p:nvPr userDrawn="1"/>
        </p:nvPicPr>
        <p:blipFill>
          <a:blip r:embed="rId2"/>
          <a:stretch>
            <a:fillRect/>
          </a:stretch>
        </p:blipFill>
        <p:spPr>
          <a:xfrm>
            <a:off x="-60000" y="-45000"/>
            <a:ext cx="9264000" cy="6948000"/>
          </a:xfrm>
          <a:prstGeom prst="rect">
            <a:avLst/>
          </a:prstGeom>
        </p:spPr>
      </p:pic>
      <p:sp>
        <p:nvSpPr>
          <p:cNvPr id="9" name="TextBox 8">
            <a:extLst>
              <a:ext uri="{FF2B5EF4-FFF2-40B4-BE49-F238E27FC236}">
                <a16:creationId xmlns:a16="http://schemas.microsoft.com/office/drawing/2014/main" id="{75172F59-95AC-F344-A16F-231B67BBF9CF}"/>
              </a:ext>
            </a:extLst>
          </p:cNvPr>
          <p:cNvSpPr txBox="1"/>
          <p:nvPr userDrawn="1"/>
        </p:nvSpPr>
        <p:spPr>
          <a:xfrm>
            <a:off x="4325814" y="3956874"/>
            <a:ext cx="4202474" cy="1631216"/>
          </a:xfrm>
          <a:prstGeom prst="rect">
            <a:avLst/>
          </a:prstGeom>
          <a:noFill/>
        </p:spPr>
        <p:txBody>
          <a:bodyPr wrap="square" rtlCol="0">
            <a:spAutoFit/>
          </a:bodyPr>
          <a:lstStyle/>
          <a:p>
            <a:pPr lvl="0"/>
            <a:r>
              <a:rPr lang="en-US" sz="2000" b="0" i="0" dirty="0">
                <a:solidFill>
                  <a:schemeClr val="bg1"/>
                </a:solidFill>
                <a:latin typeface="Trebuchet MS" panose="020B0703020202090204" pitchFamily="34" charset="0"/>
              </a:rPr>
              <a:t>The Innovation Council wants to drive innovation across Greater Lincolnshire, increase business start-ups, growth and productivity and improve economic prosperity.</a:t>
            </a:r>
          </a:p>
        </p:txBody>
      </p:sp>
    </p:spTree>
    <p:extLst>
      <p:ext uri="{BB962C8B-B14F-4D97-AF65-F5344CB8AC3E}">
        <p14:creationId xmlns:p14="http://schemas.microsoft.com/office/powerpoint/2010/main" val="36393826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C9CAF7-FB3D-6B41-BCB2-D278B7B70B2F}"/>
              </a:ext>
            </a:extLst>
          </p:cNvPr>
          <p:cNvPicPr>
            <a:picLocks noChangeAspect="1"/>
          </p:cNvPicPr>
          <p:nvPr userDrawn="1"/>
        </p:nvPicPr>
        <p:blipFill>
          <a:blip r:embed="rId2"/>
          <a:stretch>
            <a:fillRect/>
          </a:stretch>
        </p:blipFill>
        <p:spPr>
          <a:xfrm>
            <a:off x="-55727" y="-45000"/>
            <a:ext cx="9255455" cy="6948000"/>
          </a:xfrm>
          <a:prstGeom prst="rect">
            <a:avLst/>
          </a:prstGeom>
        </p:spPr>
      </p:pic>
      <p:sp>
        <p:nvSpPr>
          <p:cNvPr id="2" name="Title 1">
            <a:extLst>
              <a:ext uri="{FF2B5EF4-FFF2-40B4-BE49-F238E27FC236}">
                <a16:creationId xmlns:a16="http://schemas.microsoft.com/office/drawing/2014/main" id="{FF7CA087-467B-6E43-8D81-F5BA8E1C22DD}"/>
              </a:ext>
            </a:extLst>
          </p:cNvPr>
          <p:cNvSpPr>
            <a:spLocks noGrp="1"/>
          </p:cNvSpPr>
          <p:nvPr>
            <p:ph type="ctrTitle" hasCustomPrompt="1"/>
          </p:nvPr>
        </p:nvSpPr>
        <p:spPr>
          <a:xfrm>
            <a:off x="663486" y="1118648"/>
            <a:ext cx="6858000" cy="2387600"/>
          </a:xfrm>
          <a:prstGeom prst="rect">
            <a:avLst/>
          </a:prstGeom>
        </p:spPr>
        <p:txBody>
          <a:bodyPr anchor="b">
            <a:normAutofit/>
          </a:bodyPr>
          <a:lstStyle>
            <a:lvl1pPr algn="l">
              <a:defRPr sz="4600" b="1" spc="3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D9702D91-34E4-934C-8134-28837E8CA410}"/>
              </a:ext>
            </a:extLst>
          </p:cNvPr>
          <p:cNvSpPr>
            <a:spLocks noGrp="1"/>
          </p:cNvSpPr>
          <p:nvPr>
            <p:ph type="subTitle" idx="1" hasCustomPrompt="1"/>
          </p:nvPr>
        </p:nvSpPr>
        <p:spPr>
          <a:xfrm>
            <a:off x="663486" y="3506248"/>
            <a:ext cx="6858000" cy="1655762"/>
          </a:xfrm>
          <a:prstGeom prst="rect">
            <a:avLst/>
          </a:prstGeom>
        </p:spPr>
        <p:txBody>
          <a:bodyPr>
            <a:normAutofit/>
          </a:bodyPr>
          <a:lstStyle>
            <a:lvl1pPr marL="0" indent="0" algn="l">
              <a:buNone/>
              <a:defRPr sz="3000" b="1">
                <a:solidFill>
                  <a:srgbClr val="8FA5C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10204660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88F4DA8-7853-AB40-A12A-B5F68C1BE0E0}"/>
              </a:ext>
            </a:extLst>
          </p:cNvPr>
          <p:cNvPicPr>
            <a:picLocks noChangeAspect="1"/>
          </p:cNvPicPr>
          <p:nvPr userDrawn="1"/>
        </p:nvPicPr>
        <p:blipFill>
          <a:blip r:embed="rId2"/>
          <a:stretch>
            <a:fillRect/>
          </a:stretch>
        </p:blipFill>
        <p:spPr>
          <a:xfrm>
            <a:off x="-60000" y="-45000"/>
            <a:ext cx="9264000" cy="6948000"/>
          </a:xfrm>
          <a:prstGeom prst="rect">
            <a:avLst/>
          </a:prstGeom>
        </p:spPr>
      </p:pic>
      <p:sp>
        <p:nvSpPr>
          <p:cNvPr id="16" name="TextBox 15">
            <a:extLst>
              <a:ext uri="{FF2B5EF4-FFF2-40B4-BE49-F238E27FC236}">
                <a16:creationId xmlns:a16="http://schemas.microsoft.com/office/drawing/2014/main" id="{328D0322-88B4-8146-9189-C3AEA8A257FA}"/>
              </a:ext>
            </a:extLst>
          </p:cNvPr>
          <p:cNvSpPr txBox="1"/>
          <p:nvPr userDrawn="1"/>
        </p:nvSpPr>
        <p:spPr>
          <a:xfrm>
            <a:off x="5547696" y="5272577"/>
            <a:ext cx="3235570" cy="584775"/>
          </a:xfrm>
          <a:prstGeom prst="rect">
            <a:avLst/>
          </a:prstGeom>
          <a:noFill/>
        </p:spPr>
        <p:txBody>
          <a:bodyPr wrap="square" rtlCol="0">
            <a:spAutoFit/>
          </a:bodyPr>
          <a:lstStyle/>
          <a:p>
            <a:pPr lvl="0"/>
            <a:r>
              <a:rPr lang="en-US" sz="1600" b="0" i="0" dirty="0">
                <a:solidFill>
                  <a:schemeClr val="bg1"/>
                </a:solidFill>
                <a:latin typeface="Trebuchet MS" panose="020B0703020202090204" pitchFamily="34" charset="0"/>
              </a:rPr>
              <a:t>Delivering strategic </a:t>
            </a:r>
            <a:r>
              <a:rPr lang="en-US" sz="1600" b="0" i="0" dirty="0" err="1">
                <a:solidFill>
                  <a:schemeClr val="bg1"/>
                </a:solidFill>
                <a:latin typeface="Trebuchet MS" panose="020B0703020202090204" pitchFamily="34" charset="0"/>
              </a:rPr>
              <a:t>programmes</a:t>
            </a:r>
            <a:r>
              <a:rPr lang="en-US" sz="1600" b="0" i="0" dirty="0">
                <a:solidFill>
                  <a:schemeClr val="bg1"/>
                </a:solidFill>
                <a:latin typeface="Trebuchet MS" panose="020B0703020202090204" pitchFamily="34" charset="0"/>
              </a:rPr>
              <a:t> </a:t>
            </a:r>
            <a:br>
              <a:rPr lang="en-US" sz="1600" b="0" i="0" dirty="0">
                <a:solidFill>
                  <a:schemeClr val="bg1"/>
                </a:solidFill>
                <a:latin typeface="Trebuchet MS" panose="020B0703020202090204" pitchFamily="34" charset="0"/>
              </a:rPr>
            </a:br>
            <a:r>
              <a:rPr lang="en-US" sz="1600" b="0" i="0" dirty="0">
                <a:solidFill>
                  <a:schemeClr val="bg1"/>
                </a:solidFill>
                <a:latin typeface="Trebuchet MS" panose="020B0703020202090204" pitchFamily="34" charset="0"/>
              </a:rPr>
              <a:t>for local prosperity</a:t>
            </a:r>
          </a:p>
        </p:txBody>
      </p:sp>
      <p:sp>
        <p:nvSpPr>
          <p:cNvPr id="17" name="TextBox 16">
            <a:extLst>
              <a:ext uri="{FF2B5EF4-FFF2-40B4-BE49-F238E27FC236}">
                <a16:creationId xmlns:a16="http://schemas.microsoft.com/office/drawing/2014/main" id="{1B719C72-8DA4-794A-91F1-7FED97BEDCC0}"/>
              </a:ext>
            </a:extLst>
          </p:cNvPr>
          <p:cNvSpPr txBox="1"/>
          <p:nvPr userDrawn="1"/>
        </p:nvSpPr>
        <p:spPr>
          <a:xfrm>
            <a:off x="5512528" y="4208708"/>
            <a:ext cx="3235570" cy="584775"/>
          </a:xfrm>
          <a:prstGeom prst="rect">
            <a:avLst/>
          </a:prstGeom>
          <a:noFill/>
        </p:spPr>
        <p:txBody>
          <a:bodyPr wrap="square" rtlCol="0">
            <a:spAutoFit/>
          </a:bodyPr>
          <a:lstStyle/>
          <a:p>
            <a:pPr lvl="0"/>
            <a:r>
              <a:rPr lang="en-US" sz="1600" b="0" i="0" dirty="0">
                <a:solidFill>
                  <a:schemeClr val="bg1"/>
                </a:solidFill>
                <a:latin typeface="Trebuchet MS" panose="020B0703020202090204" pitchFamily="34" charset="0"/>
              </a:rPr>
              <a:t>Developing strategic economic </a:t>
            </a:r>
            <a:br>
              <a:rPr lang="en-US" sz="1600" b="0" i="0" dirty="0">
                <a:solidFill>
                  <a:schemeClr val="bg1"/>
                </a:solidFill>
                <a:latin typeface="Trebuchet MS" panose="020B0703020202090204" pitchFamily="34" charset="0"/>
              </a:rPr>
            </a:br>
            <a:r>
              <a:rPr lang="en-US" sz="1600" b="0" i="0" dirty="0">
                <a:solidFill>
                  <a:schemeClr val="bg1"/>
                </a:solidFill>
                <a:latin typeface="Trebuchet MS" panose="020B0703020202090204" pitchFamily="34" charset="0"/>
              </a:rPr>
              <a:t>plans to enable investment</a:t>
            </a:r>
          </a:p>
        </p:txBody>
      </p:sp>
      <p:sp>
        <p:nvSpPr>
          <p:cNvPr id="18" name="TextBox 17">
            <a:extLst>
              <a:ext uri="{FF2B5EF4-FFF2-40B4-BE49-F238E27FC236}">
                <a16:creationId xmlns:a16="http://schemas.microsoft.com/office/drawing/2014/main" id="{51AB897C-3D2E-9E47-80A2-9695BD2E0EBD}"/>
              </a:ext>
            </a:extLst>
          </p:cNvPr>
          <p:cNvSpPr txBox="1"/>
          <p:nvPr userDrawn="1"/>
        </p:nvSpPr>
        <p:spPr>
          <a:xfrm>
            <a:off x="5547696" y="3144839"/>
            <a:ext cx="3156690" cy="584775"/>
          </a:xfrm>
          <a:prstGeom prst="rect">
            <a:avLst/>
          </a:prstGeom>
          <a:noFill/>
        </p:spPr>
        <p:txBody>
          <a:bodyPr wrap="square" rtlCol="0">
            <a:spAutoFit/>
          </a:bodyPr>
          <a:lstStyle/>
          <a:p>
            <a:pPr lvl="0"/>
            <a:r>
              <a:rPr lang="en-US" sz="1600" b="0" i="0" dirty="0">
                <a:solidFill>
                  <a:schemeClr val="bg1"/>
                </a:solidFill>
                <a:latin typeface="Trebuchet MS" panose="020B0703020202090204" pitchFamily="34" charset="0"/>
              </a:rPr>
              <a:t>Ensuring the economic interests </a:t>
            </a:r>
            <a:br>
              <a:rPr lang="en-US" sz="1600" b="0" i="0" dirty="0">
                <a:solidFill>
                  <a:schemeClr val="bg1"/>
                </a:solidFill>
                <a:latin typeface="Trebuchet MS" panose="020B0703020202090204" pitchFamily="34" charset="0"/>
              </a:rPr>
            </a:br>
            <a:r>
              <a:rPr lang="en-US" sz="1600" b="0" i="0" dirty="0">
                <a:solidFill>
                  <a:schemeClr val="bg1"/>
                </a:solidFill>
                <a:latin typeface="Trebuchet MS" panose="020B0703020202090204" pitchFamily="34" charset="0"/>
              </a:rPr>
              <a:t>of the area are represented</a:t>
            </a:r>
          </a:p>
        </p:txBody>
      </p:sp>
      <p:sp>
        <p:nvSpPr>
          <p:cNvPr id="19" name="TextBox 18">
            <a:extLst>
              <a:ext uri="{FF2B5EF4-FFF2-40B4-BE49-F238E27FC236}">
                <a16:creationId xmlns:a16="http://schemas.microsoft.com/office/drawing/2014/main" id="{BA2C5B8B-0C1C-A343-A52F-D6C5131EB84F}"/>
              </a:ext>
            </a:extLst>
          </p:cNvPr>
          <p:cNvSpPr txBox="1"/>
          <p:nvPr userDrawn="1"/>
        </p:nvSpPr>
        <p:spPr>
          <a:xfrm>
            <a:off x="5547696" y="2744729"/>
            <a:ext cx="3156690" cy="400110"/>
          </a:xfrm>
          <a:prstGeom prst="rect">
            <a:avLst/>
          </a:prstGeom>
          <a:noFill/>
        </p:spPr>
        <p:txBody>
          <a:bodyPr wrap="square" rtlCol="0">
            <a:spAutoFit/>
          </a:bodyPr>
          <a:lstStyle/>
          <a:p>
            <a:pPr lvl="0"/>
            <a:r>
              <a:rPr lang="en-US" sz="2000" b="1" dirty="0">
                <a:solidFill>
                  <a:srgbClr val="B9D5FF"/>
                </a:solidFill>
                <a:latin typeface="Trebuchet MS" panose="020B0703020202090204" pitchFamily="34" charset="0"/>
              </a:rPr>
              <a:t>PROMOTING</a:t>
            </a:r>
            <a:endParaRPr lang="en-US" sz="1800" b="1" i="0" dirty="0">
              <a:solidFill>
                <a:srgbClr val="B9D5FF"/>
              </a:solidFill>
              <a:latin typeface="Trebuchet MS" panose="020B0703020202090204" pitchFamily="34" charset="0"/>
            </a:endParaRPr>
          </a:p>
        </p:txBody>
      </p:sp>
      <p:sp>
        <p:nvSpPr>
          <p:cNvPr id="20" name="TextBox 19">
            <a:extLst>
              <a:ext uri="{FF2B5EF4-FFF2-40B4-BE49-F238E27FC236}">
                <a16:creationId xmlns:a16="http://schemas.microsoft.com/office/drawing/2014/main" id="{0861285C-4582-7340-9BED-BAC866C0128D}"/>
              </a:ext>
            </a:extLst>
          </p:cNvPr>
          <p:cNvSpPr txBox="1"/>
          <p:nvPr userDrawn="1"/>
        </p:nvSpPr>
        <p:spPr>
          <a:xfrm>
            <a:off x="5547696" y="3860917"/>
            <a:ext cx="3156690" cy="400110"/>
          </a:xfrm>
          <a:prstGeom prst="rect">
            <a:avLst/>
          </a:prstGeom>
          <a:noFill/>
        </p:spPr>
        <p:txBody>
          <a:bodyPr wrap="square" rtlCol="0">
            <a:spAutoFit/>
          </a:bodyPr>
          <a:lstStyle/>
          <a:p>
            <a:pPr lvl="0"/>
            <a:r>
              <a:rPr lang="en-US" sz="2000" b="1" dirty="0">
                <a:solidFill>
                  <a:srgbClr val="B9D5FF"/>
                </a:solidFill>
                <a:latin typeface="Trebuchet MS" panose="020B0703020202090204" pitchFamily="34" charset="0"/>
              </a:rPr>
              <a:t>INFLUENCING</a:t>
            </a:r>
            <a:endParaRPr lang="en-US" sz="1800" b="1" i="0" dirty="0">
              <a:solidFill>
                <a:srgbClr val="B9D5FF"/>
              </a:solidFill>
              <a:latin typeface="Trebuchet MS" panose="020B0703020202090204" pitchFamily="34" charset="0"/>
            </a:endParaRPr>
          </a:p>
        </p:txBody>
      </p:sp>
      <p:sp>
        <p:nvSpPr>
          <p:cNvPr id="21" name="TextBox 20">
            <a:extLst>
              <a:ext uri="{FF2B5EF4-FFF2-40B4-BE49-F238E27FC236}">
                <a16:creationId xmlns:a16="http://schemas.microsoft.com/office/drawing/2014/main" id="{B8332C69-A8EB-4449-B352-3328BC7F2A84}"/>
              </a:ext>
            </a:extLst>
          </p:cNvPr>
          <p:cNvSpPr txBox="1"/>
          <p:nvPr userDrawn="1"/>
        </p:nvSpPr>
        <p:spPr>
          <a:xfrm>
            <a:off x="5547696" y="4924786"/>
            <a:ext cx="3156690" cy="400110"/>
          </a:xfrm>
          <a:prstGeom prst="rect">
            <a:avLst/>
          </a:prstGeom>
          <a:noFill/>
        </p:spPr>
        <p:txBody>
          <a:bodyPr wrap="square" rtlCol="0">
            <a:spAutoFit/>
          </a:bodyPr>
          <a:lstStyle/>
          <a:p>
            <a:pPr lvl="0"/>
            <a:r>
              <a:rPr lang="en-US" sz="2000" b="1" dirty="0">
                <a:solidFill>
                  <a:srgbClr val="B9D5FF"/>
                </a:solidFill>
                <a:latin typeface="Trebuchet MS" panose="020B0703020202090204" pitchFamily="34" charset="0"/>
              </a:rPr>
              <a:t>DRIVING</a:t>
            </a:r>
            <a:endParaRPr lang="en-US" sz="1800" b="1" i="0" dirty="0">
              <a:solidFill>
                <a:srgbClr val="B9D5FF"/>
              </a:solidFill>
              <a:latin typeface="Trebuchet MS" panose="020B0703020202090204" pitchFamily="34" charset="0"/>
            </a:endParaRPr>
          </a:p>
        </p:txBody>
      </p:sp>
    </p:spTree>
    <p:extLst>
      <p:ext uri="{BB962C8B-B14F-4D97-AF65-F5344CB8AC3E}">
        <p14:creationId xmlns:p14="http://schemas.microsoft.com/office/powerpoint/2010/main" val="310555934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5624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064E8C8-3BF4-DC46-8B20-03AD63649B7C}"/>
              </a:ext>
            </a:extLst>
          </p:cNvPr>
          <p:cNvPicPr>
            <a:picLocks noChangeAspect="1"/>
          </p:cNvPicPr>
          <p:nvPr userDrawn="1"/>
        </p:nvPicPr>
        <p:blipFill>
          <a:blip r:embed="rId2"/>
          <a:stretch>
            <a:fillRect/>
          </a:stretch>
        </p:blipFill>
        <p:spPr>
          <a:xfrm>
            <a:off x="-64280" y="-45000"/>
            <a:ext cx="9272561" cy="6948000"/>
          </a:xfrm>
          <a:prstGeom prst="rect">
            <a:avLst/>
          </a:prstGeom>
        </p:spPr>
      </p:pic>
      <p:sp>
        <p:nvSpPr>
          <p:cNvPr id="2" name="Title 1">
            <a:extLst>
              <a:ext uri="{FF2B5EF4-FFF2-40B4-BE49-F238E27FC236}">
                <a16:creationId xmlns:a16="http://schemas.microsoft.com/office/drawing/2014/main" id="{FF7CA087-467B-6E43-8D81-F5BA8E1C22DD}"/>
              </a:ext>
            </a:extLst>
          </p:cNvPr>
          <p:cNvSpPr>
            <a:spLocks noGrp="1"/>
          </p:cNvSpPr>
          <p:nvPr>
            <p:ph type="ctrTitle" hasCustomPrompt="1"/>
          </p:nvPr>
        </p:nvSpPr>
        <p:spPr>
          <a:xfrm>
            <a:off x="663486" y="1118648"/>
            <a:ext cx="6858000" cy="2387600"/>
          </a:xfrm>
          <a:prstGeom prst="rect">
            <a:avLst/>
          </a:prstGeom>
        </p:spPr>
        <p:txBody>
          <a:bodyPr anchor="b">
            <a:normAutofit/>
          </a:bodyPr>
          <a:lstStyle>
            <a:lvl1pPr algn="l">
              <a:defRPr sz="4600" b="1" spc="3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D9702D91-34E4-934C-8134-28837E8CA410}"/>
              </a:ext>
            </a:extLst>
          </p:cNvPr>
          <p:cNvSpPr>
            <a:spLocks noGrp="1"/>
          </p:cNvSpPr>
          <p:nvPr>
            <p:ph type="subTitle" idx="1" hasCustomPrompt="1"/>
          </p:nvPr>
        </p:nvSpPr>
        <p:spPr>
          <a:xfrm>
            <a:off x="663486" y="3506248"/>
            <a:ext cx="6858000" cy="1655762"/>
          </a:xfrm>
          <a:prstGeom prst="rect">
            <a:avLst/>
          </a:prstGeom>
        </p:spPr>
        <p:txBody>
          <a:bodyPr>
            <a:normAutofit/>
          </a:bodyPr>
          <a:lstStyle>
            <a:lvl1pPr marL="0" indent="0" algn="l">
              <a:buNone/>
              <a:defRPr sz="3000" b="1">
                <a:solidFill>
                  <a:srgbClr val="DD878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4053967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1F24B2-4EA9-8A41-B11D-E1CACB9FA072}"/>
              </a:ext>
            </a:extLst>
          </p:cNvPr>
          <p:cNvPicPr>
            <a:picLocks noChangeAspect="1"/>
          </p:cNvPicPr>
          <p:nvPr userDrawn="1"/>
        </p:nvPicPr>
        <p:blipFill>
          <a:blip r:embed="rId2"/>
          <a:stretch>
            <a:fillRect/>
          </a:stretch>
        </p:blipFill>
        <p:spPr>
          <a:xfrm>
            <a:off x="-55727" y="-45000"/>
            <a:ext cx="9255455" cy="6948000"/>
          </a:xfrm>
          <a:prstGeom prst="rect">
            <a:avLst/>
          </a:prstGeom>
        </p:spPr>
      </p:pic>
      <p:sp>
        <p:nvSpPr>
          <p:cNvPr id="2" name="Title 1">
            <a:extLst>
              <a:ext uri="{FF2B5EF4-FFF2-40B4-BE49-F238E27FC236}">
                <a16:creationId xmlns:a16="http://schemas.microsoft.com/office/drawing/2014/main" id="{FF7CA087-467B-6E43-8D81-F5BA8E1C22DD}"/>
              </a:ext>
            </a:extLst>
          </p:cNvPr>
          <p:cNvSpPr>
            <a:spLocks noGrp="1"/>
          </p:cNvSpPr>
          <p:nvPr>
            <p:ph type="ctrTitle" hasCustomPrompt="1"/>
          </p:nvPr>
        </p:nvSpPr>
        <p:spPr>
          <a:xfrm>
            <a:off x="663486" y="1118648"/>
            <a:ext cx="6858000" cy="2387600"/>
          </a:xfrm>
          <a:prstGeom prst="rect">
            <a:avLst/>
          </a:prstGeom>
        </p:spPr>
        <p:txBody>
          <a:bodyPr anchor="b">
            <a:normAutofit/>
          </a:bodyPr>
          <a:lstStyle>
            <a:lvl1pPr algn="l">
              <a:defRPr sz="4600" b="1" spc="300">
                <a:solidFill>
                  <a:schemeClr val="bg1"/>
                </a:solidFill>
              </a:defRPr>
            </a:lvl1pPr>
          </a:lstStyle>
          <a:p>
            <a:r>
              <a:rPr lang="en-US" dirty="0"/>
              <a:t>CLICK TO EDIT MASTER TITLE STYLE</a:t>
            </a:r>
          </a:p>
        </p:txBody>
      </p:sp>
      <p:sp>
        <p:nvSpPr>
          <p:cNvPr id="3" name="Subtitle 2">
            <a:extLst>
              <a:ext uri="{FF2B5EF4-FFF2-40B4-BE49-F238E27FC236}">
                <a16:creationId xmlns:a16="http://schemas.microsoft.com/office/drawing/2014/main" id="{D9702D91-34E4-934C-8134-28837E8CA410}"/>
              </a:ext>
            </a:extLst>
          </p:cNvPr>
          <p:cNvSpPr>
            <a:spLocks noGrp="1"/>
          </p:cNvSpPr>
          <p:nvPr>
            <p:ph type="subTitle" idx="1" hasCustomPrompt="1"/>
          </p:nvPr>
        </p:nvSpPr>
        <p:spPr>
          <a:xfrm>
            <a:off x="663486" y="3506248"/>
            <a:ext cx="6858000" cy="1655762"/>
          </a:xfrm>
          <a:prstGeom prst="rect">
            <a:avLst/>
          </a:prstGeom>
        </p:spPr>
        <p:txBody>
          <a:bodyPr>
            <a:normAutofit/>
          </a:bodyPr>
          <a:lstStyle>
            <a:lvl1pPr marL="0" indent="0" algn="l">
              <a:buNone/>
              <a:defRPr sz="3000" b="1">
                <a:solidFill>
                  <a:srgbClr val="DD878C"/>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830751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Light: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DB559-F919-3E43-B214-C0C8A9D5B2EB}"/>
              </a:ext>
            </a:extLst>
          </p:cNvPr>
          <p:cNvSpPr>
            <a:spLocks noGrp="1"/>
          </p:cNvSpPr>
          <p:nvPr>
            <p:ph type="title" hasCustomPrompt="1"/>
          </p:nvPr>
        </p:nvSpPr>
        <p:spPr/>
        <p:txBody>
          <a:bodyPr/>
          <a:lstStyle/>
          <a:p>
            <a:r>
              <a:rPr lang="en-US" dirty="0"/>
              <a:t>CLICK TO EDIT MASTER TITLE STYLE</a:t>
            </a:r>
          </a:p>
        </p:txBody>
      </p:sp>
      <p:sp>
        <p:nvSpPr>
          <p:cNvPr id="4" name="Chart Placeholder 3">
            <a:extLst>
              <a:ext uri="{FF2B5EF4-FFF2-40B4-BE49-F238E27FC236}">
                <a16:creationId xmlns:a16="http://schemas.microsoft.com/office/drawing/2014/main" id="{B55BCEA2-E721-FA4E-A504-C4548C8644B3}"/>
              </a:ext>
            </a:extLst>
          </p:cNvPr>
          <p:cNvSpPr>
            <a:spLocks noGrp="1"/>
          </p:cNvSpPr>
          <p:nvPr>
            <p:ph type="chart" sz="quarter" idx="10"/>
          </p:nvPr>
        </p:nvSpPr>
        <p:spPr>
          <a:xfrm>
            <a:off x="384175" y="1759131"/>
            <a:ext cx="8394700" cy="4397194"/>
          </a:xfrm>
        </p:spPr>
        <p:txBody>
          <a:bodyPr/>
          <a:lstStyle/>
          <a:p>
            <a:endParaRPr lang="en-US" dirty="0"/>
          </a:p>
        </p:txBody>
      </p:sp>
    </p:spTree>
    <p:extLst>
      <p:ext uri="{BB962C8B-B14F-4D97-AF65-F5344CB8AC3E}">
        <p14:creationId xmlns:p14="http://schemas.microsoft.com/office/powerpoint/2010/main" val="17560859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cSld name="Light: 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59B1DD-258F-8146-A08A-822030DFBFF7}"/>
              </a:ext>
            </a:extLst>
          </p:cNvPr>
          <p:cNvSpPr>
            <a:spLocks noGrp="1"/>
          </p:cNvSpPr>
          <p:nvPr>
            <p:ph type="title" hasCustomPrompt="1"/>
          </p:nvPr>
        </p:nvSpPr>
        <p:spPr>
          <a:xfrm>
            <a:off x="384809" y="330925"/>
            <a:ext cx="8341179" cy="1280478"/>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294354D0-2EF8-9F44-B7F5-23AA16FC931C}"/>
              </a:ext>
            </a:extLst>
          </p:cNvPr>
          <p:cNvSpPr>
            <a:spLocks noGrp="1"/>
          </p:cNvSpPr>
          <p:nvPr>
            <p:ph sz="half" idx="1"/>
          </p:nvPr>
        </p:nvSpPr>
        <p:spPr>
          <a:xfrm>
            <a:off x="384810" y="1860460"/>
            <a:ext cx="400431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878D5A9-8B00-CD43-94F8-E29D4B7BE459}"/>
              </a:ext>
            </a:extLst>
          </p:cNvPr>
          <p:cNvSpPr>
            <a:spLocks noGrp="1"/>
          </p:cNvSpPr>
          <p:nvPr>
            <p:ph sz="half" idx="2"/>
          </p:nvPr>
        </p:nvSpPr>
        <p:spPr>
          <a:xfrm>
            <a:off x="4676503" y="1860460"/>
            <a:ext cx="4049485"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611976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Light: 1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328F0-70A5-B84A-94AE-19E68950C216}"/>
              </a:ext>
            </a:extLst>
          </p:cNvPr>
          <p:cNvSpPr>
            <a:spLocks noGrp="1"/>
          </p:cNvSpPr>
          <p:nvPr>
            <p:ph type="title" hasCustomPrompt="1"/>
          </p:nvPr>
        </p:nvSpPr>
        <p:spPr/>
        <p:txBody>
          <a:bodyPr anchor="b"/>
          <a:lstStyle/>
          <a:p>
            <a:r>
              <a:rPr lang="en-US" dirty="0"/>
              <a:t>CLICK TO EDIT MASTER TITLE STYLE</a:t>
            </a:r>
          </a:p>
        </p:txBody>
      </p:sp>
      <p:sp>
        <p:nvSpPr>
          <p:cNvPr id="3" name="Content Placeholder 2">
            <a:extLst>
              <a:ext uri="{FF2B5EF4-FFF2-40B4-BE49-F238E27FC236}">
                <a16:creationId xmlns:a16="http://schemas.microsoft.com/office/drawing/2014/main" id="{55597A9A-FB61-0E4A-9139-B430B960F3CF}"/>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70636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6" Type="http://schemas.openxmlformats.org/officeDocument/2006/relationships/image" Target="../media/image7.jpg"/><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theme" Target="../theme/theme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8.jp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38.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theme" Target="../theme/theme5.xml"/><Relationship Id="rId5" Type="http://schemas.openxmlformats.org/officeDocument/2006/relationships/slideLayout" Target="../slideLayouts/slideLayout40.xml"/><Relationship Id="rId4" Type="http://schemas.openxmlformats.org/officeDocument/2006/relationships/slideLayout" Target="../slideLayouts/slideLayout39.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theme" Target="../theme/theme6.xml"/><Relationship Id="rId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8F1B1F6-4A9F-4148-B211-26AC07A34390}"/>
              </a:ext>
            </a:extLst>
          </p:cNvPr>
          <p:cNvPicPr>
            <a:picLocks noChangeAspect="1"/>
          </p:cNvPicPr>
          <p:nvPr/>
        </p:nvPicPr>
        <p:blipFill>
          <a:blip r:embed="rId3"/>
          <a:stretch>
            <a:fillRect/>
          </a:stretch>
        </p:blipFill>
        <p:spPr>
          <a:xfrm>
            <a:off x="-69669" y="-1"/>
            <a:ext cx="9213669" cy="6900667"/>
          </a:xfrm>
          <a:prstGeom prst="rect">
            <a:avLst/>
          </a:prstGeom>
        </p:spPr>
      </p:pic>
    </p:spTree>
    <p:extLst>
      <p:ext uri="{BB962C8B-B14F-4D97-AF65-F5344CB8AC3E}">
        <p14:creationId xmlns:p14="http://schemas.microsoft.com/office/powerpoint/2010/main" val="2065471253"/>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0056191"/>
      </p:ext>
    </p:extLst>
  </p:cSld>
  <p:clrMap bg1="lt1" tx1="dk1" bg2="lt2" tx2="dk2" accent1="accent1" accent2="accent2" accent3="accent3" accent4="accent4" accent5="accent5" accent6="accent6" hlink="hlink" folHlink="folHlink"/>
  <p:sldLayoutIdLst>
    <p:sldLayoutId id="2147483683" r:id="rId1"/>
    <p:sldLayoutId id="2147483685" r:id="rId2"/>
    <p:sldLayoutId id="2147483663" r:id="rId3"/>
    <p:sldLayoutId id="2147483677" r:id="rId4"/>
    <p:sldLayoutId id="2147483681" r:id="rId5"/>
    <p:sldLayoutId id="2147483727" r:id="rId6"/>
    <p:sldLayoutId id="2147483728" r:id="rId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38F8336-8E69-C247-838A-A0DD20AB027D}"/>
              </a:ext>
            </a:extLst>
          </p:cNvPr>
          <p:cNvPicPr>
            <a:picLocks noChangeAspect="1"/>
          </p:cNvPicPr>
          <p:nvPr/>
        </p:nvPicPr>
        <p:blipFill>
          <a:blip r:embed="rId16"/>
          <a:stretch>
            <a:fillRect/>
          </a:stretch>
        </p:blipFill>
        <p:spPr>
          <a:xfrm>
            <a:off x="-60000" y="-45000"/>
            <a:ext cx="9264000" cy="6948000"/>
          </a:xfrm>
          <a:prstGeom prst="rect">
            <a:avLst/>
          </a:prstGeom>
        </p:spPr>
      </p:pic>
      <p:sp>
        <p:nvSpPr>
          <p:cNvPr id="2" name="Title Placeholder 1">
            <a:extLst>
              <a:ext uri="{FF2B5EF4-FFF2-40B4-BE49-F238E27FC236}">
                <a16:creationId xmlns:a16="http://schemas.microsoft.com/office/drawing/2014/main" id="{C403BC47-ECA3-424E-94EE-118EADDC6FD6}"/>
              </a:ext>
            </a:extLst>
          </p:cNvPr>
          <p:cNvSpPr>
            <a:spLocks noGrp="1"/>
          </p:cNvSpPr>
          <p:nvPr>
            <p:ph type="title"/>
          </p:nvPr>
        </p:nvSpPr>
        <p:spPr>
          <a:xfrm>
            <a:off x="384810" y="304800"/>
            <a:ext cx="8393430" cy="130628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E2EE0314-61A5-6C4B-9AD0-CA7D9484B4A2}"/>
              </a:ext>
            </a:extLst>
          </p:cNvPr>
          <p:cNvSpPr>
            <a:spLocks noGrp="1"/>
          </p:cNvSpPr>
          <p:nvPr>
            <p:ph type="body" idx="1"/>
          </p:nvPr>
        </p:nvSpPr>
        <p:spPr>
          <a:xfrm>
            <a:off x="384810" y="1868487"/>
            <a:ext cx="839343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98405262"/>
      </p:ext>
    </p:extLst>
  </p:cSld>
  <p:clrMap bg1="lt1" tx1="dk1" bg2="lt2" tx2="dk2" accent1="accent1" accent2="accent2" accent3="accent3" accent4="accent4" accent5="accent5" accent6="accent6" hlink="hlink" folHlink="folHlink"/>
  <p:sldLayoutIdLst>
    <p:sldLayoutId id="2147483688" r:id="rId1"/>
    <p:sldLayoutId id="2147483690" r:id="rId2"/>
    <p:sldLayoutId id="2147483702" r:id="rId3"/>
    <p:sldLayoutId id="2147483703" r:id="rId4"/>
    <p:sldLayoutId id="2147483691" r:id="rId5"/>
    <p:sldLayoutId id="2147483692" r:id="rId6"/>
    <p:sldLayoutId id="2147483696" r:id="rId7"/>
    <p:sldLayoutId id="2147483697" r:id="rId8"/>
    <p:sldLayoutId id="2147483693" r:id="rId9"/>
    <p:sldLayoutId id="2147483698" r:id="rId10"/>
    <p:sldLayoutId id="2147483699" r:id="rId11"/>
    <p:sldLayoutId id="2147483701" r:id="rId12"/>
    <p:sldLayoutId id="2147483700" r:id="rId13"/>
    <p:sldLayoutId id="2147483726" r:id="rId14"/>
  </p:sldLayoutIdLst>
  <p:hf hdr="0" ftr="0" dt="0"/>
  <p:txStyles>
    <p:titleStyle>
      <a:lvl1pPr algn="l" defTabSz="914400" rtl="0" eaLnBrk="1" latinLnBrk="0" hangingPunct="1">
        <a:lnSpc>
          <a:spcPct val="90000"/>
        </a:lnSpc>
        <a:spcBef>
          <a:spcPct val="0"/>
        </a:spcBef>
        <a:buNone/>
        <a:defRPr sz="4400" b="1" kern="1200">
          <a:solidFill>
            <a:srgbClr val="27337E"/>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7337E"/>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7337E"/>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7337E"/>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7337E"/>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7337E"/>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BD23558-8D6F-AB41-9E4D-2C3974CC62EA}"/>
              </a:ext>
            </a:extLst>
          </p:cNvPr>
          <p:cNvPicPr>
            <a:picLocks noChangeAspect="1"/>
          </p:cNvPicPr>
          <p:nvPr/>
        </p:nvPicPr>
        <p:blipFill>
          <a:blip r:embed="rId15"/>
          <a:stretch>
            <a:fillRect/>
          </a:stretch>
        </p:blipFill>
        <p:spPr>
          <a:xfrm>
            <a:off x="-57859" y="-45000"/>
            <a:ext cx="9259719" cy="6948000"/>
          </a:xfrm>
          <a:prstGeom prst="rect">
            <a:avLst/>
          </a:prstGeom>
        </p:spPr>
      </p:pic>
      <p:sp>
        <p:nvSpPr>
          <p:cNvPr id="2" name="Title Placeholder 1">
            <a:extLst>
              <a:ext uri="{FF2B5EF4-FFF2-40B4-BE49-F238E27FC236}">
                <a16:creationId xmlns:a16="http://schemas.microsoft.com/office/drawing/2014/main" id="{C403BC47-ECA3-424E-94EE-118EADDC6FD6}"/>
              </a:ext>
            </a:extLst>
          </p:cNvPr>
          <p:cNvSpPr>
            <a:spLocks noGrp="1"/>
          </p:cNvSpPr>
          <p:nvPr>
            <p:ph type="title"/>
          </p:nvPr>
        </p:nvSpPr>
        <p:spPr>
          <a:xfrm>
            <a:off x="384810" y="304800"/>
            <a:ext cx="8393430" cy="1306286"/>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E2EE0314-61A5-6C4B-9AD0-CA7D9484B4A2}"/>
              </a:ext>
            </a:extLst>
          </p:cNvPr>
          <p:cNvSpPr>
            <a:spLocks noGrp="1"/>
          </p:cNvSpPr>
          <p:nvPr>
            <p:ph type="body" idx="1"/>
          </p:nvPr>
        </p:nvSpPr>
        <p:spPr>
          <a:xfrm>
            <a:off x="384810" y="1868487"/>
            <a:ext cx="839343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76518292"/>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7" r:id="rId12"/>
    <p:sldLayoutId id="2147483716" r:id="rId13"/>
  </p:sldLayoutIdLst>
  <p:hf hdr="0" ftr="0" dt="0"/>
  <p:txStyles>
    <p:titleStyle>
      <a:lvl1pPr algn="l" defTabSz="914400" rtl="0" eaLnBrk="1" latinLnBrk="0" hangingPunct="1">
        <a:lnSpc>
          <a:spcPct val="90000"/>
        </a:lnSpc>
        <a:spcBef>
          <a:spcPct val="0"/>
        </a:spcBef>
        <a:buNone/>
        <a:defRPr sz="4400" b="1" kern="1200">
          <a:solidFill>
            <a:srgbClr val="8FA5C9"/>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8FA5C9"/>
        </a:buClr>
        <a:buFont typeface="Arial" panose="020B0604020202020204" pitchFamily="34" charset="0"/>
        <a:buChar char="•"/>
        <a:defRPr sz="24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Clr>
          <a:srgbClr val="8FA5C9"/>
        </a:buClr>
        <a:buFont typeface="Arial" panose="020B0604020202020204" pitchFamily="34" charset="0"/>
        <a:buChar char="•"/>
        <a:defRPr sz="20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Clr>
          <a:srgbClr val="8FA5C9"/>
        </a:buClr>
        <a:buFont typeface="Arial" panose="020B0604020202020204" pitchFamily="34" charset="0"/>
        <a:buChar char="•"/>
        <a:defRPr sz="18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Clr>
          <a:srgbClr val="8FA5C9"/>
        </a:buClr>
        <a:buFont typeface="Arial" panose="020B0604020202020204" pitchFamily="34" charset="0"/>
        <a:buChar char="•"/>
        <a:defRPr sz="16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Clr>
          <a:srgbClr val="8FA5C9"/>
        </a:buClr>
        <a:buFont typeface="Arial" panose="020B0604020202020204" pitchFamily="34" charset="0"/>
        <a:buChar char="•"/>
        <a:defRPr sz="16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94657796"/>
      </p:ext>
    </p:extLst>
  </p:cSld>
  <p:clrMap bg1="lt1" tx1="dk1" bg2="lt2" tx2="dk2" accent1="accent1" accent2="accent2" accent3="accent3" accent4="accent4" accent5="accent5" accent6="accent6" hlink="hlink" folHlink="folHlink"/>
  <p:sldLayoutIdLst>
    <p:sldLayoutId id="2147483719" r:id="rId1"/>
    <p:sldLayoutId id="2147483725" r:id="rId2"/>
    <p:sldLayoutId id="2147483720" r:id="rId3"/>
    <p:sldLayoutId id="2147483721" r:id="rId4"/>
    <p:sldLayoutId id="2147483722"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1F909FF-0C0A-FC4D-9A62-0C69A613DE63}"/>
              </a:ext>
            </a:extLst>
          </p:cNvPr>
          <p:cNvPicPr>
            <a:picLocks noChangeAspect="1"/>
          </p:cNvPicPr>
          <p:nvPr/>
        </p:nvPicPr>
        <p:blipFill>
          <a:blip r:embed="rId3"/>
          <a:stretch>
            <a:fillRect/>
          </a:stretch>
        </p:blipFill>
        <p:spPr>
          <a:xfrm>
            <a:off x="-60000" y="-45000"/>
            <a:ext cx="9264000" cy="6948000"/>
          </a:xfrm>
          <a:prstGeom prst="rect">
            <a:avLst/>
          </a:prstGeom>
        </p:spPr>
      </p:pic>
    </p:spTree>
    <p:extLst>
      <p:ext uri="{BB962C8B-B14F-4D97-AF65-F5344CB8AC3E}">
        <p14:creationId xmlns:p14="http://schemas.microsoft.com/office/powerpoint/2010/main" val="4257561962"/>
      </p:ext>
    </p:extLst>
  </p:cSld>
  <p:clrMap bg1="lt1" tx1="dk1" bg2="lt2" tx2="dk2" accent1="accent1" accent2="accent2" accent3="accent3" accent4="accent4" accent5="accent5" accent6="accent6" hlink="hlink" folHlink="folHlink"/>
  <p:sldLayoutIdLst>
    <p:sldLayoutId id="214748372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18" Type="http://schemas.openxmlformats.org/officeDocument/2006/relationships/image" Target="../media/image42.svg"/><Relationship Id="rId3" Type="http://schemas.openxmlformats.org/officeDocument/2006/relationships/diagramLayout" Target="../diagrams/layout1.xml"/><Relationship Id="rId7" Type="http://schemas.openxmlformats.org/officeDocument/2006/relationships/image" Target="../media/image31.png"/><Relationship Id="rId12" Type="http://schemas.openxmlformats.org/officeDocument/2006/relationships/image" Target="../media/image36.svg"/><Relationship Id="rId17" Type="http://schemas.openxmlformats.org/officeDocument/2006/relationships/image" Target="../media/image41.png"/><Relationship Id="rId2" Type="http://schemas.openxmlformats.org/officeDocument/2006/relationships/diagramData" Target="../diagrams/data1.xml"/><Relationship Id="rId16" Type="http://schemas.openxmlformats.org/officeDocument/2006/relationships/image" Target="../media/image40.svg"/><Relationship Id="rId20" Type="http://schemas.openxmlformats.org/officeDocument/2006/relationships/image" Target="../media/image44.svg"/><Relationship Id="rId1" Type="http://schemas.openxmlformats.org/officeDocument/2006/relationships/slideLayout" Target="../slideLayouts/slideLayout10.xml"/><Relationship Id="rId6" Type="http://schemas.microsoft.com/office/2007/relationships/diagramDrawing" Target="../diagrams/drawing1.xml"/><Relationship Id="rId11" Type="http://schemas.openxmlformats.org/officeDocument/2006/relationships/image" Target="../media/image35.png"/><Relationship Id="rId5" Type="http://schemas.openxmlformats.org/officeDocument/2006/relationships/diagramColors" Target="../diagrams/colors1.xml"/><Relationship Id="rId15" Type="http://schemas.openxmlformats.org/officeDocument/2006/relationships/image" Target="../media/image39.png"/><Relationship Id="rId10" Type="http://schemas.openxmlformats.org/officeDocument/2006/relationships/image" Target="../media/image34.svg"/><Relationship Id="rId19" Type="http://schemas.openxmlformats.org/officeDocument/2006/relationships/image" Target="../media/image43.png"/><Relationship Id="rId4" Type="http://schemas.openxmlformats.org/officeDocument/2006/relationships/diagramQuickStyle" Target="../diagrams/quickStyle1.xml"/><Relationship Id="rId9" Type="http://schemas.openxmlformats.org/officeDocument/2006/relationships/image" Target="../media/image33.png"/><Relationship Id="rId14" Type="http://schemas.openxmlformats.org/officeDocument/2006/relationships/image" Target="../media/image38.svg"/></Relationships>
</file>

<file path=ppt/slides/_rels/slide11.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notesSlide" Target="../notesSlides/notesSlide1.xml"/><Relationship Id="rId7" Type="http://schemas.openxmlformats.org/officeDocument/2006/relationships/image" Target="../media/image48.svg"/><Relationship Id="rId2" Type="http://schemas.openxmlformats.org/officeDocument/2006/relationships/slideLayout" Target="../slideLayouts/slideLayout4.xml"/><Relationship Id="rId1" Type="http://schemas.openxmlformats.org/officeDocument/2006/relationships/tags" Target="../tags/tag2.xml"/><Relationship Id="rId6" Type="http://schemas.openxmlformats.org/officeDocument/2006/relationships/image" Target="../media/image47.png"/><Relationship Id="rId11" Type="http://schemas.openxmlformats.org/officeDocument/2006/relationships/image" Target="../media/image52.svg"/><Relationship Id="rId5" Type="http://schemas.openxmlformats.org/officeDocument/2006/relationships/image" Target="../media/image46.svg"/><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svg"/></Relationships>
</file>

<file path=ppt/slides/_rels/slide12.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notesSlide" Target="../notesSlides/notesSlide2.xml"/><Relationship Id="rId7" Type="http://schemas.openxmlformats.org/officeDocument/2006/relationships/image" Target="../media/image56.svg"/><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55.png"/><Relationship Id="rId5" Type="http://schemas.openxmlformats.org/officeDocument/2006/relationships/image" Target="../media/image54.svg"/><Relationship Id="rId4" Type="http://schemas.openxmlformats.org/officeDocument/2006/relationships/image" Target="../media/image53.png"/><Relationship Id="rId9" Type="http://schemas.openxmlformats.org/officeDocument/2006/relationships/image" Target="../media/image58.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sv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25.png"/><Relationship Id="rId17" Type="http://schemas.openxmlformats.org/officeDocument/2006/relationships/image" Target="../media/image30.svg"/><Relationship Id="rId2" Type="http://schemas.openxmlformats.org/officeDocument/2006/relationships/image" Target="../media/image15.png"/><Relationship Id="rId16" Type="http://schemas.openxmlformats.org/officeDocument/2006/relationships/image" Target="../media/image29.png"/><Relationship Id="rId1" Type="http://schemas.openxmlformats.org/officeDocument/2006/relationships/slideLayout" Target="../slideLayouts/slideLayout8.xml"/><Relationship Id="rId6" Type="http://schemas.openxmlformats.org/officeDocument/2006/relationships/image" Target="../media/image19.png"/><Relationship Id="rId11" Type="http://schemas.openxmlformats.org/officeDocument/2006/relationships/image" Target="../media/image24.svg"/><Relationship Id="rId5" Type="http://schemas.openxmlformats.org/officeDocument/2006/relationships/image" Target="../media/image18.svg"/><Relationship Id="rId15" Type="http://schemas.openxmlformats.org/officeDocument/2006/relationships/image" Target="../media/image2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 Id="rId14"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44E654-5BB7-DB4F-8C79-75F57889DAE1}"/>
              </a:ext>
            </a:extLst>
          </p:cNvPr>
          <p:cNvSpPr>
            <a:spLocks noGrp="1"/>
          </p:cNvSpPr>
          <p:nvPr>
            <p:ph type="ctrTitle"/>
          </p:nvPr>
        </p:nvSpPr>
        <p:spPr/>
        <p:txBody>
          <a:bodyPr/>
          <a:lstStyle/>
          <a:p>
            <a:r>
              <a:rPr lang="en-US" dirty="0"/>
              <a:t>Skills Priority Statement</a:t>
            </a:r>
          </a:p>
        </p:txBody>
      </p:sp>
      <p:sp>
        <p:nvSpPr>
          <p:cNvPr id="3" name="Subtitle 2">
            <a:extLst>
              <a:ext uri="{FF2B5EF4-FFF2-40B4-BE49-F238E27FC236}">
                <a16:creationId xmlns:a16="http://schemas.microsoft.com/office/drawing/2014/main" id="{9AE2F3B2-884D-6341-BD79-BA74DB07DE7F}"/>
              </a:ext>
            </a:extLst>
          </p:cNvPr>
          <p:cNvSpPr>
            <a:spLocks noGrp="1"/>
          </p:cNvSpPr>
          <p:nvPr>
            <p:ph type="subTitle" idx="1"/>
          </p:nvPr>
        </p:nvSpPr>
        <p:spPr/>
        <p:txBody>
          <a:bodyPr/>
          <a:lstStyle/>
          <a:p>
            <a:r>
              <a:rPr lang="en-US" dirty="0"/>
              <a:t>April 2021</a:t>
            </a:r>
          </a:p>
        </p:txBody>
      </p:sp>
    </p:spTree>
    <p:extLst>
      <p:ext uri="{BB962C8B-B14F-4D97-AF65-F5344CB8AC3E}">
        <p14:creationId xmlns:p14="http://schemas.microsoft.com/office/powerpoint/2010/main" val="12709012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1">
            <a:extLst>
              <a:ext uri="{FF2B5EF4-FFF2-40B4-BE49-F238E27FC236}">
                <a16:creationId xmlns:a16="http://schemas.microsoft.com/office/drawing/2014/main" id="{F1547011-D743-4C60-9700-AE7C21CA20EB}"/>
              </a:ext>
            </a:extLst>
          </p:cNvPr>
          <p:cNvGraphicFramePr>
            <a:graphicFrameLocks noGrp="1"/>
          </p:cNvGraphicFramePr>
          <p:nvPr>
            <p:ph sz="half" idx="1"/>
            <p:extLst>
              <p:ext uri="{D42A27DB-BD31-4B8C-83A1-F6EECF244321}">
                <p14:modId xmlns:p14="http://schemas.microsoft.com/office/powerpoint/2010/main" val="1214650682"/>
              </p:ext>
            </p:extLst>
          </p:nvPr>
        </p:nvGraphicFramePr>
        <p:xfrm>
          <a:off x="3112670" y="1743014"/>
          <a:ext cx="5613318"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a:extLst>
              <a:ext uri="{FF2B5EF4-FFF2-40B4-BE49-F238E27FC236}">
                <a16:creationId xmlns:a16="http://schemas.microsoft.com/office/drawing/2014/main" id="{E659C087-1278-414E-A7A6-DEB869C1D5A4}"/>
              </a:ext>
            </a:extLst>
          </p:cNvPr>
          <p:cNvSpPr>
            <a:spLocks noGrp="1"/>
          </p:cNvSpPr>
          <p:nvPr>
            <p:ph type="title"/>
          </p:nvPr>
        </p:nvSpPr>
        <p:spPr>
          <a:xfrm>
            <a:off x="384809" y="330925"/>
            <a:ext cx="8341179" cy="1280478"/>
          </a:xfrm>
        </p:spPr>
        <p:txBody>
          <a:bodyPr anchor="b">
            <a:normAutofit/>
          </a:bodyPr>
          <a:lstStyle/>
          <a:p>
            <a:r>
              <a:rPr lang="en-GB" sz="4100" dirty="0">
                <a:solidFill>
                  <a:srgbClr val="1B1433"/>
                </a:solidFill>
                <a:latin typeface="Trebuchet MS" panose="020B0603020202020204" pitchFamily="34" charset="0"/>
              </a:rPr>
              <a:t>Skills priorities for Greater Lincolnshire</a:t>
            </a:r>
          </a:p>
        </p:txBody>
      </p:sp>
      <p:sp>
        <p:nvSpPr>
          <p:cNvPr id="6" name="Content Placeholder 3">
            <a:extLst>
              <a:ext uri="{FF2B5EF4-FFF2-40B4-BE49-F238E27FC236}">
                <a16:creationId xmlns:a16="http://schemas.microsoft.com/office/drawing/2014/main" id="{4C9B1A47-BDCD-4337-8270-31EA98C108A7}"/>
              </a:ext>
            </a:extLst>
          </p:cNvPr>
          <p:cNvSpPr>
            <a:spLocks noGrp="1"/>
          </p:cNvSpPr>
          <p:nvPr>
            <p:ph sz="half" idx="2"/>
          </p:nvPr>
        </p:nvSpPr>
        <p:spPr>
          <a:xfrm>
            <a:off x="418012" y="2155022"/>
            <a:ext cx="2476190" cy="3527321"/>
          </a:xfrm>
        </p:spPr>
        <p:txBody>
          <a:bodyPr>
            <a:noAutofit/>
          </a:bodyPr>
          <a:lstStyle/>
          <a:p>
            <a:pPr marL="0" indent="0">
              <a:buNone/>
            </a:pPr>
            <a:r>
              <a:rPr lang="en-GB" sz="900" dirty="0">
                <a:latin typeface="Trebuchet MS" panose="020B0603020202020204" pitchFamily="34" charset="0"/>
              </a:rPr>
              <a:t>The following priorities build on those set out in both the Local Industrial Strategy and the Plan for Growth as well as including updated priorities to address the present-day skills needs and challenges of Greater Lincolnshire. </a:t>
            </a:r>
          </a:p>
          <a:p>
            <a:pPr marL="0" indent="0">
              <a:buNone/>
            </a:pPr>
            <a:r>
              <a:rPr lang="en-GB" sz="900" dirty="0">
                <a:latin typeface="Trebuchet MS" panose="020B0603020202020204" pitchFamily="34" charset="0"/>
              </a:rPr>
              <a:t>These are priorities for Greater Lincolnshire as a place, some of which will be undertaken and led by the LEP and the ESAP, others of which will need to be led and implemented by a range of partners, reflecting the different responsibilities, resources, and powers of different partners. </a:t>
            </a:r>
          </a:p>
          <a:p>
            <a:pPr marL="0" indent="0">
              <a:buNone/>
            </a:pPr>
            <a:r>
              <a:rPr lang="en-GB" sz="900" dirty="0">
                <a:latin typeface="Trebuchet MS" panose="020B0603020202020204" pitchFamily="34" charset="0"/>
              </a:rPr>
              <a:t>By setting out these priorities collectively, however, we have an agreed statement on what our different activities will be aiming to achieve.</a:t>
            </a:r>
          </a:p>
          <a:p>
            <a:pPr marL="0" indent="0">
              <a:buNone/>
            </a:pPr>
            <a:r>
              <a:rPr lang="en-GB" sz="900" dirty="0">
                <a:latin typeface="Trebuchet MS" panose="020B0603020202020204" pitchFamily="34" charset="0"/>
              </a:rPr>
              <a:t>The skills strategy for Greater Lincolnshire will be undergoing a refresh in Autumn 2021 to reflect current context and issues. By refreshing the Greater Lincolnshire skills strategy, a wide range of partners can design approaches that help all residents to recover, retrain and upskill for work in growth sectors.</a:t>
            </a:r>
          </a:p>
        </p:txBody>
      </p:sp>
      <p:pic>
        <p:nvPicPr>
          <p:cNvPr id="5" name="Graphic 4" descr="Pencil outline">
            <a:extLst>
              <a:ext uri="{FF2B5EF4-FFF2-40B4-BE49-F238E27FC236}">
                <a16:creationId xmlns:a16="http://schemas.microsoft.com/office/drawing/2014/main" id="{76C84381-DF63-4D73-9DA5-DC02E647A9D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574065" y="2516696"/>
            <a:ext cx="387991" cy="387991"/>
          </a:xfrm>
          <a:prstGeom prst="rect">
            <a:avLst/>
          </a:prstGeom>
        </p:spPr>
      </p:pic>
      <p:pic>
        <p:nvPicPr>
          <p:cNvPr id="8" name="Graphic 7" descr="Programmer male outline">
            <a:extLst>
              <a:ext uri="{FF2B5EF4-FFF2-40B4-BE49-F238E27FC236}">
                <a16:creationId xmlns:a16="http://schemas.microsoft.com/office/drawing/2014/main" id="{0A07856D-EB5F-4DDC-84EC-2A8B0099B9F8}"/>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767012" y="4294089"/>
            <a:ext cx="390088" cy="390088"/>
          </a:xfrm>
          <a:prstGeom prst="rect">
            <a:avLst/>
          </a:prstGeom>
        </p:spPr>
      </p:pic>
      <p:pic>
        <p:nvPicPr>
          <p:cNvPr id="12" name="Graphic 11" descr="Gears outline">
            <a:extLst>
              <a:ext uri="{FF2B5EF4-FFF2-40B4-BE49-F238E27FC236}">
                <a16:creationId xmlns:a16="http://schemas.microsoft.com/office/drawing/2014/main" id="{CCD7F2F8-A18D-44CC-9D67-C6546058DD18}"/>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209144" y="5495688"/>
            <a:ext cx="390088" cy="390088"/>
          </a:xfrm>
          <a:prstGeom prst="rect">
            <a:avLst/>
          </a:prstGeom>
        </p:spPr>
      </p:pic>
      <p:pic>
        <p:nvPicPr>
          <p:cNvPr id="14" name="Graphic 13" descr="Blueprint outline">
            <a:extLst>
              <a:ext uri="{FF2B5EF4-FFF2-40B4-BE49-F238E27FC236}">
                <a16:creationId xmlns:a16="http://schemas.microsoft.com/office/drawing/2014/main" id="{BCB87A4C-3984-4081-8011-82B76D74F59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584905" y="4897023"/>
            <a:ext cx="390089" cy="390089"/>
          </a:xfrm>
          <a:prstGeom prst="rect">
            <a:avLst/>
          </a:prstGeom>
        </p:spPr>
      </p:pic>
      <p:pic>
        <p:nvPicPr>
          <p:cNvPr id="16" name="Graphic 15" descr="Neighborhood outline">
            <a:extLst>
              <a:ext uri="{FF2B5EF4-FFF2-40B4-BE49-F238E27FC236}">
                <a16:creationId xmlns:a16="http://schemas.microsoft.com/office/drawing/2014/main" id="{B1E35236-E425-45EA-B475-77E54AA40860}"/>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3220551" y="1943788"/>
            <a:ext cx="355355" cy="355355"/>
          </a:xfrm>
          <a:prstGeom prst="rect">
            <a:avLst/>
          </a:prstGeom>
        </p:spPr>
      </p:pic>
      <p:pic>
        <p:nvPicPr>
          <p:cNvPr id="18" name="Graphic 17" descr="Lightbulb and gear outline">
            <a:extLst>
              <a:ext uri="{FF2B5EF4-FFF2-40B4-BE49-F238E27FC236}">
                <a16:creationId xmlns:a16="http://schemas.microsoft.com/office/drawing/2014/main" id="{60523471-CF94-4A31-AB88-549C8442008B}"/>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3767012" y="3108116"/>
            <a:ext cx="390089" cy="390089"/>
          </a:xfrm>
          <a:prstGeom prst="rect">
            <a:avLst/>
          </a:prstGeom>
        </p:spPr>
      </p:pic>
      <p:pic>
        <p:nvPicPr>
          <p:cNvPr id="20" name="Graphic 19" descr="Business Growth outline">
            <a:extLst>
              <a:ext uri="{FF2B5EF4-FFF2-40B4-BE49-F238E27FC236}">
                <a16:creationId xmlns:a16="http://schemas.microsoft.com/office/drawing/2014/main" id="{69D9CDCF-9D7F-4575-ABA1-79AFA5487651}"/>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3856587" y="3736218"/>
            <a:ext cx="390088" cy="390088"/>
          </a:xfrm>
          <a:prstGeom prst="rect">
            <a:avLst/>
          </a:prstGeom>
        </p:spPr>
      </p:pic>
    </p:spTree>
    <p:extLst>
      <p:ext uri="{BB962C8B-B14F-4D97-AF65-F5344CB8AC3E}">
        <p14:creationId xmlns:p14="http://schemas.microsoft.com/office/powerpoint/2010/main" val="2773442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350EEFFD-5F4C-42F0-9E4B-DC9C1C1B02CD}"/>
              </a:ext>
            </a:extLst>
          </p:cNvPr>
          <p:cNvSpPr/>
          <p:nvPr/>
        </p:nvSpPr>
        <p:spPr>
          <a:xfrm>
            <a:off x="6846973" y="188688"/>
            <a:ext cx="2176035" cy="6543037"/>
          </a:xfrm>
          <a:prstGeom prst="rect">
            <a:avLst/>
          </a:prstGeom>
          <a:solidFill>
            <a:srgbClr val="8FA5C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endParaRPr lang="en-GB" sz="1350" dirty="0">
              <a:solidFill>
                <a:prstClr val="white"/>
              </a:solidFill>
              <a:latin typeface="Calibri"/>
            </a:endParaRPr>
          </a:p>
        </p:txBody>
      </p:sp>
      <p:sp>
        <p:nvSpPr>
          <p:cNvPr id="3" name="Rectangle 2"/>
          <p:cNvSpPr/>
          <p:nvPr/>
        </p:nvSpPr>
        <p:spPr>
          <a:xfrm>
            <a:off x="120992" y="202908"/>
            <a:ext cx="2176035" cy="6528818"/>
          </a:xfrm>
          <a:prstGeom prst="rect">
            <a:avLst/>
          </a:prstGeom>
          <a:solidFill>
            <a:srgbClr val="8FA5C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endParaRPr lang="en-GB" sz="1350" dirty="0">
              <a:solidFill>
                <a:prstClr val="white"/>
              </a:solidFill>
              <a:latin typeface="Calibri"/>
            </a:endParaRPr>
          </a:p>
        </p:txBody>
      </p:sp>
      <p:sp>
        <p:nvSpPr>
          <p:cNvPr id="28" name="Rectangle 27">
            <a:extLst>
              <a:ext uri="{FF2B5EF4-FFF2-40B4-BE49-F238E27FC236}">
                <a16:creationId xmlns:a16="http://schemas.microsoft.com/office/drawing/2014/main" id="{76358B2D-8D79-4E25-8D86-32F485DF3FA0}"/>
              </a:ext>
            </a:extLst>
          </p:cNvPr>
          <p:cNvSpPr/>
          <p:nvPr/>
        </p:nvSpPr>
        <p:spPr>
          <a:xfrm>
            <a:off x="4604980" y="202907"/>
            <a:ext cx="2176035" cy="6528819"/>
          </a:xfrm>
          <a:prstGeom prst="rect">
            <a:avLst/>
          </a:prstGeom>
          <a:solidFill>
            <a:srgbClr val="8FA5C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endParaRPr lang="en-GB" sz="1350" dirty="0">
              <a:solidFill>
                <a:prstClr val="white"/>
              </a:solidFill>
              <a:latin typeface="Calibri"/>
            </a:endParaRPr>
          </a:p>
        </p:txBody>
      </p:sp>
      <p:sp>
        <p:nvSpPr>
          <p:cNvPr id="11" name="Rectangle 10">
            <a:extLst>
              <a:ext uri="{FF2B5EF4-FFF2-40B4-BE49-F238E27FC236}">
                <a16:creationId xmlns:a16="http://schemas.microsoft.com/office/drawing/2014/main" id="{CA3152B2-4336-413B-8DEA-F49BA3CF1B1C}"/>
              </a:ext>
            </a:extLst>
          </p:cNvPr>
          <p:cNvSpPr/>
          <p:nvPr/>
        </p:nvSpPr>
        <p:spPr>
          <a:xfrm>
            <a:off x="2362986" y="188688"/>
            <a:ext cx="2176035" cy="6543038"/>
          </a:xfrm>
          <a:prstGeom prst="rect">
            <a:avLst/>
          </a:prstGeom>
          <a:solidFill>
            <a:srgbClr val="8FA5C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endParaRPr lang="en-GB" sz="1350" dirty="0">
              <a:solidFill>
                <a:prstClr val="white"/>
              </a:solidFill>
              <a:latin typeface="Calibri"/>
            </a:endParaRPr>
          </a:p>
        </p:txBody>
      </p:sp>
      <p:pic>
        <p:nvPicPr>
          <p:cNvPr id="13" name="Graphic 12" descr="Lightbulb and gear outline">
            <a:extLst>
              <a:ext uri="{FF2B5EF4-FFF2-40B4-BE49-F238E27FC236}">
                <a16:creationId xmlns:a16="http://schemas.microsoft.com/office/drawing/2014/main" id="{EE01855D-DE13-403B-A39E-FD6D64279BD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985184" y="298045"/>
            <a:ext cx="1497750" cy="1497750"/>
          </a:xfrm>
          <a:prstGeom prst="rect">
            <a:avLst/>
          </a:prstGeom>
        </p:spPr>
      </p:pic>
      <p:pic>
        <p:nvPicPr>
          <p:cNvPr id="16" name="Graphic 15" descr="Business Growth outline">
            <a:extLst>
              <a:ext uri="{FF2B5EF4-FFF2-40B4-BE49-F238E27FC236}">
                <a16:creationId xmlns:a16="http://schemas.microsoft.com/office/drawing/2014/main" id="{C72219BD-4E25-40DC-83B3-07CFAA1FCA5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86117" y="300980"/>
            <a:ext cx="1497750" cy="1497750"/>
          </a:xfrm>
          <a:prstGeom prst="rect">
            <a:avLst/>
          </a:prstGeom>
        </p:spPr>
      </p:pic>
      <p:sp>
        <p:nvSpPr>
          <p:cNvPr id="12" name="TextBox 11"/>
          <p:cNvSpPr txBox="1"/>
          <p:nvPr/>
        </p:nvSpPr>
        <p:spPr>
          <a:xfrm>
            <a:off x="4604981" y="1901174"/>
            <a:ext cx="2176034" cy="4339650"/>
          </a:xfrm>
          <a:prstGeom prst="rect">
            <a:avLst/>
          </a:prstGeom>
          <a:noFill/>
        </p:spPr>
        <p:txBody>
          <a:bodyPr wrap="square" rtlCol="0">
            <a:spAutoFit/>
          </a:bodyPr>
          <a:lstStyle/>
          <a:p>
            <a:pPr lvl="0" algn="ctr"/>
            <a:r>
              <a:rPr lang="en-GB" sz="1000" b="1" dirty="0">
                <a:solidFill>
                  <a:schemeClr val="bg2"/>
                </a:solidFill>
              </a:rPr>
              <a:t>Informing our young people and adults about the careers available on their doorstep so that more are inspired to stay local</a:t>
            </a:r>
          </a:p>
          <a:p>
            <a:pPr lvl="0" algn="ctr"/>
            <a:endParaRPr lang="en-GB" sz="1000" b="1" dirty="0">
              <a:solidFill>
                <a:schemeClr val="bg2"/>
              </a:solidFill>
            </a:endParaRPr>
          </a:p>
          <a:p>
            <a:pPr lvl="0"/>
            <a:r>
              <a:rPr lang="en-GB" sz="900" dirty="0">
                <a:solidFill>
                  <a:schemeClr val="bg2"/>
                </a:solidFill>
              </a:rPr>
              <a:t>The challenge of graduate retention is driven, in part, by an outdated perception among younger people that key sectors and the game-changer opportunities within Greater Lincolnshire do not offer sufficient career growth opportunities. </a:t>
            </a:r>
          </a:p>
          <a:p>
            <a:pPr lvl="0"/>
            <a:endParaRPr lang="en-GB" sz="900" dirty="0">
              <a:solidFill>
                <a:schemeClr val="bg2"/>
              </a:solidFill>
            </a:endParaRPr>
          </a:p>
          <a:p>
            <a:pPr lvl="0"/>
            <a:r>
              <a:rPr lang="en-GB" sz="900" dirty="0">
                <a:solidFill>
                  <a:schemeClr val="bg2"/>
                </a:solidFill>
              </a:rPr>
              <a:t>To meet the very high replacement demand within Greater Lincolnshire, younger people and adults need to be informed about the businesses, occupations, careers, and growth opportunities that Greater Lincolnshire can offer locally. </a:t>
            </a:r>
          </a:p>
          <a:p>
            <a:pPr lvl="0"/>
            <a:endParaRPr lang="en-GB" sz="900" dirty="0">
              <a:solidFill>
                <a:schemeClr val="bg2"/>
              </a:solidFill>
            </a:endParaRPr>
          </a:p>
          <a:p>
            <a:pPr lvl="0"/>
            <a:r>
              <a:rPr lang="en-GB" sz="900" dirty="0">
                <a:solidFill>
                  <a:schemeClr val="bg2"/>
                </a:solidFill>
              </a:rPr>
              <a:t>As part of this priority, the links between local employers or sectors, and job-seekers need to be supported and strengthened. Infrastructure and opportunities for job-seekers and employers to come together virtually and physically need to be developed.</a:t>
            </a:r>
          </a:p>
        </p:txBody>
      </p:sp>
      <p:sp>
        <p:nvSpPr>
          <p:cNvPr id="15" name="TextBox 14">
            <a:extLst>
              <a:ext uri="{FF2B5EF4-FFF2-40B4-BE49-F238E27FC236}">
                <a16:creationId xmlns:a16="http://schemas.microsoft.com/office/drawing/2014/main" id="{2B65344F-A524-425D-B471-B63C951B3241}"/>
              </a:ext>
            </a:extLst>
          </p:cNvPr>
          <p:cNvSpPr txBox="1"/>
          <p:nvPr/>
        </p:nvSpPr>
        <p:spPr>
          <a:xfrm>
            <a:off x="6846973" y="1903501"/>
            <a:ext cx="2176035" cy="3508653"/>
          </a:xfrm>
          <a:prstGeom prst="rect">
            <a:avLst/>
          </a:prstGeom>
          <a:noFill/>
        </p:spPr>
        <p:txBody>
          <a:bodyPr wrap="square" rtlCol="0">
            <a:spAutoFit/>
          </a:bodyPr>
          <a:lstStyle/>
          <a:p>
            <a:pPr lvl="0" algn="ctr"/>
            <a:r>
              <a:rPr lang="en-GB" sz="1000" b="1" dirty="0">
                <a:solidFill>
                  <a:schemeClr val="bg2"/>
                </a:solidFill>
              </a:rPr>
              <a:t>Upskilling and retraining people for jobs of the future including apprenticeships</a:t>
            </a:r>
          </a:p>
          <a:p>
            <a:pPr lvl="0" algn="ctr"/>
            <a:endParaRPr lang="en-GB" sz="1000" b="1" dirty="0">
              <a:solidFill>
                <a:schemeClr val="bg2"/>
              </a:solidFill>
            </a:endParaRPr>
          </a:p>
          <a:p>
            <a:pPr lvl="0" algn="ctr"/>
            <a:endParaRPr lang="en-GB" sz="1000" b="1" dirty="0">
              <a:solidFill>
                <a:schemeClr val="bg2"/>
              </a:solidFill>
            </a:endParaRPr>
          </a:p>
          <a:p>
            <a:pPr lvl="0" algn="ctr"/>
            <a:endParaRPr lang="en-GB" sz="1000" b="1" dirty="0">
              <a:solidFill>
                <a:schemeClr val="bg2"/>
              </a:solidFill>
            </a:endParaRPr>
          </a:p>
          <a:p>
            <a:pPr lvl="0"/>
            <a:r>
              <a:rPr lang="en-GB" sz="900" dirty="0">
                <a:solidFill>
                  <a:schemeClr val="bg2"/>
                </a:solidFill>
              </a:rPr>
              <a:t>An ageing and retiring population across Greater Lincolnshire in addition to future job growth results in a high replacement demand across Greater Lincolnshire. </a:t>
            </a:r>
          </a:p>
          <a:p>
            <a:pPr lvl="0"/>
            <a:endParaRPr lang="en-GB" sz="900" dirty="0">
              <a:solidFill>
                <a:schemeClr val="bg2"/>
              </a:solidFill>
            </a:endParaRPr>
          </a:p>
          <a:p>
            <a:pPr lvl="0"/>
            <a:r>
              <a:rPr lang="en-GB" sz="900" dirty="0">
                <a:solidFill>
                  <a:schemeClr val="bg2"/>
                </a:solidFill>
              </a:rPr>
              <a:t>In order to stay competitive in the labour market, residents will need to retrain and upskill more often to meet future job demands, particularly in preparation for working with new technologies as part of IR 4.0. </a:t>
            </a:r>
          </a:p>
          <a:p>
            <a:pPr lvl="0"/>
            <a:endParaRPr lang="en-GB" sz="900" dirty="0">
              <a:solidFill>
                <a:schemeClr val="bg2"/>
              </a:solidFill>
            </a:endParaRPr>
          </a:p>
          <a:p>
            <a:pPr lvl="0"/>
            <a:r>
              <a:rPr lang="en-GB" sz="900" dirty="0">
                <a:solidFill>
                  <a:schemeClr val="bg2"/>
                </a:solidFill>
              </a:rPr>
              <a:t>Apprenticeships provide an important route into skilled employment for young people, and so it’s vital to build on the recent Apprenticeship Strategy and address the decline in numbers. </a:t>
            </a:r>
          </a:p>
        </p:txBody>
      </p:sp>
      <p:pic>
        <p:nvPicPr>
          <p:cNvPr id="14" name="Graphic 13" descr="Neighborhood outline">
            <a:extLst>
              <a:ext uri="{FF2B5EF4-FFF2-40B4-BE49-F238E27FC236}">
                <a16:creationId xmlns:a16="http://schemas.microsoft.com/office/drawing/2014/main" id="{D25D331C-ACC1-4F73-B130-62F5E5FCCDC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60133" y="299261"/>
            <a:ext cx="1497751" cy="1497751"/>
          </a:xfrm>
          <a:prstGeom prst="rect">
            <a:avLst/>
          </a:prstGeom>
        </p:spPr>
      </p:pic>
      <p:sp>
        <p:nvSpPr>
          <p:cNvPr id="18" name="TextBox 17">
            <a:extLst>
              <a:ext uri="{FF2B5EF4-FFF2-40B4-BE49-F238E27FC236}">
                <a16:creationId xmlns:a16="http://schemas.microsoft.com/office/drawing/2014/main" id="{8A4BCCA0-698F-4C82-9BE3-234C57B663A9}"/>
              </a:ext>
            </a:extLst>
          </p:cNvPr>
          <p:cNvSpPr txBox="1"/>
          <p:nvPr/>
        </p:nvSpPr>
        <p:spPr>
          <a:xfrm>
            <a:off x="120992" y="1898847"/>
            <a:ext cx="2176035" cy="4755148"/>
          </a:xfrm>
          <a:prstGeom prst="rect">
            <a:avLst/>
          </a:prstGeom>
          <a:noFill/>
        </p:spPr>
        <p:txBody>
          <a:bodyPr wrap="square" rtlCol="0">
            <a:spAutoFit/>
          </a:bodyPr>
          <a:lstStyle/>
          <a:p>
            <a:pPr lvl="0" algn="ctr"/>
            <a:r>
              <a:rPr lang="en-GB" sz="1000" b="1" dirty="0">
                <a:solidFill>
                  <a:schemeClr val="bg2"/>
                </a:solidFill>
              </a:rPr>
              <a:t>Maximising the impact of national employment and skills initiatives across Greater Lincolnshire</a:t>
            </a:r>
          </a:p>
          <a:p>
            <a:pPr lvl="0" algn="ctr"/>
            <a:endParaRPr lang="en-GB" sz="1000" b="1" dirty="0">
              <a:solidFill>
                <a:schemeClr val="bg2"/>
              </a:solidFill>
            </a:endParaRPr>
          </a:p>
          <a:p>
            <a:pPr lvl="0" algn="ctr"/>
            <a:endParaRPr lang="en-GB" sz="1000" b="1" dirty="0">
              <a:solidFill>
                <a:schemeClr val="bg2"/>
              </a:solidFill>
            </a:endParaRPr>
          </a:p>
          <a:p>
            <a:pPr lvl="0"/>
            <a:r>
              <a:rPr lang="en-GB" sz="900" dirty="0">
                <a:solidFill>
                  <a:schemeClr val="bg2"/>
                </a:solidFill>
              </a:rPr>
              <a:t>The polycentric nature and varied geography of Greater Lincolnshire leads to localised priority challenges. The ESAP will play an important role in supporting places in addressing individual needs.</a:t>
            </a:r>
          </a:p>
          <a:p>
            <a:pPr lvl="0"/>
            <a:endParaRPr lang="en-GB" sz="900" dirty="0">
              <a:solidFill>
                <a:schemeClr val="bg2"/>
              </a:solidFill>
            </a:endParaRPr>
          </a:p>
          <a:p>
            <a:pPr lvl="0"/>
            <a:r>
              <a:rPr lang="en-GB" sz="900" dirty="0">
                <a:solidFill>
                  <a:schemeClr val="bg2"/>
                </a:solidFill>
              </a:rPr>
              <a:t>Government's investments in the Kickstart and Restart programmes, and the promise of the Community Renewal Fund and UKSPF, are important to help Greater Lincolnshire's economy recover. It is important to ensure swift and effective local implementation of any government employment, training, and redundancy support schemes.</a:t>
            </a:r>
          </a:p>
          <a:p>
            <a:pPr lvl="0"/>
            <a:endParaRPr lang="en-GB" sz="900" dirty="0">
              <a:solidFill>
                <a:schemeClr val="bg2"/>
              </a:solidFill>
            </a:endParaRPr>
          </a:p>
          <a:p>
            <a:pPr lvl="0"/>
            <a:r>
              <a:rPr lang="en-GB" sz="900" dirty="0">
                <a:solidFill>
                  <a:schemeClr val="bg2"/>
                </a:solidFill>
              </a:rPr>
              <a:t>The sparsity of the population presents challenges in certain cohorts accessing (and therefore the viability of) employer-led and formal training. To address this challenge, essential infrastructure and capital assets that provide the resources for training and upskilling the workforce need to be delivered.</a:t>
            </a:r>
          </a:p>
        </p:txBody>
      </p:sp>
      <p:pic>
        <p:nvPicPr>
          <p:cNvPr id="19" name="Graphic 18" descr="Pencil outline">
            <a:extLst>
              <a:ext uri="{FF2B5EF4-FFF2-40B4-BE49-F238E27FC236}">
                <a16:creationId xmlns:a16="http://schemas.microsoft.com/office/drawing/2014/main" id="{1179704C-EB6C-41F4-89FE-86D3D5448D1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702127" y="298652"/>
            <a:ext cx="1497751" cy="1497751"/>
          </a:xfrm>
          <a:prstGeom prst="rect">
            <a:avLst/>
          </a:prstGeom>
        </p:spPr>
      </p:pic>
      <p:sp>
        <p:nvSpPr>
          <p:cNvPr id="21" name="TextBox 20">
            <a:extLst>
              <a:ext uri="{FF2B5EF4-FFF2-40B4-BE49-F238E27FC236}">
                <a16:creationId xmlns:a16="http://schemas.microsoft.com/office/drawing/2014/main" id="{D8F606BD-31E0-40FF-9A85-5D2E0DB82A8F}"/>
              </a:ext>
            </a:extLst>
          </p:cNvPr>
          <p:cNvSpPr txBox="1"/>
          <p:nvPr/>
        </p:nvSpPr>
        <p:spPr>
          <a:xfrm>
            <a:off x="2362986" y="1898239"/>
            <a:ext cx="2176036" cy="4755148"/>
          </a:xfrm>
          <a:prstGeom prst="rect">
            <a:avLst/>
          </a:prstGeom>
          <a:noFill/>
        </p:spPr>
        <p:txBody>
          <a:bodyPr wrap="square" rtlCol="0">
            <a:spAutoFit/>
          </a:bodyPr>
          <a:lstStyle/>
          <a:p>
            <a:pPr lvl="0" algn="ctr"/>
            <a:r>
              <a:rPr lang="en-GB" sz="1000" b="1" dirty="0">
                <a:solidFill>
                  <a:schemeClr val="bg2"/>
                </a:solidFill>
              </a:rPr>
              <a:t>Supporting people with literacy and numeracy skills to improve their daily lives and the productivity of businesses</a:t>
            </a:r>
          </a:p>
          <a:p>
            <a:pPr lvl="0" algn="ctr"/>
            <a:endParaRPr lang="en-GB" sz="1000" b="1" dirty="0">
              <a:solidFill>
                <a:schemeClr val="bg2"/>
              </a:solidFill>
            </a:endParaRPr>
          </a:p>
          <a:p>
            <a:pPr lvl="0" algn="ctr"/>
            <a:endParaRPr lang="en-GB" sz="1000" b="1" dirty="0">
              <a:solidFill>
                <a:schemeClr val="bg2"/>
              </a:solidFill>
            </a:endParaRPr>
          </a:p>
          <a:p>
            <a:pPr lvl="0"/>
            <a:r>
              <a:rPr lang="en-GB" sz="900" dirty="0">
                <a:solidFill>
                  <a:schemeClr val="bg2"/>
                </a:solidFill>
              </a:rPr>
              <a:t>Literacy and numeracy skills in Greater Lincolnshire are below those seen nationally. Over half of residents aged 16-65 have numeracy levels at or below Entry Level 3, and 15% of the same population have literacy levels below Level 1, meaning they are unlikely to be able to read short messages or road signs. There is a need to upskill all residents in basic literacy and numeracy skills, in addition to focusing on digital or higher-level skills. </a:t>
            </a:r>
          </a:p>
          <a:p>
            <a:pPr lvl="0"/>
            <a:endParaRPr lang="en-GB" sz="900" dirty="0">
              <a:solidFill>
                <a:schemeClr val="bg2"/>
              </a:solidFill>
            </a:endParaRPr>
          </a:p>
          <a:p>
            <a:pPr lvl="0"/>
            <a:r>
              <a:rPr lang="en-GB" sz="900" dirty="0">
                <a:solidFill>
                  <a:schemeClr val="bg2"/>
                </a:solidFill>
              </a:rPr>
              <a:t>Upskilling these people will allow them to participate more fully in the local labour market, and research shows a significant correlation between productivity and the use of reading/writing skills. </a:t>
            </a:r>
          </a:p>
          <a:p>
            <a:pPr lvl="0"/>
            <a:endParaRPr lang="en-GB" sz="900" dirty="0">
              <a:solidFill>
                <a:schemeClr val="bg2"/>
              </a:solidFill>
            </a:endParaRPr>
          </a:p>
          <a:p>
            <a:pPr lvl="0"/>
            <a:r>
              <a:rPr lang="en-GB" sz="900" dirty="0">
                <a:solidFill>
                  <a:schemeClr val="bg2"/>
                </a:solidFill>
              </a:rPr>
              <a:t>Hence, the improvement in the proportion of the population employed in suitable jobs will not only improve peoples’ daily lives, but also result in a boost to productivity in the local economy. </a:t>
            </a:r>
          </a:p>
        </p:txBody>
      </p:sp>
    </p:spTree>
    <p:custDataLst>
      <p:tags r:id="rId1"/>
    </p:custDataLst>
    <p:extLst>
      <p:ext uri="{BB962C8B-B14F-4D97-AF65-F5344CB8AC3E}">
        <p14:creationId xmlns:p14="http://schemas.microsoft.com/office/powerpoint/2010/main" val="23407264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0992" y="202907"/>
            <a:ext cx="2809016" cy="6547111"/>
          </a:xfrm>
          <a:prstGeom prst="rect">
            <a:avLst/>
          </a:prstGeom>
          <a:solidFill>
            <a:srgbClr val="8FA5C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endParaRPr lang="en-GB" sz="1350" dirty="0">
              <a:solidFill>
                <a:prstClr val="white"/>
              </a:solidFill>
              <a:latin typeface="Calibri"/>
            </a:endParaRPr>
          </a:p>
        </p:txBody>
      </p:sp>
      <p:sp>
        <p:nvSpPr>
          <p:cNvPr id="29" name="Rectangle 28">
            <a:extLst>
              <a:ext uri="{FF2B5EF4-FFF2-40B4-BE49-F238E27FC236}">
                <a16:creationId xmlns:a16="http://schemas.microsoft.com/office/drawing/2014/main" id="{350EEFFD-5F4C-42F0-9E4B-DC9C1C1B02CD}"/>
              </a:ext>
            </a:extLst>
          </p:cNvPr>
          <p:cNvSpPr/>
          <p:nvPr/>
        </p:nvSpPr>
        <p:spPr>
          <a:xfrm>
            <a:off x="6210088" y="202908"/>
            <a:ext cx="2809016" cy="6547112"/>
          </a:xfrm>
          <a:prstGeom prst="rect">
            <a:avLst/>
          </a:prstGeom>
          <a:solidFill>
            <a:srgbClr val="8FA5C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endParaRPr lang="en-GB" sz="1350" dirty="0">
              <a:solidFill>
                <a:prstClr val="white"/>
              </a:solidFill>
              <a:latin typeface="Calibri"/>
            </a:endParaRPr>
          </a:p>
        </p:txBody>
      </p:sp>
      <p:pic>
        <p:nvPicPr>
          <p:cNvPr id="30" name="Graphic 29" descr="Programmer male outline">
            <a:extLst>
              <a:ext uri="{FF2B5EF4-FFF2-40B4-BE49-F238E27FC236}">
                <a16:creationId xmlns:a16="http://schemas.microsoft.com/office/drawing/2014/main" id="{BFEE19CC-CAC1-44FE-97A1-B5312CEE5D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42826" y="318131"/>
            <a:ext cx="1493425" cy="1493425"/>
          </a:xfrm>
          <a:prstGeom prst="rect">
            <a:avLst/>
          </a:prstGeom>
        </p:spPr>
      </p:pic>
      <p:sp>
        <p:nvSpPr>
          <p:cNvPr id="28" name="Rectangle 27">
            <a:extLst>
              <a:ext uri="{FF2B5EF4-FFF2-40B4-BE49-F238E27FC236}">
                <a16:creationId xmlns:a16="http://schemas.microsoft.com/office/drawing/2014/main" id="{76358B2D-8D79-4E25-8D86-32F485DF3FA0}"/>
              </a:ext>
            </a:extLst>
          </p:cNvPr>
          <p:cNvSpPr/>
          <p:nvPr/>
        </p:nvSpPr>
        <p:spPr>
          <a:xfrm>
            <a:off x="3167490" y="202908"/>
            <a:ext cx="2809016" cy="6547112"/>
          </a:xfrm>
          <a:prstGeom prst="rect">
            <a:avLst/>
          </a:prstGeom>
          <a:solidFill>
            <a:srgbClr val="8FA5C9">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685800">
              <a:defRPr/>
            </a:pPr>
            <a:endParaRPr lang="en-GB" sz="1350" dirty="0">
              <a:solidFill>
                <a:prstClr val="white"/>
              </a:solidFill>
              <a:latin typeface="Calibri"/>
            </a:endParaRPr>
          </a:p>
        </p:txBody>
      </p:sp>
      <p:sp>
        <p:nvSpPr>
          <p:cNvPr id="23" name="TextBox 22">
            <a:extLst>
              <a:ext uri="{FF2B5EF4-FFF2-40B4-BE49-F238E27FC236}">
                <a16:creationId xmlns:a16="http://schemas.microsoft.com/office/drawing/2014/main" id="{5CB74E57-AD1A-4B21-84DF-D5226D93FB94}"/>
              </a:ext>
            </a:extLst>
          </p:cNvPr>
          <p:cNvSpPr txBox="1"/>
          <p:nvPr/>
        </p:nvSpPr>
        <p:spPr>
          <a:xfrm>
            <a:off x="120992" y="1898847"/>
            <a:ext cx="2809015" cy="4878259"/>
          </a:xfrm>
          <a:prstGeom prst="rect">
            <a:avLst/>
          </a:prstGeom>
          <a:noFill/>
        </p:spPr>
        <p:txBody>
          <a:bodyPr wrap="square" rtlCol="0">
            <a:spAutoFit/>
          </a:bodyPr>
          <a:lstStyle/>
          <a:p>
            <a:pPr lvl="0" algn="ctr"/>
            <a:r>
              <a:rPr lang="en-GB" sz="1000" b="1" dirty="0">
                <a:solidFill>
                  <a:schemeClr val="bg2"/>
                </a:solidFill>
              </a:rPr>
              <a:t>Growing digital skills at all levels so that residents can reach their potential in the local labour market and participate in a flourishing and inclusive economy </a:t>
            </a:r>
          </a:p>
          <a:p>
            <a:pPr lvl="0" algn="ctr"/>
            <a:endParaRPr lang="en-GB" sz="1000" b="1" dirty="0">
              <a:solidFill>
                <a:schemeClr val="bg2"/>
              </a:solidFill>
            </a:endParaRPr>
          </a:p>
          <a:p>
            <a:pPr lvl="0"/>
            <a:r>
              <a:rPr lang="en-GB" sz="900" dirty="0">
                <a:solidFill>
                  <a:schemeClr val="bg2"/>
                </a:solidFill>
              </a:rPr>
              <a:t>Although digital skills have long been seen as crucially important, the need for such skills to avoid social and labour market exclusion has been emphasised by the Covid-19 pandemic. There has been an increased preference for working, learning and engaging in commerce remotely on digital platforms, and many services have moved to digital by default. </a:t>
            </a:r>
          </a:p>
          <a:p>
            <a:pPr lvl="0"/>
            <a:endParaRPr lang="en-GB" sz="900" dirty="0">
              <a:solidFill>
                <a:schemeClr val="bg2"/>
              </a:solidFill>
            </a:endParaRPr>
          </a:p>
          <a:p>
            <a:pPr lvl="0"/>
            <a:r>
              <a:rPr lang="en-GB" sz="900" dirty="0">
                <a:solidFill>
                  <a:schemeClr val="bg2"/>
                </a:solidFill>
              </a:rPr>
              <a:t>Given the rurality and relative isolation of some parts of Greater Lincolnshire and the challenges this poses to skills provision more generally, the improvement of digital skills at all levels would be expected to improve access to learning across the board. This is potentially a major opportunity for Greater Lincolnshire residents, creating the chance to work remotely in professional services occupations which are not typically found in the area.</a:t>
            </a:r>
          </a:p>
          <a:p>
            <a:pPr lvl="0"/>
            <a:endParaRPr lang="en-GB" sz="900" dirty="0">
              <a:solidFill>
                <a:schemeClr val="bg2"/>
              </a:solidFill>
            </a:endParaRPr>
          </a:p>
          <a:p>
            <a:pPr lvl="0"/>
            <a:r>
              <a:rPr lang="en-GB" sz="900" dirty="0">
                <a:solidFill>
                  <a:schemeClr val="bg2"/>
                </a:solidFill>
              </a:rPr>
              <a:t>To maximise this opportunity, digital infrastructure (in terms of access to broadband and access to internet enabled technology in a rural area) will become increasingly important. Work needs to be undertaken to understand, promote and grow digital skills at all levels to enable residents to participate fully in society and take advantage of new ways of working.</a:t>
            </a:r>
          </a:p>
        </p:txBody>
      </p:sp>
      <p:pic>
        <p:nvPicPr>
          <p:cNvPr id="13" name="Graphic 12" descr="Blueprint outline">
            <a:extLst>
              <a:ext uri="{FF2B5EF4-FFF2-40B4-BE49-F238E27FC236}">
                <a16:creationId xmlns:a16="http://schemas.microsoft.com/office/drawing/2014/main" id="{14FF1CFF-F74F-4D29-B22D-BBFE0DFB10D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3821424" y="318636"/>
            <a:ext cx="1497245" cy="1497245"/>
          </a:xfrm>
          <a:prstGeom prst="rect">
            <a:avLst/>
          </a:prstGeom>
        </p:spPr>
      </p:pic>
      <p:sp>
        <p:nvSpPr>
          <p:cNvPr id="14" name="TextBox 13">
            <a:extLst>
              <a:ext uri="{FF2B5EF4-FFF2-40B4-BE49-F238E27FC236}">
                <a16:creationId xmlns:a16="http://schemas.microsoft.com/office/drawing/2014/main" id="{C243ACF3-C64E-4387-8CBF-780FDFE63DC8}"/>
              </a:ext>
            </a:extLst>
          </p:cNvPr>
          <p:cNvSpPr txBox="1"/>
          <p:nvPr/>
        </p:nvSpPr>
        <p:spPr>
          <a:xfrm>
            <a:off x="3167490" y="1898847"/>
            <a:ext cx="2809016" cy="3631763"/>
          </a:xfrm>
          <a:prstGeom prst="rect">
            <a:avLst/>
          </a:prstGeom>
          <a:noFill/>
        </p:spPr>
        <p:txBody>
          <a:bodyPr wrap="square" rtlCol="0">
            <a:spAutoFit/>
          </a:bodyPr>
          <a:lstStyle/>
          <a:p>
            <a:pPr lvl="0" algn="ctr"/>
            <a:r>
              <a:rPr lang="en-GB" sz="1000" b="1" dirty="0">
                <a:solidFill>
                  <a:schemeClr val="bg2"/>
                </a:solidFill>
              </a:rPr>
              <a:t>Supporting businesses to prioritise workforce development and succession planning </a:t>
            </a:r>
          </a:p>
          <a:p>
            <a:pPr lvl="0" algn="ctr"/>
            <a:endParaRPr lang="en-GB" sz="1000" b="1" dirty="0">
              <a:solidFill>
                <a:schemeClr val="bg2"/>
              </a:solidFill>
            </a:endParaRPr>
          </a:p>
          <a:p>
            <a:pPr lvl="0" algn="ctr"/>
            <a:endParaRPr lang="en-GB" sz="1000" b="1" dirty="0">
              <a:solidFill>
                <a:schemeClr val="bg2"/>
              </a:solidFill>
            </a:endParaRPr>
          </a:p>
          <a:p>
            <a:pPr lvl="0"/>
            <a:r>
              <a:rPr lang="en-GB" sz="900" dirty="0">
                <a:solidFill>
                  <a:schemeClr val="bg2"/>
                </a:solidFill>
              </a:rPr>
              <a:t>Historically, there has been limited employer planning for the future workforce. Local employers have limited awareness of the local skills ‘offer’ and how it applies to their business.</a:t>
            </a:r>
          </a:p>
          <a:p>
            <a:pPr lvl="0"/>
            <a:r>
              <a:rPr lang="en-GB" sz="900" dirty="0">
                <a:solidFill>
                  <a:schemeClr val="bg2"/>
                </a:solidFill>
              </a:rPr>
              <a:t> </a:t>
            </a:r>
          </a:p>
          <a:p>
            <a:pPr lvl="0"/>
            <a:r>
              <a:rPr lang="en-GB" sz="900" dirty="0">
                <a:solidFill>
                  <a:schemeClr val="bg2"/>
                </a:solidFill>
              </a:rPr>
              <a:t>Therefore, despite a higher than average proportion of employers providing training to employees (66%), the effectiveness of this training may be lacking. </a:t>
            </a:r>
          </a:p>
          <a:p>
            <a:pPr lvl="0"/>
            <a:endParaRPr lang="en-GB" sz="900" dirty="0">
              <a:solidFill>
                <a:schemeClr val="bg2"/>
              </a:solidFill>
            </a:endParaRPr>
          </a:p>
          <a:p>
            <a:pPr lvl="0"/>
            <a:r>
              <a:rPr lang="en-GB" sz="900" dirty="0">
                <a:solidFill>
                  <a:schemeClr val="bg2"/>
                </a:solidFill>
              </a:rPr>
              <a:t>Work will need to be done with businesses to prioritise workforce development, succession planning and recruitment strategies so that they can replace staff who retire.</a:t>
            </a:r>
          </a:p>
          <a:p>
            <a:pPr lvl="0"/>
            <a:r>
              <a:rPr lang="en-GB" sz="900" dirty="0">
                <a:solidFill>
                  <a:schemeClr val="bg2"/>
                </a:solidFill>
              </a:rPr>
              <a:t> </a:t>
            </a:r>
          </a:p>
          <a:p>
            <a:pPr lvl="0"/>
            <a:r>
              <a:rPr lang="en-GB" sz="900" dirty="0">
                <a:solidFill>
                  <a:schemeClr val="bg2"/>
                </a:solidFill>
              </a:rPr>
              <a:t>This work will also help to overcome challenges around labour shortages as a result of Brexit. The objective is to increase good quality employment opportunities, whilst rapidly increasing the productivity of SMEs.</a:t>
            </a:r>
          </a:p>
        </p:txBody>
      </p:sp>
      <p:pic>
        <p:nvPicPr>
          <p:cNvPr id="15" name="Graphic 14" descr="Gears outline">
            <a:extLst>
              <a:ext uri="{FF2B5EF4-FFF2-40B4-BE49-F238E27FC236}">
                <a16:creationId xmlns:a16="http://schemas.microsoft.com/office/drawing/2014/main" id="{50505F20-EA2F-4ACE-AC7A-B3CF9B74407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000663" y="318636"/>
            <a:ext cx="1497750" cy="1497750"/>
          </a:xfrm>
          <a:prstGeom prst="rect">
            <a:avLst/>
          </a:prstGeom>
        </p:spPr>
      </p:pic>
      <p:sp>
        <p:nvSpPr>
          <p:cNvPr id="16" name="TextBox 15">
            <a:extLst>
              <a:ext uri="{FF2B5EF4-FFF2-40B4-BE49-F238E27FC236}">
                <a16:creationId xmlns:a16="http://schemas.microsoft.com/office/drawing/2014/main" id="{C90A4EB7-301E-48FF-B414-FD2E40F11B0C}"/>
              </a:ext>
            </a:extLst>
          </p:cNvPr>
          <p:cNvSpPr txBox="1"/>
          <p:nvPr/>
        </p:nvSpPr>
        <p:spPr>
          <a:xfrm>
            <a:off x="6210088" y="1917717"/>
            <a:ext cx="2809016" cy="3631763"/>
          </a:xfrm>
          <a:prstGeom prst="rect">
            <a:avLst/>
          </a:prstGeom>
          <a:noFill/>
        </p:spPr>
        <p:txBody>
          <a:bodyPr wrap="square" rtlCol="0">
            <a:spAutoFit/>
          </a:bodyPr>
          <a:lstStyle/>
          <a:p>
            <a:pPr lvl="0" algn="ctr"/>
            <a:r>
              <a:rPr lang="en-GB" sz="1000" b="1" dirty="0">
                <a:solidFill>
                  <a:schemeClr val="bg2"/>
                </a:solidFill>
              </a:rPr>
              <a:t>Supporting important sectors to maximise the future opportunities for local people</a:t>
            </a:r>
          </a:p>
          <a:p>
            <a:pPr lvl="0" algn="ctr"/>
            <a:endParaRPr lang="en-GB" sz="1000" b="1" dirty="0">
              <a:solidFill>
                <a:schemeClr val="bg2"/>
              </a:solidFill>
            </a:endParaRPr>
          </a:p>
          <a:p>
            <a:pPr lvl="0" algn="ctr"/>
            <a:endParaRPr lang="en-GB" sz="1000" b="1" dirty="0">
              <a:solidFill>
                <a:schemeClr val="bg2"/>
              </a:solidFill>
            </a:endParaRPr>
          </a:p>
          <a:p>
            <a:pPr lvl="0" algn="ctr"/>
            <a:endParaRPr lang="en-GB" sz="1000" b="1" dirty="0">
              <a:solidFill>
                <a:schemeClr val="bg2"/>
              </a:solidFill>
            </a:endParaRPr>
          </a:p>
          <a:p>
            <a:pPr lvl="0"/>
            <a:r>
              <a:rPr lang="en-GB" sz="900" dirty="0">
                <a:solidFill>
                  <a:schemeClr val="bg2"/>
                </a:solidFill>
              </a:rPr>
              <a:t>Greater Lincolnshire has a range of growing opportunity sectors and investments that need elements of skills investment or initiatives to support and enable growth. </a:t>
            </a:r>
          </a:p>
          <a:p>
            <a:pPr lvl="0"/>
            <a:endParaRPr lang="en-GB" sz="900" dirty="0">
              <a:solidFill>
                <a:schemeClr val="bg2"/>
              </a:solidFill>
            </a:endParaRPr>
          </a:p>
          <a:p>
            <a:pPr lvl="0"/>
            <a:r>
              <a:rPr lang="en-GB" sz="900" dirty="0">
                <a:solidFill>
                  <a:schemeClr val="bg2"/>
                </a:solidFill>
              </a:rPr>
              <a:t>Links between sector skills provision and strategically important schemes (such as the Freeport or Towns Deals) will need to be developed to ensure key sectors are able to maximise these growth opportunities.</a:t>
            </a:r>
          </a:p>
          <a:p>
            <a:pPr lvl="0"/>
            <a:endParaRPr lang="en-GB" sz="900" dirty="0">
              <a:solidFill>
                <a:schemeClr val="bg2"/>
              </a:solidFill>
            </a:endParaRPr>
          </a:p>
          <a:p>
            <a:pPr lvl="0"/>
            <a:r>
              <a:rPr lang="en-GB" sz="900" dirty="0">
                <a:solidFill>
                  <a:schemeClr val="bg2"/>
                </a:solidFill>
              </a:rPr>
              <a:t>As well as technical skills, managerial and specialist skill sets in Greater Lincolnshire are also in high demand as the area’s workforce who hold specific skills are retiring and cannot be easily replaced. </a:t>
            </a:r>
          </a:p>
          <a:p>
            <a:pPr lvl="0"/>
            <a:endParaRPr lang="en-GB" sz="900" dirty="0">
              <a:solidFill>
                <a:schemeClr val="bg2"/>
              </a:solidFill>
            </a:endParaRPr>
          </a:p>
          <a:p>
            <a:pPr lvl="0"/>
            <a:r>
              <a:rPr lang="en-GB" sz="900" dirty="0">
                <a:solidFill>
                  <a:schemeClr val="bg2"/>
                </a:solidFill>
              </a:rPr>
              <a:t>Work will need to be done with sector boards to articulate the specific skills needs of sectors and geographies to funders and providers of training. </a:t>
            </a:r>
          </a:p>
        </p:txBody>
      </p:sp>
    </p:spTree>
    <p:custDataLst>
      <p:tags r:id="rId1"/>
    </p:custDataLst>
    <p:extLst>
      <p:ext uri="{BB962C8B-B14F-4D97-AF65-F5344CB8AC3E}">
        <p14:creationId xmlns:p14="http://schemas.microsoft.com/office/powerpoint/2010/main" val="3575148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B4FFE0E-8B1E-4E1E-A22E-68AA355CB880}"/>
              </a:ext>
            </a:extLst>
          </p:cNvPr>
          <p:cNvSpPr>
            <a:spLocks noGrp="1"/>
          </p:cNvSpPr>
          <p:nvPr>
            <p:ph type="ctrTitle"/>
          </p:nvPr>
        </p:nvSpPr>
        <p:spPr>
          <a:xfrm>
            <a:off x="663486" y="1118648"/>
            <a:ext cx="6858000" cy="2387600"/>
          </a:xfrm>
        </p:spPr>
        <p:txBody>
          <a:bodyPr anchor="b">
            <a:normAutofit/>
          </a:bodyPr>
          <a:lstStyle/>
          <a:p>
            <a:r>
              <a:rPr lang="en-GB" dirty="0"/>
              <a:t>ESAP priority action plan</a:t>
            </a:r>
          </a:p>
        </p:txBody>
      </p:sp>
      <p:sp>
        <p:nvSpPr>
          <p:cNvPr id="6" name="Subtitle 5">
            <a:extLst>
              <a:ext uri="{FF2B5EF4-FFF2-40B4-BE49-F238E27FC236}">
                <a16:creationId xmlns:a16="http://schemas.microsoft.com/office/drawing/2014/main" id="{197F714D-DA2A-4761-8B06-C4ABCDCB00EE}"/>
              </a:ext>
            </a:extLst>
          </p:cNvPr>
          <p:cNvSpPr>
            <a:spLocks noGrp="1"/>
          </p:cNvSpPr>
          <p:nvPr>
            <p:ph type="subTitle" idx="1"/>
          </p:nvPr>
        </p:nvSpPr>
        <p:spPr>
          <a:xfrm>
            <a:off x="663486" y="3506248"/>
            <a:ext cx="6858000" cy="1655762"/>
          </a:xfrm>
        </p:spPr>
        <p:txBody>
          <a:bodyPr>
            <a:noAutofit/>
          </a:bodyPr>
          <a:lstStyle/>
          <a:p>
            <a:r>
              <a:rPr lang="en-GB" sz="1400" b="0" dirty="0"/>
              <a:t>While the previous slides highlighted the priorities for Greater Lincolnshire as a place, </a:t>
            </a:r>
            <a:r>
              <a:rPr lang="en-GB" sz="1400" b="0" u="sng" dirty="0"/>
              <a:t>the following actions are priorities for the ESAP.</a:t>
            </a:r>
          </a:p>
          <a:p>
            <a:r>
              <a:rPr lang="en-GB" sz="1400" b="0" dirty="0"/>
              <a:t>Collectively these priority actions aim to: </a:t>
            </a:r>
          </a:p>
          <a:p>
            <a:pPr marL="285750" indent="-285750">
              <a:buFont typeface="Arial" panose="020B0604020202020204" pitchFamily="34" charset="0"/>
              <a:buChar char="•"/>
            </a:pPr>
            <a:r>
              <a:rPr lang="en-GB" sz="1400" b="0" dirty="0"/>
              <a:t>expand access to training and skills to every part of Lincolnshire, so that people can develop the skills that open up a lifetime of opportunity and fulfilling careers, </a:t>
            </a:r>
          </a:p>
          <a:p>
            <a:pPr marL="285750" indent="-285750">
              <a:buFont typeface="Arial" panose="020B0604020202020204" pitchFamily="34" charset="0"/>
              <a:buChar char="•"/>
            </a:pPr>
            <a:r>
              <a:rPr lang="en-GB" sz="1400" b="0" dirty="0"/>
              <a:t>support local businesses to grow and thrive.</a:t>
            </a:r>
          </a:p>
        </p:txBody>
      </p:sp>
    </p:spTree>
    <p:extLst>
      <p:ext uri="{BB962C8B-B14F-4D97-AF65-F5344CB8AC3E}">
        <p14:creationId xmlns:p14="http://schemas.microsoft.com/office/powerpoint/2010/main" val="35353940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7B1FCA-A98D-4330-B8F6-A773C392975C}"/>
              </a:ext>
            </a:extLst>
          </p:cNvPr>
          <p:cNvSpPr>
            <a:spLocks noGrp="1"/>
          </p:cNvSpPr>
          <p:nvPr>
            <p:ph type="title"/>
          </p:nvPr>
        </p:nvSpPr>
        <p:spPr/>
        <p:txBody>
          <a:bodyPr/>
          <a:lstStyle/>
          <a:p>
            <a:r>
              <a:rPr lang="en-GB" dirty="0">
                <a:solidFill>
                  <a:schemeClr val="tx2"/>
                </a:solidFill>
                <a:latin typeface="Trebuchet MS" panose="020B0603020202020204" pitchFamily="34" charset="0"/>
              </a:rPr>
              <a:t>Skills action plan</a:t>
            </a:r>
          </a:p>
        </p:txBody>
      </p:sp>
      <p:graphicFrame>
        <p:nvGraphicFramePr>
          <p:cNvPr id="6" name="Table 6">
            <a:extLst>
              <a:ext uri="{FF2B5EF4-FFF2-40B4-BE49-F238E27FC236}">
                <a16:creationId xmlns:a16="http://schemas.microsoft.com/office/drawing/2014/main" id="{5F4A0C03-9D2F-4DDB-B6E1-2D2890A28366}"/>
              </a:ext>
            </a:extLst>
          </p:cNvPr>
          <p:cNvGraphicFramePr>
            <a:graphicFrameLocks noGrp="1"/>
          </p:cNvGraphicFramePr>
          <p:nvPr>
            <p:ph idx="1"/>
            <p:extLst>
              <p:ext uri="{D42A27DB-BD31-4B8C-83A1-F6EECF244321}">
                <p14:modId xmlns:p14="http://schemas.microsoft.com/office/powerpoint/2010/main" val="2056950364"/>
              </p:ext>
            </p:extLst>
          </p:nvPr>
        </p:nvGraphicFramePr>
        <p:xfrm>
          <a:off x="384810" y="1611086"/>
          <a:ext cx="8393430" cy="4337376"/>
        </p:xfrm>
        <a:graphic>
          <a:graphicData uri="http://schemas.openxmlformats.org/drawingml/2006/table">
            <a:tbl>
              <a:tblPr firstRow="1" firstCol="1" bandRow="1">
                <a:tableStyleId>{21E4AEA4-8DFA-4A89-87EB-49C32662AFE0}</a:tableStyleId>
              </a:tblPr>
              <a:tblGrid>
                <a:gridCol w="890958">
                  <a:extLst>
                    <a:ext uri="{9D8B030D-6E8A-4147-A177-3AD203B41FA5}">
                      <a16:colId xmlns:a16="http://schemas.microsoft.com/office/drawing/2014/main" val="3867899834"/>
                    </a:ext>
                  </a:extLst>
                </a:gridCol>
                <a:gridCol w="3305274">
                  <a:extLst>
                    <a:ext uri="{9D8B030D-6E8A-4147-A177-3AD203B41FA5}">
                      <a16:colId xmlns:a16="http://schemas.microsoft.com/office/drawing/2014/main" val="92260570"/>
                    </a:ext>
                  </a:extLst>
                </a:gridCol>
                <a:gridCol w="1399066">
                  <a:extLst>
                    <a:ext uri="{9D8B030D-6E8A-4147-A177-3AD203B41FA5}">
                      <a16:colId xmlns:a16="http://schemas.microsoft.com/office/drawing/2014/main" val="2363431970"/>
                    </a:ext>
                  </a:extLst>
                </a:gridCol>
                <a:gridCol w="1399066">
                  <a:extLst>
                    <a:ext uri="{9D8B030D-6E8A-4147-A177-3AD203B41FA5}">
                      <a16:colId xmlns:a16="http://schemas.microsoft.com/office/drawing/2014/main" val="3849788372"/>
                    </a:ext>
                  </a:extLst>
                </a:gridCol>
                <a:gridCol w="1399066">
                  <a:extLst>
                    <a:ext uri="{9D8B030D-6E8A-4147-A177-3AD203B41FA5}">
                      <a16:colId xmlns:a16="http://schemas.microsoft.com/office/drawing/2014/main" val="137358509"/>
                    </a:ext>
                  </a:extLst>
                </a:gridCol>
              </a:tblGrid>
              <a:tr h="396000">
                <a:tc>
                  <a:txBody>
                    <a:bodyPr/>
                    <a:lstStyle/>
                    <a:p>
                      <a:r>
                        <a:rPr lang="en-GB" sz="900" dirty="0">
                          <a:solidFill>
                            <a:schemeClr val="bg2"/>
                          </a:solidFill>
                          <a:latin typeface="Trebuchet MS" panose="020B0603020202020204" pitchFamily="34" charset="0"/>
                        </a:rPr>
                        <a:t>Priority</a:t>
                      </a:r>
                    </a:p>
                  </a:txBody>
                  <a:tcPr marL="45720" marR="45720" anchor="ctr"/>
                </a:tc>
                <a:tc>
                  <a:txBody>
                    <a:bodyPr/>
                    <a:lstStyle/>
                    <a:p>
                      <a:r>
                        <a:rPr lang="en-GB" sz="900" dirty="0">
                          <a:solidFill>
                            <a:schemeClr val="bg2"/>
                          </a:solidFill>
                          <a:latin typeface="Trebuchet MS" panose="020B0603020202020204" pitchFamily="34" charset="0"/>
                        </a:rPr>
                        <a:t>Actions</a:t>
                      </a:r>
                    </a:p>
                  </a:txBody>
                  <a:tcPr marL="45720" marR="45720" anchor="ctr"/>
                </a:tc>
                <a:tc>
                  <a:txBody>
                    <a:bodyPr/>
                    <a:lstStyle/>
                    <a:p>
                      <a:r>
                        <a:rPr lang="en-GB" sz="900" dirty="0">
                          <a:solidFill>
                            <a:schemeClr val="bg2"/>
                          </a:solidFill>
                          <a:latin typeface="Trebuchet MS" panose="020B0603020202020204" pitchFamily="34" charset="0"/>
                        </a:rPr>
                        <a:t>Target group</a:t>
                      </a:r>
                    </a:p>
                  </a:txBody>
                  <a:tcPr marL="45720" marR="45720" anchor="ctr"/>
                </a:tc>
                <a:tc>
                  <a:txBody>
                    <a:bodyPr/>
                    <a:lstStyle/>
                    <a:p>
                      <a:r>
                        <a:rPr lang="en-GB" sz="900" dirty="0">
                          <a:solidFill>
                            <a:schemeClr val="bg2"/>
                          </a:solidFill>
                          <a:latin typeface="Trebuchet MS" panose="020B0603020202020204" pitchFamily="34" charset="0"/>
                        </a:rPr>
                        <a:t>Organisations involved in delivery</a:t>
                      </a:r>
                    </a:p>
                  </a:txBody>
                  <a:tcPr marL="45720" marR="45720" anchor="ctr"/>
                </a:tc>
                <a:tc>
                  <a:txBody>
                    <a:bodyPr/>
                    <a:lstStyle/>
                    <a:p>
                      <a:r>
                        <a:rPr lang="en-GB" sz="900" dirty="0">
                          <a:solidFill>
                            <a:schemeClr val="bg2"/>
                          </a:solidFill>
                          <a:latin typeface="Trebuchet MS" panose="020B0603020202020204" pitchFamily="34" charset="0"/>
                        </a:rPr>
                        <a:t>Timescales</a:t>
                      </a:r>
                    </a:p>
                  </a:txBody>
                  <a:tcPr marL="45720" marR="45720" anchor="ctr"/>
                </a:tc>
                <a:extLst>
                  <a:ext uri="{0D108BD9-81ED-4DB2-BD59-A6C34878D82A}">
                    <a16:rowId xmlns:a16="http://schemas.microsoft.com/office/drawing/2014/main" val="3857326408"/>
                  </a:ext>
                </a:extLst>
              </a:tr>
              <a:tr h="465105">
                <a:tc rowSpan="2">
                  <a:txBody>
                    <a:bodyPr/>
                    <a:lstStyle/>
                    <a:p>
                      <a:pPr algn="ctr"/>
                      <a:r>
                        <a:rPr lang="en-GB" sz="900" kern="1200" dirty="0">
                          <a:solidFill>
                            <a:schemeClr val="bg2"/>
                          </a:solidFill>
                          <a:effectLst/>
                          <a:latin typeface="Trebuchet MS" panose="020B0603020202020204" pitchFamily="34" charset="0"/>
                        </a:rPr>
                        <a:t>Refreshing Greater Lincolnshire’s skills strategy</a:t>
                      </a:r>
                      <a:endParaRPr lang="en-GB" sz="900" dirty="0">
                        <a:solidFill>
                          <a:schemeClr val="bg2"/>
                        </a:solidFill>
                        <a:latin typeface="Trebuchet MS" panose="020B0603020202020204" pitchFamily="34" charset="0"/>
                      </a:endParaRPr>
                    </a:p>
                  </a:txBody>
                  <a:tcPr marL="45720" marR="45720" vert="vert270" anchor="ctr"/>
                </a:tc>
                <a:tc>
                  <a:txBody>
                    <a:bodyPr/>
                    <a:lstStyle/>
                    <a:p>
                      <a:r>
                        <a:rPr lang="en-GB" sz="900" kern="1200" dirty="0">
                          <a:solidFill>
                            <a:schemeClr val="dk1"/>
                          </a:solidFill>
                          <a:effectLst/>
                          <a:latin typeface="Trebuchet MS" panose="020B0603020202020204" pitchFamily="34" charset="0"/>
                        </a:rPr>
                        <a:t>ESAP to submit the Local Skills Report containing labour market analysis and interim skills statement to DfE </a:t>
                      </a:r>
                      <a:endParaRPr lang="en-GB" sz="900" dirty="0">
                        <a:latin typeface="Trebuchet MS" panose="020B0603020202020204" pitchFamily="34" charset="0"/>
                      </a:endParaRPr>
                    </a:p>
                  </a:txBody>
                  <a:tcPr marL="45720" marR="45720" anchor="ctr"/>
                </a:tc>
                <a:tc>
                  <a:txBody>
                    <a:bodyPr/>
                    <a:lstStyle/>
                    <a:p>
                      <a:pPr marL="0" algn="l" defTabSz="914400" rtl="0" eaLnBrk="1" latinLnBrk="0" hangingPunct="1"/>
                      <a:r>
                        <a:rPr lang="en-GB" sz="900" kern="1200" dirty="0">
                          <a:solidFill>
                            <a:schemeClr val="dk1"/>
                          </a:solidFill>
                          <a:effectLst/>
                          <a:latin typeface="Trebuchet MS" panose="020B0603020202020204" pitchFamily="34" charset="0"/>
                        </a:rPr>
                        <a:t>Partners, service users and learners </a:t>
                      </a:r>
                      <a:endParaRPr lang="en-GB" sz="900" kern="1200" dirty="0">
                        <a:solidFill>
                          <a:schemeClr val="dk1"/>
                        </a:solidFill>
                        <a:effectLst/>
                        <a:latin typeface="Trebuchet MS" panose="020B0603020202020204" pitchFamily="34" charset="0"/>
                        <a:ea typeface="+mn-ea"/>
                        <a:cs typeface="+mn-cs"/>
                      </a:endParaRPr>
                    </a:p>
                  </a:txBody>
                  <a:tcPr marL="45720" marR="45720" anchor="ctr"/>
                </a:tc>
                <a:tc>
                  <a:txBody>
                    <a:bodyPr/>
                    <a:lstStyle/>
                    <a:p>
                      <a:pPr marL="0" algn="l" defTabSz="914400" rtl="0" eaLnBrk="1" latinLnBrk="0" hangingPunct="1"/>
                      <a:r>
                        <a:rPr lang="en-GB" sz="900" kern="1200" dirty="0">
                          <a:solidFill>
                            <a:schemeClr val="dk1"/>
                          </a:solidFill>
                          <a:effectLst/>
                          <a:latin typeface="Trebuchet MS" panose="020B0603020202020204" pitchFamily="34" charset="0"/>
                        </a:rPr>
                        <a:t>Greater Lincolnshire LEP</a:t>
                      </a:r>
                      <a:endParaRPr lang="en-GB" sz="900" kern="1200" dirty="0">
                        <a:solidFill>
                          <a:schemeClr val="dk1"/>
                        </a:solidFill>
                        <a:effectLst/>
                        <a:latin typeface="Trebuchet MS" panose="020B0603020202020204" pitchFamily="34" charset="0"/>
                        <a:ea typeface="+mn-ea"/>
                        <a:cs typeface="+mn-cs"/>
                      </a:endParaRPr>
                    </a:p>
                  </a:txBody>
                  <a:tcPr marL="45720" marR="45720" anchor="ctr"/>
                </a:tc>
                <a:tc>
                  <a:txBody>
                    <a:bodyPr/>
                    <a:lstStyle/>
                    <a:p>
                      <a:pPr marL="0" algn="l" defTabSz="914400" rtl="0" eaLnBrk="1" latinLnBrk="0" hangingPunct="1"/>
                      <a:r>
                        <a:rPr lang="en-GB" sz="900" kern="1200" dirty="0">
                          <a:solidFill>
                            <a:schemeClr val="dk1"/>
                          </a:solidFill>
                          <a:effectLst/>
                          <a:latin typeface="Trebuchet MS" panose="020B0603020202020204" pitchFamily="34" charset="0"/>
                        </a:rPr>
                        <a:t>April 2021</a:t>
                      </a:r>
                      <a:endParaRPr lang="en-GB" sz="900" kern="1200" dirty="0">
                        <a:solidFill>
                          <a:schemeClr val="dk1"/>
                        </a:solidFill>
                        <a:effectLst/>
                        <a:latin typeface="Trebuchet MS" panose="020B0603020202020204" pitchFamily="34" charset="0"/>
                        <a:ea typeface="+mn-ea"/>
                        <a:cs typeface="+mn-cs"/>
                      </a:endParaRPr>
                    </a:p>
                  </a:txBody>
                  <a:tcPr marL="45720" marR="45720" anchor="ctr"/>
                </a:tc>
                <a:extLst>
                  <a:ext uri="{0D108BD9-81ED-4DB2-BD59-A6C34878D82A}">
                    <a16:rowId xmlns:a16="http://schemas.microsoft.com/office/drawing/2014/main" val="3207624631"/>
                  </a:ext>
                </a:extLst>
              </a:tr>
              <a:tr h="500312">
                <a:tc vMerge="1">
                  <a:txBody>
                    <a:bodyPr/>
                    <a:lstStyle/>
                    <a:p>
                      <a:endParaRPr lang="en-GB" sz="900" dirty="0"/>
                    </a:p>
                  </a:txBody>
                  <a:tcPr/>
                </a:tc>
                <a:tc>
                  <a:txBody>
                    <a:bodyPr/>
                    <a:lstStyle/>
                    <a:p>
                      <a:pPr marL="0" algn="l" defTabSz="914400" rtl="0" eaLnBrk="1" latinLnBrk="0" hangingPunct="1"/>
                      <a:r>
                        <a:rPr lang="en-GB" sz="900" kern="1200" dirty="0">
                          <a:solidFill>
                            <a:schemeClr val="dk1"/>
                          </a:solidFill>
                          <a:effectLst/>
                          <a:latin typeface="Trebuchet MS" panose="020B0603020202020204" pitchFamily="34" charset="0"/>
                        </a:rPr>
                        <a:t>ESAP to develop a refreshed skills strategy for Greater Lincolnshire </a:t>
                      </a:r>
                      <a:endParaRPr lang="en-GB" sz="900" kern="1200" dirty="0">
                        <a:solidFill>
                          <a:schemeClr val="dk1"/>
                        </a:solidFill>
                        <a:effectLst/>
                        <a:latin typeface="Trebuchet MS" panose="020B0603020202020204" pitchFamily="34" charset="0"/>
                        <a:ea typeface="+mn-ea"/>
                        <a:cs typeface="+mn-cs"/>
                      </a:endParaRPr>
                    </a:p>
                  </a:txBody>
                  <a:tcPr marL="45720" marR="45720" anchor="ctr"/>
                </a:tc>
                <a:tc>
                  <a:txBody>
                    <a:bodyPr/>
                    <a:lstStyle/>
                    <a:p>
                      <a:pPr marL="0" algn="l" defTabSz="914400" rtl="0" eaLnBrk="1" latinLnBrk="0" hangingPunct="1">
                        <a:lnSpc>
                          <a:spcPct val="115000"/>
                        </a:lnSpc>
                        <a:spcBef>
                          <a:spcPts val="600"/>
                        </a:spcBef>
                        <a:spcAft>
                          <a:spcPts val="1000"/>
                        </a:spcAft>
                        <a:tabLst>
                          <a:tab pos="810260" algn="l"/>
                          <a:tab pos="990600" algn="l"/>
                        </a:tabLst>
                      </a:pPr>
                      <a:r>
                        <a:rPr lang="en-GB" sz="900" kern="1200" dirty="0">
                          <a:solidFill>
                            <a:schemeClr val="dk1"/>
                          </a:solidFill>
                          <a:effectLst/>
                          <a:latin typeface="Trebuchet MS" panose="020B0603020202020204" pitchFamily="34" charset="0"/>
                        </a:rPr>
                        <a:t>Partners, service users and learners</a:t>
                      </a:r>
                      <a:endParaRPr lang="en-GB" sz="900" kern="1200" dirty="0">
                        <a:solidFill>
                          <a:schemeClr val="dk1"/>
                        </a:solidFill>
                        <a:effectLst/>
                        <a:latin typeface="Trebuchet MS" panose="020B0603020202020204" pitchFamily="34" charset="0"/>
                        <a:ea typeface="+mn-ea"/>
                        <a:cs typeface="+mn-cs"/>
                      </a:endParaRPr>
                    </a:p>
                  </a:txBody>
                  <a:tcPr marL="45720" marR="45720" anchor="ctr"/>
                </a:tc>
                <a:tc>
                  <a:txBody>
                    <a:bodyPr/>
                    <a:lstStyle/>
                    <a:p>
                      <a:pPr marL="0" algn="l" defTabSz="914400" rtl="0" eaLnBrk="1" latinLnBrk="0" hangingPunct="1">
                        <a:lnSpc>
                          <a:spcPct val="115000"/>
                        </a:lnSpc>
                        <a:spcBef>
                          <a:spcPts val="600"/>
                        </a:spcBef>
                        <a:spcAft>
                          <a:spcPts val="1000"/>
                        </a:spcAft>
                        <a:tabLst>
                          <a:tab pos="810260" algn="l"/>
                          <a:tab pos="990600" algn="l"/>
                        </a:tabLst>
                      </a:pPr>
                      <a:r>
                        <a:rPr lang="en-GB" sz="900" kern="1200" dirty="0">
                          <a:solidFill>
                            <a:schemeClr val="dk1"/>
                          </a:solidFill>
                          <a:effectLst/>
                          <a:latin typeface="Trebuchet MS" panose="020B0603020202020204" pitchFamily="34" charset="0"/>
                        </a:rPr>
                        <a:t>Skills partners, providers and employers</a:t>
                      </a:r>
                      <a:endParaRPr lang="en-GB" sz="900" kern="1200" dirty="0">
                        <a:solidFill>
                          <a:schemeClr val="dk1"/>
                        </a:solidFill>
                        <a:effectLst/>
                        <a:latin typeface="Trebuchet MS" panose="020B0603020202020204" pitchFamily="34" charset="0"/>
                        <a:ea typeface="+mn-ea"/>
                        <a:cs typeface="+mn-cs"/>
                      </a:endParaRPr>
                    </a:p>
                  </a:txBody>
                  <a:tcPr marL="45720" marR="45720" anchor="ctr"/>
                </a:tc>
                <a:tc>
                  <a:txBody>
                    <a:bodyPr/>
                    <a:lstStyle/>
                    <a:p>
                      <a:pPr marL="0" algn="l" defTabSz="914400" rtl="0" eaLnBrk="1" latinLnBrk="0" hangingPunct="1"/>
                      <a:r>
                        <a:rPr lang="en-GB" sz="900" kern="1200" dirty="0">
                          <a:solidFill>
                            <a:schemeClr val="dk1"/>
                          </a:solidFill>
                          <a:effectLst/>
                          <a:latin typeface="Trebuchet MS" panose="020B0603020202020204" pitchFamily="34" charset="0"/>
                        </a:rPr>
                        <a:t>June-October 2021</a:t>
                      </a:r>
                      <a:endParaRPr lang="en-GB" sz="900" kern="1200" dirty="0">
                        <a:solidFill>
                          <a:schemeClr val="dk1"/>
                        </a:solidFill>
                        <a:effectLst/>
                        <a:latin typeface="Trebuchet MS" panose="020B0603020202020204" pitchFamily="34" charset="0"/>
                        <a:ea typeface="+mn-ea"/>
                        <a:cs typeface="+mn-cs"/>
                      </a:endParaRPr>
                    </a:p>
                  </a:txBody>
                  <a:tcPr marL="45720" marR="45720" anchor="ctr"/>
                </a:tc>
                <a:extLst>
                  <a:ext uri="{0D108BD9-81ED-4DB2-BD59-A6C34878D82A}">
                    <a16:rowId xmlns:a16="http://schemas.microsoft.com/office/drawing/2014/main" val="635263549"/>
                  </a:ext>
                </a:extLst>
              </a:tr>
              <a:tr h="538409">
                <a:tc rowSpan="3">
                  <a:txBody>
                    <a:bodyPr/>
                    <a:lstStyle/>
                    <a:p>
                      <a:pPr algn="ctr"/>
                      <a:r>
                        <a:rPr lang="en-GB" sz="900" b="1" kern="1200" dirty="0">
                          <a:solidFill>
                            <a:schemeClr val="bg2"/>
                          </a:solidFill>
                          <a:effectLst/>
                          <a:latin typeface="Trebuchet MS" panose="020B0603020202020204" pitchFamily="34" charset="0"/>
                        </a:rPr>
                        <a:t>Maximising the impact of national employment and skills initiatives across Greater Lincolnshire </a:t>
                      </a:r>
                      <a:endParaRPr lang="en-GB" sz="900" dirty="0">
                        <a:solidFill>
                          <a:schemeClr val="bg2"/>
                        </a:solidFill>
                        <a:latin typeface="Trebuchet MS" panose="020B0603020202020204" pitchFamily="34" charset="0"/>
                      </a:endParaRPr>
                    </a:p>
                  </a:txBody>
                  <a:tcPr marL="45720" marR="45720" vert="vert270" anchor="ctr"/>
                </a:tc>
                <a:tc>
                  <a:txBody>
                    <a:bodyPr/>
                    <a:lstStyle/>
                    <a:p>
                      <a:r>
                        <a:rPr lang="en-GB" sz="900" dirty="0">
                          <a:latin typeface="Trebuchet MS" panose="020B0603020202020204" pitchFamily="34" charset="0"/>
                        </a:rPr>
                        <a:t>ESAP to feed local intelligence to Government around what’s working and not working on new skills and labour market support programmes </a:t>
                      </a:r>
                    </a:p>
                  </a:txBody>
                  <a:tcPr marL="45720" marR="45720" anchor="ctr"/>
                </a:tc>
                <a:tc>
                  <a:txBody>
                    <a:bodyPr/>
                    <a:lstStyle/>
                    <a:p>
                      <a:pPr marL="0" algn="l" defTabSz="914400" rtl="0" eaLnBrk="1" latinLnBrk="0" hangingPunct="1">
                        <a:lnSpc>
                          <a:spcPct val="115000"/>
                        </a:lnSpc>
                        <a:spcBef>
                          <a:spcPts val="600"/>
                        </a:spcBef>
                        <a:spcAft>
                          <a:spcPts val="1000"/>
                        </a:spcAft>
                        <a:tabLst>
                          <a:tab pos="810260" algn="l"/>
                          <a:tab pos="990600" algn="l"/>
                        </a:tabLst>
                      </a:pPr>
                      <a:r>
                        <a:rPr lang="en-GB" sz="900" kern="1200" dirty="0">
                          <a:solidFill>
                            <a:schemeClr val="dk1"/>
                          </a:solidFill>
                          <a:effectLst/>
                          <a:latin typeface="Trebuchet MS" panose="020B0603020202020204" pitchFamily="34" charset="0"/>
                        </a:rPr>
                        <a:t>DfE SAP team</a:t>
                      </a:r>
                      <a:endParaRPr lang="en-GB" sz="900" kern="1200" dirty="0">
                        <a:solidFill>
                          <a:schemeClr val="dk1"/>
                        </a:solidFill>
                        <a:effectLst/>
                        <a:latin typeface="Trebuchet MS" panose="020B0603020202020204" pitchFamily="34" charset="0"/>
                        <a:ea typeface="+mn-ea"/>
                        <a:cs typeface="+mn-cs"/>
                      </a:endParaRPr>
                    </a:p>
                  </a:txBody>
                  <a:tcPr marL="45720" marR="45720" anchor="ctr"/>
                </a:tc>
                <a:tc>
                  <a:txBody>
                    <a:bodyPr/>
                    <a:lstStyle/>
                    <a:p>
                      <a:pPr marL="0" algn="l" defTabSz="914400" rtl="0" eaLnBrk="1" latinLnBrk="0" hangingPunct="1">
                        <a:lnSpc>
                          <a:spcPct val="115000"/>
                        </a:lnSpc>
                        <a:spcBef>
                          <a:spcPts val="600"/>
                        </a:spcBef>
                        <a:spcAft>
                          <a:spcPts val="1000"/>
                        </a:spcAft>
                        <a:tabLst>
                          <a:tab pos="810260" algn="l"/>
                          <a:tab pos="990600" algn="l"/>
                        </a:tabLst>
                      </a:pPr>
                      <a:r>
                        <a:rPr lang="en-GB" sz="900" kern="1200" dirty="0">
                          <a:solidFill>
                            <a:schemeClr val="dk1"/>
                          </a:solidFill>
                          <a:effectLst/>
                          <a:latin typeface="Trebuchet MS" panose="020B0603020202020204" pitchFamily="34" charset="0"/>
                        </a:rPr>
                        <a:t>Greater Lincolnshire LEP</a:t>
                      </a:r>
                      <a:endParaRPr lang="en-GB" sz="900" kern="1200" dirty="0">
                        <a:solidFill>
                          <a:schemeClr val="dk1"/>
                        </a:solidFill>
                        <a:effectLst/>
                        <a:latin typeface="Trebuchet MS" panose="020B0603020202020204" pitchFamily="34" charset="0"/>
                        <a:ea typeface="+mn-ea"/>
                        <a:cs typeface="+mn-cs"/>
                      </a:endParaRPr>
                    </a:p>
                  </a:txBody>
                  <a:tcPr marL="45720" marR="45720" anchor="ctr"/>
                </a:tc>
                <a:tc>
                  <a:txBody>
                    <a:bodyPr/>
                    <a:lstStyle/>
                    <a:p>
                      <a:pPr marL="0" algn="l" defTabSz="914400" rtl="0" eaLnBrk="1" latinLnBrk="0" hangingPunct="1">
                        <a:lnSpc>
                          <a:spcPct val="115000"/>
                        </a:lnSpc>
                        <a:spcBef>
                          <a:spcPts val="600"/>
                        </a:spcBef>
                        <a:spcAft>
                          <a:spcPts val="1000"/>
                        </a:spcAft>
                        <a:tabLst>
                          <a:tab pos="810260" algn="l"/>
                          <a:tab pos="990600" algn="l"/>
                        </a:tabLst>
                      </a:pPr>
                      <a:r>
                        <a:rPr lang="en-GB" sz="900" kern="1200" dirty="0">
                          <a:solidFill>
                            <a:schemeClr val="dk1"/>
                          </a:solidFill>
                          <a:effectLst/>
                          <a:latin typeface="Trebuchet MS" panose="020B0603020202020204" pitchFamily="34" charset="0"/>
                        </a:rPr>
                        <a:t>April 2021-ongoing</a:t>
                      </a:r>
                      <a:endParaRPr lang="en-GB" sz="900" kern="1200" dirty="0">
                        <a:solidFill>
                          <a:schemeClr val="dk1"/>
                        </a:solidFill>
                        <a:effectLst/>
                        <a:latin typeface="Trebuchet MS" panose="020B0603020202020204" pitchFamily="34" charset="0"/>
                        <a:ea typeface="+mn-ea"/>
                        <a:cs typeface="+mn-cs"/>
                      </a:endParaRPr>
                    </a:p>
                  </a:txBody>
                  <a:tcPr marL="45720" marR="45720" anchor="ctr"/>
                </a:tc>
                <a:extLst>
                  <a:ext uri="{0D108BD9-81ED-4DB2-BD59-A6C34878D82A}">
                    <a16:rowId xmlns:a16="http://schemas.microsoft.com/office/drawing/2014/main" val="3593045971"/>
                  </a:ext>
                </a:extLst>
              </a:tr>
              <a:tr h="590076">
                <a:tc vMerge="1">
                  <a:txBody>
                    <a:bodyPr/>
                    <a:lstStyle/>
                    <a:p>
                      <a:endParaRPr lang="en-GB" sz="900" dirty="0"/>
                    </a:p>
                  </a:txBody>
                  <a:tcPr/>
                </a:tc>
                <a:tc>
                  <a:txBody>
                    <a:bodyPr/>
                    <a:lstStyle/>
                    <a:p>
                      <a:r>
                        <a:rPr lang="en-GB" sz="900" dirty="0">
                          <a:latin typeface="Trebuchet MS" panose="020B0603020202020204" pitchFamily="34" charset="0"/>
                        </a:rPr>
                        <a:t>ESAP to deliver the skills capital schemes approved through the LEP's Greater Lincolnshire Skills Capital programme</a:t>
                      </a:r>
                    </a:p>
                  </a:txBody>
                  <a:tcPr marL="45720" marR="45720" anchor="ctr"/>
                </a:tc>
                <a:tc>
                  <a:txBody>
                    <a:bodyPr/>
                    <a:lstStyle/>
                    <a:p>
                      <a:pPr marL="0" algn="l" defTabSz="914400" rtl="0" eaLnBrk="1" latinLnBrk="0" hangingPunct="1">
                        <a:lnSpc>
                          <a:spcPct val="115000"/>
                        </a:lnSpc>
                        <a:spcBef>
                          <a:spcPts val="600"/>
                        </a:spcBef>
                        <a:spcAft>
                          <a:spcPts val="1000"/>
                        </a:spcAft>
                        <a:tabLst>
                          <a:tab pos="810260" algn="l"/>
                          <a:tab pos="990600" algn="l"/>
                        </a:tabLst>
                      </a:pPr>
                      <a:r>
                        <a:rPr lang="en-GB" sz="900" kern="1200" dirty="0">
                          <a:solidFill>
                            <a:schemeClr val="dk1"/>
                          </a:solidFill>
                          <a:effectLst/>
                          <a:latin typeface="Trebuchet MS" panose="020B0603020202020204" pitchFamily="34" charset="0"/>
                        </a:rPr>
                        <a:t>Employers in Greater Lincolnshire’s priority sectors</a:t>
                      </a:r>
                      <a:endParaRPr lang="en-GB" sz="900" kern="1200" dirty="0">
                        <a:solidFill>
                          <a:schemeClr val="dk1"/>
                        </a:solidFill>
                        <a:effectLst/>
                        <a:latin typeface="Trebuchet MS" panose="020B0603020202020204" pitchFamily="34" charset="0"/>
                        <a:ea typeface="+mn-ea"/>
                        <a:cs typeface="+mn-cs"/>
                      </a:endParaRPr>
                    </a:p>
                  </a:txBody>
                  <a:tcPr marL="45720" marR="45720" anchor="ctr"/>
                </a:tc>
                <a:tc>
                  <a:txBody>
                    <a:bodyPr/>
                    <a:lstStyle/>
                    <a:p>
                      <a:pPr marL="0" algn="l" defTabSz="914400" rtl="0" eaLnBrk="1" latinLnBrk="0" hangingPunct="1">
                        <a:lnSpc>
                          <a:spcPct val="115000"/>
                        </a:lnSpc>
                        <a:spcBef>
                          <a:spcPts val="600"/>
                        </a:spcBef>
                        <a:spcAft>
                          <a:spcPts val="1000"/>
                        </a:spcAft>
                        <a:tabLst>
                          <a:tab pos="810260" algn="l"/>
                          <a:tab pos="990600" algn="l"/>
                        </a:tabLst>
                      </a:pPr>
                      <a:r>
                        <a:rPr lang="en-GB" sz="900" kern="1200" dirty="0">
                          <a:solidFill>
                            <a:schemeClr val="dk1"/>
                          </a:solidFill>
                          <a:effectLst/>
                          <a:latin typeface="Trebuchet MS" panose="020B0603020202020204" pitchFamily="34" charset="0"/>
                        </a:rPr>
                        <a:t>Local colleges and skills providers</a:t>
                      </a:r>
                      <a:endParaRPr lang="en-GB" sz="900" kern="1200" dirty="0">
                        <a:solidFill>
                          <a:schemeClr val="dk1"/>
                        </a:solidFill>
                        <a:effectLst/>
                        <a:latin typeface="Trebuchet MS" panose="020B0603020202020204" pitchFamily="34" charset="0"/>
                        <a:ea typeface="+mn-ea"/>
                        <a:cs typeface="+mn-cs"/>
                      </a:endParaRPr>
                    </a:p>
                  </a:txBody>
                  <a:tcPr marL="45720" marR="45720" anchor="ctr"/>
                </a:tc>
                <a:tc>
                  <a:txBody>
                    <a:bodyPr/>
                    <a:lstStyle/>
                    <a:p>
                      <a:pPr marL="0" algn="l" defTabSz="914400" rtl="0" eaLnBrk="1" latinLnBrk="0" hangingPunct="1">
                        <a:lnSpc>
                          <a:spcPct val="115000"/>
                        </a:lnSpc>
                        <a:spcBef>
                          <a:spcPts val="600"/>
                        </a:spcBef>
                        <a:spcAft>
                          <a:spcPts val="1000"/>
                        </a:spcAft>
                        <a:tabLst>
                          <a:tab pos="810260" algn="l"/>
                          <a:tab pos="990600" algn="l"/>
                        </a:tabLst>
                      </a:pPr>
                      <a:r>
                        <a:rPr lang="en-GB" sz="900" kern="1200" dirty="0">
                          <a:solidFill>
                            <a:schemeClr val="dk1"/>
                          </a:solidFill>
                          <a:effectLst/>
                          <a:latin typeface="Trebuchet MS" panose="020B0603020202020204" pitchFamily="34" charset="0"/>
                        </a:rPr>
                        <a:t>Up to March 2022</a:t>
                      </a:r>
                      <a:endParaRPr lang="en-GB" sz="900" kern="1200" dirty="0">
                        <a:solidFill>
                          <a:schemeClr val="dk1"/>
                        </a:solidFill>
                        <a:effectLst/>
                        <a:latin typeface="Trebuchet MS" panose="020B0603020202020204" pitchFamily="34" charset="0"/>
                        <a:ea typeface="+mn-ea"/>
                        <a:cs typeface="+mn-cs"/>
                      </a:endParaRPr>
                    </a:p>
                  </a:txBody>
                  <a:tcPr marL="45720" marR="45720" anchor="ctr"/>
                </a:tc>
                <a:extLst>
                  <a:ext uri="{0D108BD9-81ED-4DB2-BD59-A6C34878D82A}">
                    <a16:rowId xmlns:a16="http://schemas.microsoft.com/office/drawing/2014/main" val="203779322"/>
                  </a:ext>
                </a:extLst>
              </a:tr>
              <a:tr h="729802">
                <a:tc vMerge="1">
                  <a:txBody>
                    <a:bodyPr/>
                    <a:lstStyle/>
                    <a:p>
                      <a:endParaRPr lang="en-GB" sz="900" dirty="0"/>
                    </a:p>
                  </a:txBody>
                  <a:tcPr/>
                </a:tc>
                <a:tc>
                  <a:txBody>
                    <a:bodyPr/>
                    <a:lstStyle/>
                    <a:p>
                      <a:r>
                        <a:rPr lang="en-GB" sz="900" dirty="0">
                          <a:latin typeface="Trebuchet MS" panose="020B0603020202020204" pitchFamily="34" charset="0"/>
                        </a:rPr>
                        <a:t>ESAP to influence delivery of ESF programme: including programmes through Co-financing partners ESFA, Big Lottery</a:t>
                      </a:r>
                    </a:p>
                  </a:txBody>
                  <a:tcPr marL="45720" marR="45720" anchor="ctr"/>
                </a:tc>
                <a:tc>
                  <a:txBody>
                    <a:bodyPr/>
                    <a:lstStyle/>
                    <a:p>
                      <a:pPr marL="0" algn="l" defTabSz="914400" rtl="0" eaLnBrk="1" latinLnBrk="0" hangingPunct="1">
                        <a:lnSpc>
                          <a:spcPct val="115000"/>
                        </a:lnSpc>
                        <a:spcBef>
                          <a:spcPts val="600"/>
                        </a:spcBef>
                        <a:spcAft>
                          <a:spcPts val="1000"/>
                        </a:spcAft>
                        <a:tabLst>
                          <a:tab pos="810260" algn="l"/>
                          <a:tab pos="990600" algn="l"/>
                        </a:tabLst>
                      </a:pPr>
                      <a:r>
                        <a:rPr lang="en-GB" sz="900" kern="1200" dirty="0">
                          <a:solidFill>
                            <a:schemeClr val="dk1"/>
                          </a:solidFill>
                          <a:effectLst/>
                          <a:latin typeface="Trebuchet MS" panose="020B0603020202020204" pitchFamily="34" charset="0"/>
                        </a:rPr>
                        <a:t>ESF programme users: further from the labour market</a:t>
                      </a:r>
                      <a:endParaRPr lang="en-GB" sz="900" kern="1200" dirty="0">
                        <a:solidFill>
                          <a:schemeClr val="dk1"/>
                        </a:solidFill>
                        <a:effectLst/>
                        <a:latin typeface="Trebuchet MS" panose="020B0603020202020204" pitchFamily="34" charset="0"/>
                        <a:ea typeface="+mn-ea"/>
                        <a:cs typeface="+mn-cs"/>
                      </a:endParaRPr>
                    </a:p>
                  </a:txBody>
                  <a:tcPr marL="45720" marR="45720" anchor="ctr"/>
                </a:tc>
                <a:tc>
                  <a:txBody>
                    <a:bodyPr/>
                    <a:lstStyle/>
                    <a:p>
                      <a:pPr marL="0" algn="l" defTabSz="914400" rtl="0" eaLnBrk="1" latinLnBrk="0" hangingPunct="1">
                        <a:lnSpc>
                          <a:spcPct val="115000"/>
                        </a:lnSpc>
                        <a:spcBef>
                          <a:spcPts val="600"/>
                        </a:spcBef>
                        <a:spcAft>
                          <a:spcPts val="1000"/>
                        </a:spcAft>
                        <a:tabLst>
                          <a:tab pos="810260" algn="l"/>
                          <a:tab pos="990600" algn="l"/>
                        </a:tabLst>
                      </a:pPr>
                      <a:r>
                        <a:rPr lang="en-GB" sz="900" kern="1200" dirty="0">
                          <a:solidFill>
                            <a:schemeClr val="dk1"/>
                          </a:solidFill>
                          <a:effectLst/>
                          <a:latin typeface="Trebuchet MS" panose="020B0603020202020204" pitchFamily="34" charset="0"/>
                        </a:rPr>
                        <a:t>ESF delivery partners</a:t>
                      </a:r>
                      <a:endParaRPr lang="en-GB" sz="900" kern="1200" dirty="0">
                        <a:solidFill>
                          <a:schemeClr val="dk1"/>
                        </a:solidFill>
                        <a:effectLst/>
                        <a:latin typeface="Trebuchet MS" panose="020B0603020202020204" pitchFamily="34" charset="0"/>
                        <a:ea typeface="+mn-ea"/>
                        <a:cs typeface="+mn-cs"/>
                      </a:endParaRPr>
                    </a:p>
                  </a:txBody>
                  <a:tcPr marL="45720" marR="45720" anchor="ctr"/>
                </a:tc>
                <a:tc>
                  <a:txBody>
                    <a:bodyPr/>
                    <a:lstStyle/>
                    <a:p>
                      <a:pPr marL="0" algn="l" defTabSz="914400" rtl="0" eaLnBrk="1" latinLnBrk="0" hangingPunct="1">
                        <a:lnSpc>
                          <a:spcPct val="115000"/>
                        </a:lnSpc>
                        <a:spcBef>
                          <a:spcPts val="600"/>
                        </a:spcBef>
                        <a:spcAft>
                          <a:spcPts val="1000"/>
                        </a:spcAft>
                        <a:tabLst>
                          <a:tab pos="810260" algn="l"/>
                          <a:tab pos="990600" algn="l"/>
                        </a:tabLst>
                      </a:pPr>
                      <a:r>
                        <a:rPr lang="en-GB" sz="900" kern="1200" dirty="0">
                          <a:solidFill>
                            <a:schemeClr val="dk1"/>
                          </a:solidFill>
                          <a:effectLst/>
                          <a:latin typeface="Trebuchet MS" panose="020B0603020202020204" pitchFamily="34" charset="0"/>
                        </a:rPr>
                        <a:t>Until March 2023</a:t>
                      </a:r>
                      <a:endParaRPr lang="en-GB" sz="900" kern="1200" dirty="0">
                        <a:solidFill>
                          <a:schemeClr val="dk1"/>
                        </a:solidFill>
                        <a:effectLst/>
                        <a:latin typeface="Trebuchet MS" panose="020B0603020202020204" pitchFamily="34" charset="0"/>
                        <a:ea typeface="+mn-ea"/>
                        <a:cs typeface="+mn-cs"/>
                      </a:endParaRPr>
                    </a:p>
                  </a:txBody>
                  <a:tcPr marL="45720" marR="45720" anchor="ctr"/>
                </a:tc>
                <a:extLst>
                  <a:ext uri="{0D108BD9-81ED-4DB2-BD59-A6C34878D82A}">
                    <a16:rowId xmlns:a16="http://schemas.microsoft.com/office/drawing/2014/main" val="1347385787"/>
                  </a:ext>
                </a:extLst>
              </a:tr>
              <a:tr h="11176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kern="1200" dirty="0">
                          <a:solidFill>
                            <a:schemeClr val="bg2"/>
                          </a:solidFill>
                          <a:effectLst/>
                          <a:latin typeface="Trebuchet MS" panose="020B0603020202020204" pitchFamily="34" charset="0"/>
                        </a:rPr>
                        <a:t>Upskilling and retraining people for jobs of the future including apprenticeships</a:t>
                      </a:r>
                      <a:endParaRPr lang="en-GB" sz="900" dirty="0">
                        <a:solidFill>
                          <a:schemeClr val="bg2"/>
                        </a:solidFill>
                        <a:latin typeface="Trebuchet MS" panose="020B0603020202020204" pitchFamily="34" charset="0"/>
                      </a:endParaRPr>
                    </a:p>
                  </a:txBody>
                  <a:tcPr marL="45720" marR="45720" vert="vert270" anchor="ctr"/>
                </a:tc>
                <a:tc>
                  <a:txBody>
                    <a:bodyPr/>
                    <a:lstStyle/>
                    <a:p>
                      <a:r>
                        <a:rPr lang="en-GB" sz="900" dirty="0">
                          <a:latin typeface="Trebuchet MS" panose="020B0603020202020204" pitchFamily="34" charset="0"/>
                        </a:rPr>
                        <a:t>ESAP to update and publish the draft 2020 Apprenticeship Strategy and take forward actions </a:t>
                      </a:r>
                    </a:p>
                  </a:txBody>
                  <a:tcPr marL="45720" marR="45720" anchor="ctr"/>
                </a:tc>
                <a:tc>
                  <a:txBody>
                    <a:bodyPr/>
                    <a:lstStyle/>
                    <a:p>
                      <a:pPr marL="0" algn="l" defTabSz="914400" rtl="0" eaLnBrk="1" latinLnBrk="0" hangingPunct="1">
                        <a:lnSpc>
                          <a:spcPct val="115000"/>
                        </a:lnSpc>
                        <a:spcBef>
                          <a:spcPts val="600"/>
                        </a:spcBef>
                        <a:spcAft>
                          <a:spcPts val="1000"/>
                        </a:spcAft>
                        <a:tabLst>
                          <a:tab pos="810260" algn="l"/>
                          <a:tab pos="990600" algn="l"/>
                        </a:tabLst>
                      </a:pPr>
                      <a:r>
                        <a:rPr lang="en-GB" sz="900" kern="1200" dirty="0">
                          <a:solidFill>
                            <a:schemeClr val="dk1"/>
                          </a:solidFill>
                          <a:latin typeface="Trebuchet MS" panose="020B0603020202020204" pitchFamily="34" charset="0"/>
                        </a:rPr>
                        <a:t>Employers and apprenticeship providers and people</a:t>
                      </a:r>
                      <a:endParaRPr lang="en-GB" sz="900" kern="1200" dirty="0">
                        <a:solidFill>
                          <a:schemeClr val="dk1"/>
                        </a:solidFill>
                        <a:latin typeface="Trebuchet MS" panose="020B0603020202020204" pitchFamily="34" charset="0"/>
                        <a:ea typeface="+mn-ea"/>
                        <a:cs typeface="+mn-cs"/>
                      </a:endParaRPr>
                    </a:p>
                  </a:txBody>
                  <a:tcPr marL="45720" marR="45720" anchor="ctr"/>
                </a:tc>
                <a:tc>
                  <a:txBody>
                    <a:bodyPr/>
                    <a:lstStyle/>
                    <a:p>
                      <a:pPr marL="0" algn="l" defTabSz="914400" rtl="0" eaLnBrk="1" latinLnBrk="0" hangingPunct="1">
                        <a:lnSpc>
                          <a:spcPct val="115000"/>
                        </a:lnSpc>
                        <a:spcBef>
                          <a:spcPts val="600"/>
                        </a:spcBef>
                        <a:spcAft>
                          <a:spcPts val="1000"/>
                        </a:spcAft>
                        <a:tabLst>
                          <a:tab pos="810260" algn="l"/>
                          <a:tab pos="990600" algn="l"/>
                        </a:tabLst>
                      </a:pPr>
                      <a:r>
                        <a:rPr lang="en-GB" sz="900" kern="1200" dirty="0">
                          <a:solidFill>
                            <a:schemeClr val="dk1"/>
                          </a:solidFill>
                          <a:latin typeface="Trebuchet MS" panose="020B0603020202020204" pitchFamily="34" charset="0"/>
                        </a:rPr>
                        <a:t>Local partners, employers and apprenticeship levy payers</a:t>
                      </a:r>
                      <a:endParaRPr lang="en-GB" sz="900" kern="1200" dirty="0">
                        <a:solidFill>
                          <a:schemeClr val="dk1"/>
                        </a:solidFill>
                        <a:latin typeface="Trebuchet MS" panose="020B0603020202020204" pitchFamily="34" charset="0"/>
                        <a:ea typeface="+mn-ea"/>
                        <a:cs typeface="+mn-cs"/>
                      </a:endParaRPr>
                    </a:p>
                  </a:txBody>
                  <a:tcPr marL="45720" marR="45720" anchor="ctr"/>
                </a:tc>
                <a:tc>
                  <a:txBody>
                    <a:bodyPr/>
                    <a:lstStyle/>
                    <a:p>
                      <a:pPr marL="0" algn="l" defTabSz="914400" rtl="0" eaLnBrk="1" latinLnBrk="0" hangingPunct="1"/>
                      <a:r>
                        <a:rPr lang="en-GB" sz="900" kern="1200" dirty="0">
                          <a:solidFill>
                            <a:schemeClr val="dk1"/>
                          </a:solidFill>
                          <a:latin typeface="Trebuchet MS" panose="020B0603020202020204" pitchFamily="34" charset="0"/>
                        </a:rPr>
                        <a:t>May 2021</a:t>
                      </a:r>
                      <a:endParaRPr lang="en-GB" sz="900" kern="1200" dirty="0">
                        <a:solidFill>
                          <a:schemeClr val="dk1"/>
                        </a:solidFill>
                        <a:latin typeface="Trebuchet MS" panose="020B0603020202020204" pitchFamily="34" charset="0"/>
                        <a:ea typeface="+mn-ea"/>
                        <a:cs typeface="+mn-cs"/>
                      </a:endParaRPr>
                    </a:p>
                  </a:txBody>
                  <a:tcPr marL="45720" marR="45720" anchor="ctr"/>
                </a:tc>
                <a:extLst>
                  <a:ext uri="{0D108BD9-81ED-4DB2-BD59-A6C34878D82A}">
                    <a16:rowId xmlns:a16="http://schemas.microsoft.com/office/drawing/2014/main" val="2390685481"/>
                  </a:ext>
                </a:extLst>
              </a:tr>
            </a:tbl>
          </a:graphicData>
        </a:graphic>
      </p:graphicFrame>
    </p:spTree>
    <p:extLst>
      <p:ext uri="{BB962C8B-B14F-4D97-AF65-F5344CB8AC3E}">
        <p14:creationId xmlns:p14="http://schemas.microsoft.com/office/powerpoint/2010/main" val="239704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6">
            <a:extLst>
              <a:ext uri="{FF2B5EF4-FFF2-40B4-BE49-F238E27FC236}">
                <a16:creationId xmlns:a16="http://schemas.microsoft.com/office/drawing/2014/main" id="{5F4A0C03-9D2F-4DDB-B6E1-2D2890A28366}"/>
              </a:ext>
            </a:extLst>
          </p:cNvPr>
          <p:cNvGraphicFramePr>
            <a:graphicFrameLocks noGrp="1"/>
          </p:cNvGraphicFramePr>
          <p:nvPr>
            <p:ph idx="1"/>
            <p:extLst>
              <p:ext uri="{D42A27DB-BD31-4B8C-83A1-F6EECF244321}">
                <p14:modId xmlns:p14="http://schemas.microsoft.com/office/powerpoint/2010/main" val="3641438874"/>
              </p:ext>
            </p:extLst>
          </p:nvPr>
        </p:nvGraphicFramePr>
        <p:xfrm>
          <a:off x="375285" y="1611085"/>
          <a:ext cx="8393430" cy="4662540"/>
        </p:xfrm>
        <a:graphic>
          <a:graphicData uri="http://schemas.openxmlformats.org/drawingml/2006/table">
            <a:tbl>
              <a:tblPr firstRow="1" firstCol="1" bandRow="1">
                <a:tableStyleId>{21E4AEA4-8DFA-4A89-87EB-49C32662AFE0}</a:tableStyleId>
              </a:tblPr>
              <a:tblGrid>
                <a:gridCol w="890898">
                  <a:extLst>
                    <a:ext uri="{9D8B030D-6E8A-4147-A177-3AD203B41FA5}">
                      <a16:colId xmlns:a16="http://schemas.microsoft.com/office/drawing/2014/main" val="3867899834"/>
                    </a:ext>
                  </a:extLst>
                </a:gridCol>
                <a:gridCol w="3305301">
                  <a:extLst>
                    <a:ext uri="{9D8B030D-6E8A-4147-A177-3AD203B41FA5}">
                      <a16:colId xmlns:a16="http://schemas.microsoft.com/office/drawing/2014/main" val="92260570"/>
                    </a:ext>
                  </a:extLst>
                </a:gridCol>
                <a:gridCol w="1399077">
                  <a:extLst>
                    <a:ext uri="{9D8B030D-6E8A-4147-A177-3AD203B41FA5}">
                      <a16:colId xmlns:a16="http://schemas.microsoft.com/office/drawing/2014/main" val="2363431970"/>
                    </a:ext>
                  </a:extLst>
                </a:gridCol>
                <a:gridCol w="1399077">
                  <a:extLst>
                    <a:ext uri="{9D8B030D-6E8A-4147-A177-3AD203B41FA5}">
                      <a16:colId xmlns:a16="http://schemas.microsoft.com/office/drawing/2014/main" val="3849788372"/>
                    </a:ext>
                  </a:extLst>
                </a:gridCol>
                <a:gridCol w="1399077">
                  <a:extLst>
                    <a:ext uri="{9D8B030D-6E8A-4147-A177-3AD203B41FA5}">
                      <a16:colId xmlns:a16="http://schemas.microsoft.com/office/drawing/2014/main" val="137358509"/>
                    </a:ext>
                  </a:extLst>
                </a:gridCol>
              </a:tblGrid>
              <a:tr h="400257">
                <a:tc>
                  <a:txBody>
                    <a:bodyPr/>
                    <a:lstStyle/>
                    <a:p>
                      <a:r>
                        <a:rPr lang="en-GB" sz="900" dirty="0">
                          <a:solidFill>
                            <a:schemeClr val="bg2"/>
                          </a:solidFill>
                          <a:latin typeface="Trebuchet MS" panose="020B0603020202020204" pitchFamily="34" charset="0"/>
                        </a:rPr>
                        <a:t>Priority</a:t>
                      </a:r>
                    </a:p>
                  </a:txBody>
                  <a:tcPr marL="45720" marR="45720" anchor="ctr"/>
                </a:tc>
                <a:tc>
                  <a:txBody>
                    <a:bodyPr/>
                    <a:lstStyle/>
                    <a:p>
                      <a:r>
                        <a:rPr lang="en-GB" sz="900" dirty="0">
                          <a:solidFill>
                            <a:schemeClr val="bg2"/>
                          </a:solidFill>
                          <a:latin typeface="Trebuchet MS" panose="020B0603020202020204" pitchFamily="34" charset="0"/>
                        </a:rPr>
                        <a:t>Actions</a:t>
                      </a:r>
                    </a:p>
                  </a:txBody>
                  <a:tcPr marL="45720" marR="45720" anchor="ctr"/>
                </a:tc>
                <a:tc>
                  <a:txBody>
                    <a:bodyPr/>
                    <a:lstStyle/>
                    <a:p>
                      <a:r>
                        <a:rPr lang="en-GB" sz="900" dirty="0">
                          <a:solidFill>
                            <a:schemeClr val="bg2"/>
                          </a:solidFill>
                          <a:latin typeface="Trebuchet MS" panose="020B0603020202020204" pitchFamily="34" charset="0"/>
                        </a:rPr>
                        <a:t>Target group</a:t>
                      </a:r>
                    </a:p>
                  </a:txBody>
                  <a:tcPr marL="45720" marR="45720" anchor="ctr"/>
                </a:tc>
                <a:tc>
                  <a:txBody>
                    <a:bodyPr/>
                    <a:lstStyle/>
                    <a:p>
                      <a:r>
                        <a:rPr lang="en-GB" sz="900" dirty="0">
                          <a:solidFill>
                            <a:schemeClr val="bg2"/>
                          </a:solidFill>
                          <a:latin typeface="Trebuchet MS" panose="020B0603020202020204" pitchFamily="34" charset="0"/>
                        </a:rPr>
                        <a:t>Organisations involved in delivery</a:t>
                      </a:r>
                    </a:p>
                  </a:txBody>
                  <a:tcPr marL="45720" marR="45720" anchor="ctr"/>
                </a:tc>
                <a:tc>
                  <a:txBody>
                    <a:bodyPr/>
                    <a:lstStyle/>
                    <a:p>
                      <a:r>
                        <a:rPr lang="en-GB" sz="900" dirty="0">
                          <a:solidFill>
                            <a:schemeClr val="bg2"/>
                          </a:solidFill>
                          <a:latin typeface="Trebuchet MS" panose="020B0603020202020204" pitchFamily="34" charset="0"/>
                        </a:rPr>
                        <a:t>Timescales</a:t>
                      </a:r>
                    </a:p>
                  </a:txBody>
                  <a:tcPr marL="45720" marR="45720" anchor="ctr"/>
                </a:tc>
                <a:extLst>
                  <a:ext uri="{0D108BD9-81ED-4DB2-BD59-A6C34878D82A}">
                    <a16:rowId xmlns:a16="http://schemas.microsoft.com/office/drawing/2014/main" val="3857326408"/>
                  </a:ext>
                </a:extLst>
              </a:tr>
              <a:tr h="511884">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1" kern="1200" dirty="0">
                          <a:solidFill>
                            <a:schemeClr val="bg2"/>
                          </a:solidFill>
                          <a:effectLst/>
                          <a:latin typeface="Trebuchet MS" panose="020B0603020202020204" pitchFamily="34" charset="0"/>
                        </a:rPr>
                        <a:t>Informing our young people and adults about the careers available on their doorstep so that more are inspired to stay local</a:t>
                      </a:r>
                      <a:endParaRPr lang="en-GB" sz="900" b="1" kern="1200" dirty="0">
                        <a:solidFill>
                          <a:schemeClr val="bg2"/>
                        </a:solidFill>
                        <a:effectLst/>
                        <a:latin typeface="Trebuchet MS" panose="020B0603020202020204" pitchFamily="34" charset="0"/>
                        <a:ea typeface="+mn-ea"/>
                        <a:cs typeface="+mn-cs"/>
                      </a:endParaRPr>
                    </a:p>
                  </a:txBody>
                  <a:tcPr marL="45720" marR="45720" vert="vert270" anchor="ctr"/>
                </a:tc>
                <a:tc>
                  <a:txBody>
                    <a:bodyPr/>
                    <a:lstStyle/>
                    <a:p>
                      <a:r>
                        <a:rPr lang="en-GB" sz="900" dirty="0">
                          <a:latin typeface="Trebuchet MS" panose="020B0603020202020204" pitchFamily="34" charset="0"/>
                        </a:rPr>
                        <a:t>ESAP to continue the expansion of the Enterprise Adviser Network to include all secondary mainstream and SEND schools and Colleges across Greater Lincolnshire. </a:t>
                      </a:r>
                    </a:p>
                  </a:txBody>
                  <a:tcPr marL="45720" marR="45720" anchor="ctr"/>
                </a:tc>
                <a:tc>
                  <a:txBody>
                    <a:bodyPr/>
                    <a:lstStyle/>
                    <a:p>
                      <a:pPr marL="0" algn="l" defTabSz="914400" rtl="0" eaLnBrk="1" latinLnBrk="0" hangingPunct="1">
                        <a:lnSpc>
                          <a:spcPct val="115000"/>
                        </a:lnSpc>
                        <a:spcBef>
                          <a:spcPts val="600"/>
                        </a:spcBef>
                        <a:spcAft>
                          <a:spcPts val="1000"/>
                        </a:spcAft>
                        <a:tabLst>
                          <a:tab pos="810260" algn="l"/>
                          <a:tab pos="990600" algn="l"/>
                        </a:tabLst>
                      </a:pPr>
                      <a:r>
                        <a:rPr lang="en-GB" sz="900" kern="1200" dirty="0">
                          <a:solidFill>
                            <a:schemeClr val="dk1"/>
                          </a:solidFill>
                          <a:effectLst/>
                          <a:latin typeface="Trebuchet MS" panose="020B0603020202020204" pitchFamily="34" charset="0"/>
                        </a:rPr>
                        <a:t>School aged and young people in FE and training</a:t>
                      </a:r>
                      <a:endParaRPr lang="en-GB" sz="900" kern="1200" dirty="0">
                        <a:solidFill>
                          <a:schemeClr val="dk1"/>
                        </a:solidFill>
                        <a:effectLst/>
                        <a:latin typeface="Trebuchet MS" panose="020B0603020202020204" pitchFamily="34" charset="0"/>
                        <a:ea typeface="+mn-ea"/>
                        <a:cs typeface="+mn-cs"/>
                      </a:endParaRPr>
                    </a:p>
                  </a:txBody>
                  <a:tcPr marL="45720" marR="45720" anchor="ctr"/>
                </a:tc>
                <a:tc>
                  <a:txBody>
                    <a:bodyPr/>
                    <a:lstStyle/>
                    <a:p>
                      <a:pPr marL="0" algn="l" defTabSz="914400" rtl="0" eaLnBrk="1" latinLnBrk="0" hangingPunct="1">
                        <a:lnSpc>
                          <a:spcPct val="115000"/>
                        </a:lnSpc>
                        <a:spcBef>
                          <a:spcPts val="600"/>
                        </a:spcBef>
                        <a:spcAft>
                          <a:spcPts val="1000"/>
                        </a:spcAft>
                        <a:tabLst>
                          <a:tab pos="810260" algn="l"/>
                          <a:tab pos="990600" algn="l"/>
                        </a:tabLst>
                      </a:pPr>
                      <a:r>
                        <a:rPr lang="en-GB" sz="900" kern="1200" dirty="0">
                          <a:solidFill>
                            <a:schemeClr val="dk1"/>
                          </a:solidFill>
                          <a:effectLst/>
                          <a:latin typeface="Trebuchet MS" panose="020B0603020202020204" pitchFamily="34" charset="0"/>
                        </a:rPr>
                        <a:t>Employee Adviser Network</a:t>
                      </a:r>
                      <a:endParaRPr lang="en-GB" sz="900" kern="1200" dirty="0">
                        <a:solidFill>
                          <a:schemeClr val="dk1"/>
                        </a:solidFill>
                        <a:effectLst/>
                        <a:latin typeface="Trebuchet MS" panose="020B0603020202020204" pitchFamily="34" charset="0"/>
                        <a:ea typeface="+mn-ea"/>
                        <a:cs typeface="+mn-cs"/>
                      </a:endParaRPr>
                    </a:p>
                  </a:txBody>
                  <a:tcPr marL="45720" marR="45720" anchor="ctr"/>
                </a:tc>
                <a:tc>
                  <a:txBody>
                    <a:bodyPr/>
                    <a:lstStyle/>
                    <a:p>
                      <a:pPr marL="0" algn="l" defTabSz="914400" rtl="0" eaLnBrk="1" latinLnBrk="0" hangingPunct="1">
                        <a:lnSpc>
                          <a:spcPct val="115000"/>
                        </a:lnSpc>
                        <a:spcBef>
                          <a:spcPts val="600"/>
                        </a:spcBef>
                        <a:spcAft>
                          <a:spcPts val="1000"/>
                        </a:spcAft>
                        <a:tabLst>
                          <a:tab pos="810260" algn="l"/>
                          <a:tab pos="990600" algn="l"/>
                        </a:tabLst>
                      </a:pPr>
                      <a:r>
                        <a:rPr lang="en-GB" sz="900" kern="1200" dirty="0">
                          <a:solidFill>
                            <a:schemeClr val="dk1"/>
                          </a:solidFill>
                          <a:effectLst/>
                          <a:latin typeface="Trebuchet MS" panose="020B0603020202020204" pitchFamily="34" charset="0"/>
                        </a:rPr>
                        <a:t>September 2021</a:t>
                      </a:r>
                      <a:endParaRPr lang="en-GB" sz="900" kern="1200" dirty="0">
                        <a:solidFill>
                          <a:schemeClr val="dk1"/>
                        </a:solidFill>
                        <a:effectLst/>
                        <a:latin typeface="Trebuchet MS" panose="020B0603020202020204" pitchFamily="34" charset="0"/>
                        <a:ea typeface="+mn-ea"/>
                        <a:cs typeface="+mn-cs"/>
                      </a:endParaRPr>
                    </a:p>
                  </a:txBody>
                  <a:tcPr marL="45720" marR="45720" anchor="ctr"/>
                </a:tc>
                <a:extLst>
                  <a:ext uri="{0D108BD9-81ED-4DB2-BD59-A6C34878D82A}">
                    <a16:rowId xmlns:a16="http://schemas.microsoft.com/office/drawing/2014/main" val="3207624631"/>
                  </a:ext>
                </a:extLst>
              </a:tr>
              <a:tr h="511884">
                <a:tc vMerge="1">
                  <a:txBody>
                    <a:bodyPr/>
                    <a:lstStyle/>
                    <a:p>
                      <a:endParaRPr lang="en-GB"/>
                    </a:p>
                  </a:txBody>
                  <a:tcPr/>
                </a:tc>
                <a:tc>
                  <a:txBody>
                    <a:bodyPr/>
                    <a:lstStyle/>
                    <a:p>
                      <a:r>
                        <a:rPr lang="en-GB" sz="900" dirty="0">
                          <a:latin typeface="Trebuchet MS" panose="020B0603020202020204" pitchFamily="34" charset="0"/>
                        </a:rPr>
                        <a:t>ESAP to seek funding for and set up a Careers Hub in Greater Lincolnshire and demonstrate improvements against the eight Gatsby Benchmarks</a:t>
                      </a:r>
                    </a:p>
                  </a:txBody>
                  <a:tcPr marL="45720" marR="45720" anchor="ctr"/>
                </a:tc>
                <a:tc>
                  <a:txBody>
                    <a:bodyPr/>
                    <a:lstStyle/>
                    <a:p>
                      <a:pPr marL="0" algn="l" defTabSz="914400" rtl="0" eaLnBrk="1" latinLnBrk="0" hangingPunct="1">
                        <a:lnSpc>
                          <a:spcPct val="115000"/>
                        </a:lnSpc>
                        <a:spcBef>
                          <a:spcPts val="600"/>
                        </a:spcBef>
                        <a:spcAft>
                          <a:spcPts val="1000"/>
                        </a:spcAft>
                        <a:tabLst>
                          <a:tab pos="810260" algn="l"/>
                          <a:tab pos="990600" algn="l"/>
                        </a:tabLst>
                      </a:pPr>
                      <a:r>
                        <a:rPr lang="en-GB" sz="900" kern="1200" dirty="0">
                          <a:solidFill>
                            <a:schemeClr val="dk1"/>
                          </a:solidFill>
                          <a:effectLst/>
                          <a:latin typeface="Trebuchet MS" panose="020B0603020202020204" pitchFamily="34" charset="0"/>
                        </a:rPr>
                        <a:t>School aged and young people in FE and training</a:t>
                      </a:r>
                      <a:endParaRPr lang="en-GB" sz="900" kern="1200" dirty="0">
                        <a:solidFill>
                          <a:schemeClr val="dk1"/>
                        </a:solidFill>
                        <a:effectLst/>
                        <a:latin typeface="Trebuchet MS" panose="020B0603020202020204" pitchFamily="34" charset="0"/>
                        <a:ea typeface="+mn-ea"/>
                        <a:cs typeface="+mn-cs"/>
                      </a:endParaRPr>
                    </a:p>
                  </a:txBody>
                  <a:tcPr marL="45720" marR="45720" anchor="ctr"/>
                </a:tc>
                <a:tc>
                  <a:txBody>
                    <a:bodyPr/>
                    <a:lstStyle/>
                    <a:p>
                      <a:pPr marL="0" algn="l" defTabSz="914400" rtl="0" eaLnBrk="1" latinLnBrk="0" hangingPunct="1">
                        <a:lnSpc>
                          <a:spcPct val="115000"/>
                        </a:lnSpc>
                        <a:spcBef>
                          <a:spcPts val="600"/>
                        </a:spcBef>
                        <a:spcAft>
                          <a:spcPts val="1000"/>
                        </a:spcAft>
                        <a:tabLst>
                          <a:tab pos="810260" algn="l"/>
                          <a:tab pos="990600" algn="l"/>
                        </a:tabLst>
                      </a:pPr>
                      <a:r>
                        <a:rPr lang="en-GB" sz="900" kern="1200" dirty="0">
                          <a:solidFill>
                            <a:schemeClr val="dk1"/>
                          </a:solidFill>
                          <a:effectLst/>
                          <a:latin typeface="Trebuchet MS" panose="020B0603020202020204" pitchFamily="34" charset="0"/>
                        </a:rPr>
                        <a:t>Greater Lincolnshire LEP</a:t>
                      </a:r>
                      <a:endParaRPr lang="en-GB" sz="900" kern="1200" dirty="0">
                        <a:solidFill>
                          <a:schemeClr val="dk1"/>
                        </a:solidFill>
                        <a:effectLst/>
                        <a:latin typeface="Trebuchet MS" panose="020B0603020202020204" pitchFamily="34" charset="0"/>
                        <a:ea typeface="+mn-ea"/>
                        <a:cs typeface="+mn-cs"/>
                      </a:endParaRPr>
                    </a:p>
                  </a:txBody>
                  <a:tcPr marL="45720" marR="45720" anchor="ctr"/>
                </a:tc>
                <a:tc>
                  <a:txBody>
                    <a:bodyPr/>
                    <a:lstStyle/>
                    <a:p>
                      <a:pPr marL="0" algn="l" defTabSz="914400" rtl="0" eaLnBrk="1" latinLnBrk="0" hangingPunct="1">
                        <a:lnSpc>
                          <a:spcPct val="115000"/>
                        </a:lnSpc>
                        <a:spcBef>
                          <a:spcPts val="600"/>
                        </a:spcBef>
                        <a:spcAft>
                          <a:spcPts val="1000"/>
                        </a:spcAft>
                        <a:tabLst>
                          <a:tab pos="810260" algn="l"/>
                          <a:tab pos="990600" algn="l"/>
                        </a:tabLst>
                      </a:pPr>
                      <a:r>
                        <a:rPr lang="en-GB" sz="900" kern="1200" dirty="0">
                          <a:solidFill>
                            <a:schemeClr val="dk1"/>
                          </a:solidFill>
                          <a:effectLst/>
                          <a:latin typeface="Trebuchet MS" panose="020B0603020202020204" pitchFamily="34" charset="0"/>
                        </a:rPr>
                        <a:t>March-September 2021</a:t>
                      </a:r>
                      <a:endParaRPr lang="en-GB" sz="900" kern="1200" dirty="0">
                        <a:solidFill>
                          <a:schemeClr val="dk1"/>
                        </a:solidFill>
                        <a:effectLst/>
                        <a:latin typeface="Trebuchet MS" panose="020B0603020202020204" pitchFamily="34" charset="0"/>
                        <a:ea typeface="+mn-ea"/>
                        <a:cs typeface="+mn-cs"/>
                      </a:endParaRPr>
                    </a:p>
                  </a:txBody>
                  <a:tcPr marL="45720" marR="45720" anchor="ctr"/>
                </a:tc>
                <a:extLst>
                  <a:ext uri="{0D108BD9-81ED-4DB2-BD59-A6C34878D82A}">
                    <a16:rowId xmlns:a16="http://schemas.microsoft.com/office/drawing/2014/main" val="3826236283"/>
                  </a:ext>
                </a:extLst>
              </a:tr>
              <a:tr h="400459">
                <a:tc vMerge="1">
                  <a:txBody>
                    <a:bodyPr/>
                    <a:lstStyle/>
                    <a:p>
                      <a:endParaRPr lang="en-GB"/>
                    </a:p>
                  </a:txBody>
                  <a:tcPr/>
                </a:tc>
                <a:tc>
                  <a:txBody>
                    <a:bodyPr/>
                    <a:lstStyle/>
                    <a:p>
                      <a:r>
                        <a:rPr lang="en-GB" sz="900" dirty="0">
                          <a:latin typeface="Trebuchet MS" panose="020B0603020202020204" pitchFamily="34" charset="0"/>
                        </a:rPr>
                        <a:t>ESAP/LEP to manage the delivery of a programme of Online Jobs and Careers Fairs for 1 year until October 2021</a:t>
                      </a:r>
                    </a:p>
                  </a:txBody>
                  <a:tcPr marL="45720" marR="45720" anchor="ctr"/>
                </a:tc>
                <a:tc>
                  <a:txBody>
                    <a:bodyPr/>
                    <a:lstStyle/>
                    <a:p>
                      <a:pPr marL="0" algn="l" defTabSz="914400" rtl="0" eaLnBrk="1" latinLnBrk="0" hangingPunct="1">
                        <a:lnSpc>
                          <a:spcPct val="115000"/>
                        </a:lnSpc>
                        <a:spcBef>
                          <a:spcPts val="600"/>
                        </a:spcBef>
                        <a:spcAft>
                          <a:spcPts val="1000"/>
                        </a:spcAft>
                        <a:tabLst>
                          <a:tab pos="810260" algn="l"/>
                          <a:tab pos="990600" algn="l"/>
                        </a:tabLst>
                      </a:pPr>
                      <a:r>
                        <a:rPr lang="en-GB" sz="900" kern="1200" dirty="0">
                          <a:solidFill>
                            <a:schemeClr val="dk1"/>
                          </a:solidFill>
                          <a:latin typeface="Trebuchet MS" panose="020B0603020202020204" pitchFamily="34" charset="0"/>
                        </a:rPr>
                        <a:t>School aged and young people in FE and training</a:t>
                      </a:r>
                      <a:endParaRPr lang="en-GB" sz="900" kern="1200" dirty="0">
                        <a:solidFill>
                          <a:schemeClr val="dk1"/>
                        </a:solidFill>
                        <a:latin typeface="Trebuchet MS" panose="020B0603020202020204" pitchFamily="34" charset="0"/>
                        <a:ea typeface="+mn-ea"/>
                        <a:cs typeface="+mn-cs"/>
                      </a:endParaRPr>
                    </a:p>
                  </a:txBody>
                  <a:tcPr marL="45720" marR="45720" anchor="ctr"/>
                </a:tc>
                <a:tc>
                  <a:txBody>
                    <a:bodyPr/>
                    <a:lstStyle/>
                    <a:p>
                      <a:pPr marL="0" algn="l" defTabSz="914400" rtl="0" eaLnBrk="1" latinLnBrk="0" hangingPunct="1">
                        <a:lnSpc>
                          <a:spcPct val="115000"/>
                        </a:lnSpc>
                        <a:spcBef>
                          <a:spcPts val="600"/>
                        </a:spcBef>
                        <a:spcAft>
                          <a:spcPts val="1000"/>
                        </a:spcAft>
                        <a:tabLst>
                          <a:tab pos="810260" algn="l"/>
                          <a:tab pos="990600" algn="l"/>
                        </a:tabLst>
                      </a:pPr>
                      <a:r>
                        <a:rPr lang="en-GB" sz="900" kern="1200" dirty="0">
                          <a:solidFill>
                            <a:schemeClr val="dk1"/>
                          </a:solidFill>
                          <a:latin typeface="Trebuchet MS" panose="020B0603020202020204" pitchFamily="34" charset="0"/>
                        </a:rPr>
                        <a:t>Greater Lincolnshire LEP</a:t>
                      </a:r>
                      <a:endParaRPr lang="en-GB" sz="900" kern="1200" dirty="0">
                        <a:solidFill>
                          <a:schemeClr val="dk1"/>
                        </a:solidFill>
                        <a:latin typeface="Trebuchet MS" panose="020B0603020202020204" pitchFamily="34" charset="0"/>
                        <a:ea typeface="+mn-ea"/>
                        <a:cs typeface="+mn-cs"/>
                      </a:endParaRPr>
                    </a:p>
                  </a:txBody>
                  <a:tcPr marL="45720" marR="45720" anchor="ctr"/>
                </a:tc>
                <a:tc>
                  <a:txBody>
                    <a:bodyPr/>
                    <a:lstStyle/>
                    <a:p>
                      <a:pPr marL="0" algn="l" defTabSz="914400" rtl="0" eaLnBrk="1" latinLnBrk="0" hangingPunct="1">
                        <a:lnSpc>
                          <a:spcPct val="115000"/>
                        </a:lnSpc>
                        <a:spcBef>
                          <a:spcPts val="600"/>
                        </a:spcBef>
                        <a:spcAft>
                          <a:spcPts val="1000"/>
                        </a:spcAft>
                        <a:tabLst>
                          <a:tab pos="810260" algn="l"/>
                          <a:tab pos="990600" algn="l"/>
                        </a:tabLst>
                      </a:pPr>
                      <a:r>
                        <a:rPr lang="en-GB" sz="900" kern="1200" dirty="0">
                          <a:solidFill>
                            <a:schemeClr val="dk1"/>
                          </a:solidFill>
                          <a:latin typeface="Trebuchet MS" panose="020B0603020202020204" pitchFamily="34" charset="0"/>
                        </a:rPr>
                        <a:t>November 2020-October 2021</a:t>
                      </a:r>
                      <a:endParaRPr lang="en-GB" sz="900" kern="1200" dirty="0">
                        <a:solidFill>
                          <a:schemeClr val="dk1"/>
                        </a:solidFill>
                        <a:latin typeface="Trebuchet MS" panose="020B0603020202020204" pitchFamily="34" charset="0"/>
                        <a:ea typeface="+mn-ea"/>
                        <a:cs typeface="+mn-cs"/>
                      </a:endParaRPr>
                    </a:p>
                  </a:txBody>
                  <a:tcPr marL="45720" marR="45720" anchor="ctr"/>
                </a:tc>
                <a:extLst>
                  <a:ext uri="{0D108BD9-81ED-4DB2-BD59-A6C34878D82A}">
                    <a16:rowId xmlns:a16="http://schemas.microsoft.com/office/drawing/2014/main" val="2559088609"/>
                  </a:ext>
                </a:extLst>
              </a:tr>
              <a:tr h="636761">
                <a:tc>
                  <a:txBody>
                    <a:bodyPr/>
                    <a:lstStyle/>
                    <a:p>
                      <a:pPr algn="ctr"/>
                      <a:r>
                        <a:rPr lang="en-GB" sz="900" b="1" kern="1200" dirty="0">
                          <a:solidFill>
                            <a:schemeClr val="bg2"/>
                          </a:solidFill>
                          <a:effectLst/>
                          <a:latin typeface="Trebuchet MS" panose="020B0603020202020204" pitchFamily="34" charset="0"/>
                        </a:rPr>
                        <a:t>Growing digital skills at all levels</a:t>
                      </a:r>
                      <a:endParaRPr lang="en-GB" sz="900" dirty="0">
                        <a:solidFill>
                          <a:schemeClr val="bg2"/>
                        </a:solidFill>
                        <a:latin typeface="Trebuchet MS" panose="020B0603020202020204" pitchFamily="34" charset="0"/>
                      </a:endParaRPr>
                    </a:p>
                  </a:txBody>
                  <a:tcPr marL="45720" marR="45720" vert="vert270" anchor="ctr"/>
                </a:tc>
                <a:tc>
                  <a:txBody>
                    <a:bodyPr/>
                    <a:lstStyle/>
                    <a:p>
                      <a:pPr marL="0" algn="l" defTabSz="914400" rtl="0" eaLnBrk="1" latinLnBrk="0" hangingPunct="1"/>
                      <a:r>
                        <a:rPr lang="en-GB" sz="900" kern="1200" dirty="0">
                          <a:solidFill>
                            <a:schemeClr val="dk1"/>
                          </a:solidFill>
                          <a:latin typeface="Trebuchet MS" panose="020B0603020202020204" pitchFamily="34" charset="0"/>
                        </a:rPr>
                        <a:t>ESAP to follow up the recommendations of the Digital Skills Workshop</a:t>
                      </a:r>
                      <a:endParaRPr lang="en-GB" sz="900" kern="1200" dirty="0">
                        <a:solidFill>
                          <a:schemeClr val="dk1"/>
                        </a:solidFill>
                        <a:latin typeface="Trebuchet MS" panose="020B0603020202020204" pitchFamily="34" charset="0"/>
                        <a:ea typeface="+mn-ea"/>
                        <a:cs typeface="+mn-cs"/>
                      </a:endParaRPr>
                    </a:p>
                  </a:txBody>
                  <a:tcPr marL="45720" marR="45720" anchor="ctr"/>
                </a:tc>
                <a:tc>
                  <a:txBody>
                    <a:bodyPr/>
                    <a:lstStyle/>
                    <a:p>
                      <a:pPr marL="0" algn="l" defTabSz="914400" rtl="0" eaLnBrk="1" latinLnBrk="0" hangingPunct="1">
                        <a:lnSpc>
                          <a:spcPct val="115000"/>
                        </a:lnSpc>
                        <a:spcBef>
                          <a:spcPts val="600"/>
                        </a:spcBef>
                        <a:spcAft>
                          <a:spcPts val="1000"/>
                        </a:spcAft>
                        <a:tabLst>
                          <a:tab pos="810260" algn="l"/>
                          <a:tab pos="990600" algn="l"/>
                        </a:tabLst>
                      </a:pPr>
                      <a:r>
                        <a:rPr lang="en-GB" sz="900" kern="1200" dirty="0">
                          <a:solidFill>
                            <a:schemeClr val="dk1"/>
                          </a:solidFill>
                          <a:effectLst/>
                          <a:latin typeface="Trebuchet MS" panose="020B0603020202020204" pitchFamily="34" charset="0"/>
                        </a:rPr>
                        <a:t>All residents, Users and learners </a:t>
                      </a:r>
                      <a:endParaRPr lang="en-GB" sz="900" kern="1200" dirty="0">
                        <a:solidFill>
                          <a:schemeClr val="dk1"/>
                        </a:solidFill>
                        <a:effectLst/>
                        <a:latin typeface="Trebuchet MS" panose="020B0603020202020204" pitchFamily="34" charset="0"/>
                        <a:ea typeface="+mn-ea"/>
                        <a:cs typeface="+mn-cs"/>
                      </a:endParaRPr>
                    </a:p>
                  </a:txBody>
                  <a:tcPr marL="45720" marR="45720" anchor="ctr"/>
                </a:tc>
                <a:tc>
                  <a:txBody>
                    <a:bodyPr/>
                    <a:lstStyle/>
                    <a:p>
                      <a:pPr marL="0" algn="l" defTabSz="914400" rtl="0" eaLnBrk="1" latinLnBrk="0" hangingPunct="1">
                        <a:lnSpc>
                          <a:spcPct val="115000"/>
                        </a:lnSpc>
                        <a:spcBef>
                          <a:spcPts val="600"/>
                        </a:spcBef>
                        <a:spcAft>
                          <a:spcPts val="1000"/>
                        </a:spcAft>
                        <a:tabLst>
                          <a:tab pos="810260" algn="l"/>
                          <a:tab pos="990600" algn="l"/>
                        </a:tabLst>
                      </a:pPr>
                      <a:r>
                        <a:rPr lang="en-GB" sz="900" kern="1200" dirty="0">
                          <a:solidFill>
                            <a:schemeClr val="dk1"/>
                          </a:solidFill>
                          <a:effectLst/>
                          <a:latin typeface="Trebuchet MS" panose="020B0603020202020204" pitchFamily="34" charset="0"/>
                        </a:rPr>
                        <a:t>Greater Lincolnshire LEP</a:t>
                      </a:r>
                      <a:endParaRPr lang="en-GB" sz="900" kern="1200" dirty="0">
                        <a:solidFill>
                          <a:schemeClr val="dk1"/>
                        </a:solidFill>
                        <a:effectLst/>
                        <a:latin typeface="Trebuchet MS" panose="020B0603020202020204" pitchFamily="34" charset="0"/>
                        <a:ea typeface="+mn-ea"/>
                        <a:cs typeface="+mn-cs"/>
                      </a:endParaRPr>
                    </a:p>
                  </a:txBody>
                  <a:tcPr marL="45720" marR="45720" anchor="ctr"/>
                </a:tc>
                <a:tc>
                  <a:txBody>
                    <a:bodyPr/>
                    <a:lstStyle/>
                    <a:p>
                      <a:pPr marL="0" algn="l" defTabSz="914400" rtl="0" eaLnBrk="1" latinLnBrk="0" hangingPunct="1">
                        <a:lnSpc>
                          <a:spcPct val="115000"/>
                        </a:lnSpc>
                        <a:spcBef>
                          <a:spcPts val="600"/>
                        </a:spcBef>
                        <a:spcAft>
                          <a:spcPts val="1000"/>
                        </a:spcAft>
                        <a:tabLst>
                          <a:tab pos="810260" algn="l"/>
                          <a:tab pos="990600" algn="l"/>
                        </a:tabLst>
                      </a:pPr>
                      <a:r>
                        <a:rPr lang="en-GB" sz="900" kern="1200" dirty="0">
                          <a:solidFill>
                            <a:schemeClr val="dk1"/>
                          </a:solidFill>
                          <a:effectLst/>
                          <a:latin typeface="Trebuchet MS" panose="020B0603020202020204" pitchFamily="34" charset="0"/>
                        </a:rPr>
                        <a:t>Ongoing</a:t>
                      </a:r>
                      <a:endParaRPr lang="en-GB" sz="900" kern="1200" dirty="0">
                        <a:solidFill>
                          <a:schemeClr val="dk1"/>
                        </a:solidFill>
                        <a:effectLst/>
                        <a:latin typeface="Trebuchet MS" panose="020B0603020202020204" pitchFamily="34" charset="0"/>
                        <a:ea typeface="+mn-ea"/>
                        <a:cs typeface="+mn-cs"/>
                      </a:endParaRPr>
                    </a:p>
                  </a:txBody>
                  <a:tcPr marL="45720" marR="45720" anchor="ctr"/>
                </a:tc>
                <a:extLst>
                  <a:ext uri="{0D108BD9-81ED-4DB2-BD59-A6C34878D82A}">
                    <a16:rowId xmlns:a16="http://schemas.microsoft.com/office/drawing/2014/main" val="3593045971"/>
                  </a:ext>
                </a:extLst>
              </a:tr>
              <a:tr h="1204345">
                <a:tc>
                  <a:txBody>
                    <a:bodyPr/>
                    <a:lstStyle/>
                    <a:p>
                      <a:pPr marL="0" algn="ctr" defTabSz="914400" rtl="0" eaLnBrk="1" latinLnBrk="0" hangingPunct="1"/>
                      <a:r>
                        <a:rPr lang="en-GB" sz="900" b="1" kern="1200" dirty="0">
                          <a:solidFill>
                            <a:schemeClr val="bg2"/>
                          </a:solidFill>
                          <a:effectLst/>
                          <a:latin typeface="Trebuchet MS" panose="020B0603020202020204" pitchFamily="34" charset="0"/>
                        </a:rPr>
                        <a:t>Supporting businesses to prioritise workforce development and succession planning </a:t>
                      </a:r>
                      <a:endParaRPr lang="en-GB" sz="900" b="1" kern="1200" dirty="0">
                        <a:solidFill>
                          <a:schemeClr val="bg2"/>
                        </a:solidFill>
                        <a:effectLst/>
                        <a:latin typeface="Trebuchet MS" panose="020B0603020202020204" pitchFamily="34" charset="0"/>
                        <a:ea typeface="+mn-ea"/>
                        <a:cs typeface="+mn-cs"/>
                      </a:endParaRPr>
                    </a:p>
                  </a:txBody>
                  <a:tcPr marL="45720" marR="45720" vert="vert270" anchor="ctr"/>
                </a:tc>
                <a:tc>
                  <a:txBody>
                    <a:bodyPr/>
                    <a:lstStyle/>
                    <a:p>
                      <a:r>
                        <a:rPr lang="en-GB" sz="900" dirty="0">
                          <a:latin typeface="Trebuchet MS" panose="020B0603020202020204" pitchFamily="34" charset="0"/>
                        </a:rPr>
                        <a:t>ESAP to seek funding for a HR and Workforce Planning Scheme that will increase good quality employment opportunities, whilst rapidly increasing the productivity of SMEs</a:t>
                      </a:r>
                    </a:p>
                  </a:txBody>
                  <a:tcPr marL="45720" marR="45720" anchor="ctr"/>
                </a:tc>
                <a:tc>
                  <a:txBody>
                    <a:bodyPr/>
                    <a:lstStyle/>
                    <a:p>
                      <a:pPr marL="0" algn="l" defTabSz="914400" rtl="0" eaLnBrk="1" latinLnBrk="0" hangingPunct="1">
                        <a:lnSpc>
                          <a:spcPct val="115000"/>
                        </a:lnSpc>
                        <a:spcBef>
                          <a:spcPts val="600"/>
                        </a:spcBef>
                        <a:spcAft>
                          <a:spcPts val="1000"/>
                        </a:spcAft>
                        <a:tabLst>
                          <a:tab pos="810260" algn="l"/>
                          <a:tab pos="990600" algn="l"/>
                        </a:tabLst>
                      </a:pPr>
                      <a:r>
                        <a:rPr lang="en-GB" sz="900" kern="1200" dirty="0">
                          <a:solidFill>
                            <a:schemeClr val="dk1"/>
                          </a:solidFill>
                          <a:effectLst/>
                          <a:latin typeface="Trebuchet MS" panose="020B0603020202020204" pitchFamily="34" charset="0"/>
                        </a:rPr>
                        <a:t>SME employers</a:t>
                      </a:r>
                      <a:endParaRPr lang="en-GB" sz="900" kern="1200" dirty="0">
                        <a:solidFill>
                          <a:schemeClr val="dk1"/>
                        </a:solidFill>
                        <a:effectLst/>
                        <a:latin typeface="Trebuchet MS" panose="020B0603020202020204" pitchFamily="34" charset="0"/>
                        <a:ea typeface="+mn-ea"/>
                        <a:cs typeface="+mn-cs"/>
                      </a:endParaRPr>
                    </a:p>
                  </a:txBody>
                  <a:tcPr marL="68580" marR="68580" marT="0" marB="0" anchor="ctr"/>
                </a:tc>
                <a:tc>
                  <a:txBody>
                    <a:bodyPr/>
                    <a:lstStyle/>
                    <a:p>
                      <a:pPr marL="0" algn="l" defTabSz="914400" rtl="0" eaLnBrk="1" latinLnBrk="0" hangingPunct="1">
                        <a:lnSpc>
                          <a:spcPct val="115000"/>
                        </a:lnSpc>
                        <a:spcBef>
                          <a:spcPts val="600"/>
                        </a:spcBef>
                        <a:spcAft>
                          <a:spcPts val="1000"/>
                        </a:spcAft>
                        <a:tabLst>
                          <a:tab pos="810260" algn="l"/>
                          <a:tab pos="990600" algn="l"/>
                        </a:tabLst>
                      </a:pPr>
                      <a:r>
                        <a:rPr lang="en-GB" sz="900" kern="1200" dirty="0">
                          <a:solidFill>
                            <a:schemeClr val="dk1"/>
                          </a:solidFill>
                          <a:effectLst/>
                          <a:latin typeface="Trebuchet MS" panose="020B0603020202020204" pitchFamily="34" charset="0"/>
                        </a:rPr>
                        <a:t>Local SME employers and businesses</a:t>
                      </a:r>
                      <a:endParaRPr lang="en-GB" sz="900" kern="1200" dirty="0">
                        <a:solidFill>
                          <a:schemeClr val="dk1"/>
                        </a:solidFill>
                        <a:effectLst/>
                        <a:latin typeface="Trebuchet MS" panose="020B0603020202020204" pitchFamily="34" charset="0"/>
                        <a:ea typeface="+mn-ea"/>
                        <a:cs typeface="+mn-cs"/>
                      </a:endParaRPr>
                    </a:p>
                  </a:txBody>
                  <a:tcPr marL="68580" marR="68580" marT="0" marB="0" anchor="ctr"/>
                </a:tc>
                <a:tc>
                  <a:txBody>
                    <a:bodyPr/>
                    <a:lstStyle/>
                    <a:p>
                      <a:pPr marL="0" algn="l" defTabSz="914400" rtl="0" eaLnBrk="1" latinLnBrk="0" hangingPunct="1">
                        <a:lnSpc>
                          <a:spcPct val="115000"/>
                        </a:lnSpc>
                        <a:spcBef>
                          <a:spcPts val="600"/>
                        </a:spcBef>
                        <a:spcAft>
                          <a:spcPts val="1000"/>
                        </a:spcAft>
                        <a:tabLst>
                          <a:tab pos="810260" algn="l"/>
                          <a:tab pos="990600" algn="l"/>
                        </a:tabLst>
                      </a:pPr>
                      <a:r>
                        <a:rPr lang="en-GB" sz="900" kern="1200" dirty="0">
                          <a:solidFill>
                            <a:schemeClr val="dk1"/>
                          </a:solidFill>
                          <a:effectLst/>
                          <a:latin typeface="Trebuchet MS" panose="020B0603020202020204" pitchFamily="34" charset="0"/>
                        </a:rPr>
                        <a:t>April 2021-ongoing</a:t>
                      </a:r>
                      <a:endParaRPr lang="en-GB" sz="900" kern="1200" dirty="0">
                        <a:solidFill>
                          <a:schemeClr val="dk1"/>
                        </a:solidFill>
                        <a:effectLst/>
                        <a:latin typeface="Trebuchet MS" panose="020B0603020202020204" pitchFamily="34" charset="0"/>
                        <a:ea typeface="+mn-ea"/>
                        <a:cs typeface="+mn-cs"/>
                      </a:endParaRPr>
                    </a:p>
                  </a:txBody>
                  <a:tcPr marL="45720" marR="45720" anchor="ctr"/>
                </a:tc>
                <a:extLst>
                  <a:ext uri="{0D108BD9-81ED-4DB2-BD59-A6C34878D82A}">
                    <a16:rowId xmlns:a16="http://schemas.microsoft.com/office/drawing/2014/main" val="4069942126"/>
                  </a:ext>
                </a:extLst>
              </a:tr>
              <a:tr h="996950">
                <a:tc>
                  <a:txBody>
                    <a:bodyPr/>
                    <a:lstStyle/>
                    <a:p>
                      <a:pPr algn="ctr"/>
                      <a:r>
                        <a:rPr lang="en-GB" sz="900" dirty="0">
                          <a:solidFill>
                            <a:schemeClr val="bg2"/>
                          </a:solidFill>
                          <a:latin typeface="Trebuchet MS" panose="020B0603020202020204" pitchFamily="34" charset="0"/>
                        </a:rPr>
                        <a:t>Supporting important sectors to maximise future opportunities for local people</a:t>
                      </a:r>
                    </a:p>
                  </a:txBody>
                  <a:tcPr marL="45720" marR="45720" vert="vert270" anchor="ctr"/>
                </a:tc>
                <a:tc>
                  <a:txBody>
                    <a:bodyPr/>
                    <a:lstStyle/>
                    <a:p>
                      <a:r>
                        <a:rPr lang="en-GB" sz="900" dirty="0">
                          <a:latin typeface="Trebuchet MS" panose="020B0603020202020204" pitchFamily="34" charset="0"/>
                        </a:rPr>
                        <a:t>ESAP to support sector skills boards to develop skills priority statements that maximise future opportunities for local people, and focus on upskilling and retraining workers.</a:t>
                      </a:r>
                    </a:p>
                  </a:txBody>
                  <a:tcPr marL="45720" marR="45720" anchor="ctr"/>
                </a:tc>
                <a:tc>
                  <a:txBody>
                    <a:bodyPr/>
                    <a:lstStyle/>
                    <a:p>
                      <a:pPr marL="0" algn="l" defTabSz="914400" rtl="0" eaLnBrk="1" latinLnBrk="0" hangingPunct="1">
                        <a:lnSpc>
                          <a:spcPct val="115000"/>
                        </a:lnSpc>
                        <a:spcBef>
                          <a:spcPts val="600"/>
                        </a:spcBef>
                        <a:spcAft>
                          <a:spcPts val="1000"/>
                        </a:spcAft>
                        <a:tabLst>
                          <a:tab pos="810260" algn="l"/>
                          <a:tab pos="990600" algn="l"/>
                        </a:tabLst>
                      </a:pPr>
                      <a:r>
                        <a:rPr lang="en-GB" sz="900" kern="1200" dirty="0">
                          <a:solidFill>
                            <a:schemeClr val="dk1"/>
                          </a:solidFill>
                          <a:latin typeface="Trebuchet MS" panose="020B0603020202020204" pitchFamily="34" charset="0"/>
                        </a:rPr>
                        <a:t>Employers and businesses in key sectors</a:t>
                      </a:r>
                      <a:endParaRPr lang="en-GB" sz="900" kern="1200" dirty="0">
                        <a:solidFill>
                          <a:schemeClr val="dk1"/>
                        </a:solidFill>
                        <a:latin typeface="Trebuchet MS" panose="020B0603020202020204" pitchFamily="34" charset="0"/>
                        <a:ea typeface="+mn-ea"/>
                        <a:cs typeface="+mn-cs"/>
                      </a:endParaRPr>
                    </a:p>
                  </a:txBody>
                  <a:tcPr marL="45720" marR="45720" anchor="ctr"/>
                </a:tc>
                <a:tc>
                  <a:txBody>
                    <a:bodyPr/>
                    <a:lstStyle/>
                    <a:p>
                      <a:pPr marL="0" algn="l" defTabSz="914400" rtl="0" eaLnBrk="1" latinLnBrk="0" hangingPunct="1">
                        <a:lnSpc>
                          <a:spcPct val="115000"/>
                        </a:lnSpc>
                        <a:spcBef>
                          <a:spcPts val="600"/>
                        </a:spcBef>
                        <a:spcAft>
                          <a:spcPts val="1000"/>
                        </a:spcAft>
                        <a:tabLst>
                          <a:tab pos="810260" algn="l"/>
                          <a:tab pos="990600" algn="l"/>
                        </a:tabLst>
                      </a:pPr>
                      <a:r>
                        <a:rPr lang="en-GB" sz="900" kern="1200" dirty="0">
                          <a:solidFill>
                            <a:schemeClr val="dk1"/>
                          </a:solidFill>
                          <a:latin typeface="Trebuchet MS" panose="020B0603020202020204" pitchFamily="34" charset="0"/>
                        </a:rPr>
                        <a:t>Key Sector Boards</a:t>
                      </a:r>
                      <a:endParaRPr lang="en-GB" sz="900" kern="1200" dirty="0">
                        <a:solidFill>
                          <a:schemeClr val="dk1"/>
                        </a:solidFill>
                        <a:latin typeface="Trebuchet MS" panose="020B0603020202020204" pitchFamily="34" charset="0"/>
                        <a:ea typeface="+mn-ea"/>
                        <a:cs typeface="+mn-cs"/>
                      </a:endParaRPr>
                    </a:p>
                  </a:txBody>
                  <a:tcPr marL="45720" marR="45720" anchor="ctr"/>
                </a:tc>
                <a:tc>
                  <a:txBody>
                    <a:bodyPr/>
                    <a:lstStyle/>
                    <a:p>
                      <a:r>
                        <a:rPr lang="en-GB" sz="900" dirty="0">
                          <a:latin typeface="Trebuchet MS" panose="020B0603020202020204" pitchFamily="34" charset="0"/>
                        </a:rPr>
                        <a:t>2021</a:t>
                      </a:r>
                    </a:p>
                  </a:txBody>
                  <a:tcPr marL="45720" marR="45720" anchor="ctr"/>
                </a:tc>
                <a:extLst>
                  <a:ext uri="{0D108BD9-81ED-4DB2-BD59-A6C34878D82A}">
                    <a16:rowId xmlns:a16="http://schemas.microsoft.com/office/drawing/2014/main" val="3761471389"/>
                  </a:ext>
                </a:extLst>
              </a:tr>
            </a:tbl>
          </a:graphicData>
        </a:graphic>
      </p:graphicFrame>
      <p:sp>
        <p:nvSpPr>
          <p:cNvPr id="4" name="Title 3">
            <a:extLst>
              <a:ext uri="{FF2B5EF4-FFF2-40B4-BE49-F238E27FC236}">
                <a16:creationId xmlns:a16="http://schemas.microsoft.com/office/drawing/2014/main" id="{B9905D9F-FE05-47EE-9337-3A5A04492860}"/>
              </a:ext>
            </a:extLst>
          </p:cNvPr>
          <p:cNvSpPr>
            <a:spLocks noGrp="1"/>
          </p:cNvSpPr>
          <p:nvPr>
            <p:ph type="title"/>
          </p:nvPr>
        </p:nvSpPr>
        <p:spPr/>
        <p:txBody>
          <a:bodyPr/>
          <a:lstStyle/>
          <a:p>
            <a:r>
              <a:rPr lang="en-GB" dirty="0">
                <a:solidFill>
                  <a:schemeClr val="tx2"/>
                </a:solidFill>
                <a:latin typeface="Trebuchet MS" panose="020B0603020202020204" pitchFamily="34" charset="0"/>
              </a:rPr>
              <a:t>Skills action plan</a:t>
            </a:r>
            <a:endParaRPr lang="en-GB" dirty="0">
              <a:latin typeface="Trebuchet MS" panose="020B0603020202020204" pitchFamily="34" charset="0"/>
            </a:endParaRPr>
          </a:p>
        </p:txBody>
      </p:sp>
    </p:spTree>
    <p:extLst>
      <p:ext uri="{BB962C8B-B14F-4D97-AF65-F5344CB8AC3E}">
        <p14:creationId xmlns:p14="http://schemas.microsoft.com/office/powerpoint/2010/main" val="2013528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92124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41874B-1847-422B-8980-4E11EF74CBA3}"/>
              </a:ext>
            </a:extLst>
          </p:cNvPr>
          <p:cNvSpPr>
            <a:spLocks noGrp="1"/>
          </p:cNvSpPr>
          <p:nvPr>
            <p:ph type="ctrTitle"/>
          </p:nvPr>
        </p:nvSpPr>
        <p:spPr>
          <a:xfrm>
            <a:off x="663486" y="1118648"/>
            <a:ext cx="6858000" cy="2387600"/>
          </a:xfrm>
        </p:spPr>
        <p:txBody>
          <a:bodyPr anchor="b">
            <a:normAutofit/>
          </a:bodyPr>
          <a:lstStyle/>
          <a:p>
            <a:r>
              <a:rPr lang="en-GB" dirty="0"/>
              <a:t>Contents</a:t>
            </a:r>
          </a:p>
        </p:txBody>
      </p:sp>
      <p:sp>
        <p:nvSpPr>
          <p:cNvPr id="5" name="Content Placeholder 4">
            <a:extLst>
              <a:ext uri="{FF2B5EF4-FFF2-40B4-BE49-F238E27FC236}">
                <a16:creationId xmlns:a16="http://schemas.microsoft.com/office/drawing/2014/main" id="{840EDE52-D322-4E45-9121-28CB90B7055A}"/>
              </a:ext>
            </a:extLst>
          </p:cNvPr>
          <p:cNvSpPr>
            <a:spLocks noGrp="1"/>
          </p:cNvSpPr>
          <p:nvPr>
            <p:ph type="subTitle" idx="1"/>
          </p:nvPr>
        </p:nvSpPr>
        <p:spPr>
          <a:xfrm>
            <a:off x="663485" y="3506248"/>
            <a:ext cx="7515781" cy="1655762"/>
          </a:xfrm>
        </p:spPr>
        <p:txBody>
          <a:bodyPr>
            <a:normAutofit/>
          </a:bodyPr>
          <a:lstStyle/>
          <a:p>
            <a:pPr marL="0" indent="0">
              <a:buNone/>
            </a:pPr>
            <a:r>
              <a:rPr lang="en-GB" sz="1700" dirty="0"/>
              <a:t>Introduction					</a:t>
            </a:r>
          </a:p>
          <a:p>
            <a:pPr marL="0" indent="0">
              <a:buNone/>
            </a:pPr>
            <a:r>
              <a:rPr lang="en-GB" sz="1700" dirty="0"/>
              <a:t>Greater Lincolnshire labour market: opportunities and challenges	</a:t>
            </a:r>
          </a:p>
          <a:p>
            <a:pPr marL="0" indent="0">
              <a:buNone/>
            </a:pPr>
            <a:r>
              <a:rPr lang="en-GB" sz="1700" dirty="0"/>
              <a:t>Skills priorities for Greater Lincolnshire as a place		</a:t>
            </a:r>
          </a:p>
          <a:p>
            <a:pPr marL="0" indent="0">
              <a:buNone/>
            </a:pPr>
            <a:r>
              <a:rPr lang="en-GB" sz="1700" dirty="0"/>
              <a:t>ESAP priority action plan				</a:t>
            </a:r>
          </a:p>
        </p:txBody>
      </p:sp>
    </p:spTree>
    <p:extLst>
      <p:ext uri="{BB962C8B-B14F-4D97-AF65-F5344CB8AC3E}">
        <p14:creationId xmlns:p14="http://schemas.microsoft.com/office/powerpoint/2010/main" val="27874767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029A18F-68CF-4539-A91D-FECE372DA137}"/>
              </a:ext>
            </a:extLst>
          </p:cNvPr>
          <p:cNvSpPr>
            <a:spLocks noGrp="1"/>
          </p:cNvSpPr>
          <p:nvPr>
            <p:ph type="body" sz="quarter" idx="15"/>
          </p:nvPr>
        </p:nvSpPr>
        <p:spPr/>
        <p:txBody>
          <a:bodyPr>
            <a:noAutofit/>
          </a:bodyPr>
          <a:lstStyle/>
          <a:p>
            <a:pPr marL="0" indent="0">
              <a:lnSpc>
                <a:spcPct val="100000"/>
              </a:lnSpc>
              <a:spcBef>
                <a:spcPts val="600"/>
              </a:spcBef>
              <a:spcAft>
                <a:spcPts val="600"/>
              </a:spcAft>
              <a:buNone/>
            </a:pPr>
            <a:r>
              <a:rPr lang="en-GB" sz="900" b="1" dirty="0">
                <a:effectLst/>
                <a:latin typeface="Trebuchet MS" panose="020B0603020202020204" pitchFamily="34" charset="0"/>
                <a:ea typeface="Cambria" panose="02040503050406030204" pitchFamily="18" charset="0"/>
                <a:cs typeface="Times New Roman" panose="02020603050405020304" pitchFamily="18" charset="0"/>
              </a:rPr>
              <a:t>This Skills Priority Statement serves for the ESAP and local partners as an interim statement, articulating where we are now and immediate actions we are leading and coordinating, ahead of a refreshed full skills strategy in Autumn 2021.</a:t>
            </a:r>
          </a:p>
          <a:p>
            <a:pPr marL="0" indent="0">
              <a:lnSpc>
                <a:spcPct val="100000"/>
              </a:lnSpc>
              <a:spcBef>
                <a:spcPts val="600"/>
              </a:spcBef>
              <a:spcAft>
                <a:spcPts val="600"/>
              </a:spcAft>
              <a:buNone/>
              <a:tabLst>
                <a:tab pos="810260" algn="l"/>
                <a:tab pos="990600" algn="l"/>
              </a:tabLst>
            </a:pPr>
            <a:r>
              <a:rPr lang="en-GB" sz="900" dirty="0">
                <a:latin typeface="Trebuchet MS" panose="020B0603020202020204" pitchFamily="34" charset="0"/>
                <a:ea typeface="Cambria" panose="02040503050406030204" pitchFamily="18" charset="0"/>
                <a:cs typeface="Times New Roman" panose="02020603050405020304" pitchFamily="18" charset="0"/>
              </a:rPr>
              <a:t>Labour markets are still in a state of flux as a result of the pandemic and we recognise that we will not know the true impact of current events on our workplaces and long term unemployment until at least the furlough scheme ends and perhaps some time after that. We do know that over the last 12 months we have witnessed changes in the use of digital technology and remote working, which were expected to take many years, and have instead happened in weeks. People and business that can, have adapted at a remarkable pace.</a:t>
            </a:r>
          </a:p>
          <a:p>
            <a:pPr marL="0" indent="0">
              <a:lnSpc>
                <a:spcPct val="100000"/>
              </a:lnSpc>
              <a:spcBef>
                <a:spcPts val="600"/>
              </a:spcBef>
              <a:spcAft>
                <a:spcPts val="600"/>
              </a:spcAft>
              <a:buNone/>
              <a:tabLst>
                <a:tab pos="810260" algn="l"/>
                <a:tab pos="990600" algn="l"/>
              </a:tabLst>
            </a:pPr>
            <a:r>
              <a:rPr lang="en-GB" sz="900" dirty="0">
                <a:latin typeface="Trebuchet MS" panose="020B0603020202020204" pitchFamily="34" charset="0"/>
                <a:ea typeface="Cambria" panose="02040503050406030204" pitchFamily="18" charset="0"/>
                <a:cs typeface="Times New Roman" panose="02020603050405020304" pitchFamily="18" charset="0"/>
              </a:rPr>
              <a:t>We also know that there are young people and adults who did not need to adapt because they were required to continue to work, or who have not been able to adapt. Lack of infrastructure to access a broadband signal, lack of funds to afford a connection and/or equipment, and lack of basic digital and literacy skills all play a part in that. To achieve our ambition, for residents to reach their potential in the local labour market and be able to participate in a flourishing and inclusive economy that will be increasingly digital, we all need to address these challenges. </a:t>
            </a:r>
          </a:p>
          <a:p>
            <a:pPr marL="0" indent="0">
              <a:lnSpc>
                <a:spcPct val="100000"/>
              </a:lnSpc>
              <a:spcBef>
                <a:spcPts val="600"/>
              </a:spcBef>
              <a:spcAft>
                <a:spcPts val="600"/>
              </a:spcAft>
              <a:buNone/>
              <a:tabLst>
                <a:tab pos="810260" algn="l"/>
                <a:tab pos="990600" algn="l"/>
              </a:tabLst>
            </a:pPr>
            <a:r>
              <a:rPr lang="en-GB" sz="900" dirty="0">
                <a:latin typeface="Trebuchet MS" panose="020B0603020202020204" pitchFamily="34" charset="0"/>
                <a:ea typeface="Cambria" panose="02040503050406030204" pitchFamily="18" charset="0"/>
                <a:cs typeface="Times New Roman" panose="02020603050405020304" pitchFamily="18" charset="0"/>
              </a:rPr>
              <a:t>Greater Lincolnshire has a population similar in number to Birmingham, spread across an area almost 20 times the size of Birmingham. A combination of Greater Lincolnshire's ageing workforce; an increase in automation; the unfolding labour shortages from EU migration that previously provided an additional pool of skilled workers from which to recruit; and eight Travel To Work Areas, creates a dynamic and complex set of inter-relating labour markets. It is impossible to predict every job vacancy that organisations will choose to recruit to but we can highlight where it is most needed and likely. </a:t>
            </a:r>
          </a:p>
          <a:p>
            <a:pPr marL="0" indent="0">
              <a:lnSpc>
                <a:spcPct val="100000"/>
              </a:lnSpc>
              <a:spcBef>
                <a:spcPts val="600"/>
              </a:spcBef>
              <a:spcAft>
                <a:spcPts val="600"/>
              </a:spcAft>
              <a:buNone/>
              <a:tabLst>
                <a:tab pos="810260" algn="l"/>
                <a:tab pos="990600" algn="l"/>
              </a:tabLst>
            </a:pPr>
            <a:r>
              <a:rPr lang="en-GB" sz="900" dirty="0">
                <a:latin typeface="Trebuchet MS" panose="020B0603020202020204" pitchFamily="34" charset="0"/>
                <a:ea typeface="Cambria" panose="02040503050406030204" pitchFamily="18" charset="0"/>
                <a:cs typeface="Times New Roman" panose="02020603050405020304" pitchFamily="18" charset="0"/>
              </a:rPr>
              <a:t>This report, along with The Pre-Covid SAP Analysis, provides further detail on persistent challenges and gaps in the local labour market as well as opportunities. Our aims for our local employment, skills and training agenda are to inspire and support young people to stay and work in the area, and to train and support people who are already working, or seeking jobs, so that they gain the skills needed to take up future job vacancies.</a:t>
            </a:r>
          </a:p>
          <a:p>
            <a:pPr marL="0" indent="0">
              <a:buNone/>
            </a:pPr>
            <a:endParaRPr lang="en-GB" sz="900" dirty="0">
              <a:effectLst/>
              <a:latin typeface="Trebuchet MS" panose="020B0603020202020204" pitchFamily="34" charset="0"/>
              <a:ea typeface="Cambria" panose="02040503050406030204" pitchFamily="18" charset="0"/>
              <a:cs typeface="Times New Roman" panose="02020603050405020304" pitchFamily="18" charset="0"/>
            </a:endParaRPr>
          </a:p>
        </p:txBody>
      </p:sp>
      <p:sp>
        <p:nvSpPr>
          <p:cNvPr id="2" name="Title 1">
            <a:extLst>
              <a:ext uri="{FF2B5EF4-FFF2-40B4-BE49-F238E27FC236}">
                <a16:creationId xmlns:a16="http://schemas.microsoft.com/office/drawing/2014/main" id="{5F06C9B7-9A25-467B-803E-987AC50210DF}"/>
              </a:ext>
            </a:extLst>
          </p:cNvPr>
          <p:cNvSpPr>
            <a:spLocks noGrp="1"/>
          </p:cNvSpPr>
          <p:nvPr>
            <p:ph type="title"/>
          </p:nvPr>
        </p:nvSpPr>
        <p:spPr/>
        <p:txBody>
          <a:bodyPr/>
          <a:lstStyle/>
          <a:p>
            <a:br>
              <a:rPr lang="en-GB" dirty="0">
                <a:solidFill>
                  <a:schemeClr val="tx2"/>
                </a:solidFill>
                <a:latin typeface="Trebuchet MS" panose="020B0603020202020204" pitchFamily="34" charset="0"/>
              </a:rPr>
            </a:br>
            <a:r>
              <a:rPr lang="en-GB" dirty="0">
                <a:solidFill>
                  <a:schemeClr val="tx2"/>
                </a:solidFill>
                <a:latin typeface="Trebuchet MS" panose="020B0603020202020204" pitchFamily="34" charset="0"/>
              </a:rPr>
              <a:t>Introduction</a:t>
            </a:r>
          </a:p>
        </p:txBody>
      </p:sp>
      <p:sp>
        <p:nvSpPr>
          <p:cNvPr id="7" name="Text Placeholder 6">
            <a:extLst>
              <a:ext uri="{FF2B5EF4-FFF2-40B4-BE49-F238E27FC236}">
                <a16:creationId xmlns:a16="http://schemas.microsoft.com/office/drawing/2014/main" id="{6B3B291A-FB5E-40EB-932D-8222083F508C}"/>
              </a:ext>
            </a:extLst>
          </p:cNvPr>
          <p:cNvSpPr>
            <a:spLocks noGrp="1"/>
          </p:cNvSpPr>
          <p:nvPr>
            <p:ph type="body" sz="quarter" idx="13"/>
          </p:nvPr>
        </p:nvSpPr>
        <p:spPr>
          <a:xfrm>
            <a:off x="6217921" y="1751013"/>
            <a:ext cx="2560319" cy="4432300"/>
          </a:xfrm>
          <a:solidFill>
            <a:srgbClr val="1B1433"/>
          </a:solidFill>
        </p:spPr>
        <p:txBody>
          <a:bodyPr>
            <a:normAutofit/>
          </a:bodyPr>
          <a:lstStyle/>
          <a:p>
            <a:r>
              <a:rPr lang="en-GB" sz="900" b="1" dirty="0">
                <a:solidFill>
                  <a:schemeClr val="bg1"/>
                </a:solidFill>
                <a:latin typeface="Trebuchet MS" panose="020B0603020202020204" pitchFamily="34" charset="0"/>
              </a:rPr>
              <a:t>The Greater Lincolnshire Employment and Skills Advisory Panel</a:t>
            </a:r>
          </a:p>
          <a:p>
            <a:pPr>
              <a:lnSpc>
                <a:spcPct val="100000"/>
              </a:lnSpc>
              <a:spcBef>
                <a:spcPts val="600"/>
              </a:spcBef>
              <a:spcAft>
                <a:spcPts val="600"/>
              </a:spcAft>
              <a:tabLst>
                <a:tab pos="810260" algn="l"/>
                <a:tab pos="990600" algn="l"/>
              </a:tabLst>
            </a:pPr>
            <a:r>
              <a:rPr lang="en-GB" sz="900" dirty="0">
                <a:solidFill>
                  <a:schemeClr val="bg1"/>
                </a:solidFill>
                <a:latin typeface="Trebuchet MS" panose="020B0603020202020204" pitchFamily="34" charset="0"/>
                <a:ea typeface="Cambria" panose="02040503050406030204" pitchFamily="18" charset="0"/>
                <a:cs typeface="Times New Roman" panose="02020603050405020304" pitchFamily="18" charset="0"/>
              </a:rPr>
              <a:t>The Greater Lincolnshire Employment and Skills Advisory Panel (ESAP) was borne out of the Employment and Skills Board (ESB) and has a ten year history of bringing together employers with representatives of further education colleges, local training providers and universities to influence the predominantly nationally funded post-16, young people and adult skills and training system. </a:t>
            </a:r>
          </a:p>
          <a:p>
            <a:pPr>
              <a:lnSpc>
                <a:spcPct val="100000"/>
              </a:lnSpc>
              <a:spcBef>
                <a:spcPts val="600"/>
              </a:spcBef>
              <a:spcAft>
                <a:spcPts val="600"/>
              </a:spcAft>
              <a:tabLst>
                <a:tab pos="810260" algn="l"/>
                <a:tab pos="990600" algn="l"/>
              </a:tabLst>
            </a:pPr>
            <a:r>
              <a:rPr lang="en-GB" sz="900" dirty="0">
                <a:solidFill>
                  <a:schemeClr val="bg1"/>
                </a:solidFill>
                <a:latin typeface="Trebuchet MS" panose="020B0603020202020204" pitchFamily="34" charset="0"/>
                <a:ea typeface="Cambria" panose="02040503050406030204" pitchFamily="18" charset="0"/>
                <a:cs typeface="Times New Roman" panose="02020603050405020304" pitchFamily="18" charset="0"/>
              </a:rPr>
              <a:t>Directly, through its own programmes and indirectly, by informing and influencing others, it seeks to inspire and support young people to stay and develop careers in the area, and to support people in work, or seeking jobs, to gain the skills they need to take up and progress in future jobs. </a:t>
            </a:r>
          </a:p>
          <a:p>
            <a:pPr>
              <a:lnSpc>
                <a:spcPct val="100000"/>
              </a:lnSpc>
              <a:spcBef>
                <a:spcPts val="600"/>
              </a:spcBef>
              <a:spcAft>
                <a:spcPts val="600"/>
              </a:spcAft>
              <a:tabLst>
                <a:tab pos="810260" algn="l"/>
                <a:tab pos="990600" algn="l"/>
              </a:tabLst>
            </a:pPr>
            <a:r>
              <a:rPr lang="en-GB" sz="900" dirty="0">
                <a:solidFill>
                  <a:schemeClr val="bg1"/>
                </a:solidFill>
                <a:latin typeface="Trebuchet MS" panose="020B0603020202020204" pitchFamily="34" charset="0"/>
                <a:ea typeface="Cambria" panose="02040503050406030204" pitchFamily="18" charset="0"/>
                <a:cs typeface="Times New Roman" panose="02020603050405020304" pitchFamily="18" charset="0"/>
              </a:rPr>
              <a:t>The ESAP aims to provide the local ‘knowledge link’ and employer voice, to influence nationally designed schemes, and ensure that national learning and skills investment and funding is effectively delivered within Greater Lincolnshire.</a:t>
            </a:r>
          </a:p>
        </p:txBody>
      </p:sp>
    </p:spTree>
    <p:extLst>
      <p:ext uri="{BB962C8B-B14F-4D97-AF65-F5344CB8AC3E}">
        <p14:creationId xmlns:p14="http://schemas.microsoft.com/office/powerpoint/2010/main" val="2427242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D08CBE6-9C95-40B1-AF6C-87B05CEC160C}"/>
              </a:ext>
            </a:extLst>
          </p:cNvPr>
          <p:cNvSpPr>
            <a:spLocks noGrp="1"/>
          </p:cNvSpPr>
          <p:nvPr>
            <p:ph type="ctrTitle"/>
          </p:nvPr>
        </p:nvSpPr>
        <p:spPr>
          <a:xfrm>
            <a:off x="663486" y="1118647"/>
            <a:ext cx="6858000" cy="2838497"/>
          </a:xfrm>
        </p:spPr>
        <p:txBody>
          <a:bodyPr>
            <a:normAutofit/>
          </a:bodyPr>
          <a:lstStyle/>
          <a:p>
            <a:r>
              <a:rPr lang="en-GB" sz="4800" dirty="0"/>
              <a:t>Greater Lincolnshire labour market: opportunities and challenges</a:t>
            </a:r>
            <a:endParaRPr lang="en-GB" dirty="0"/>
          </a:p>
        </p:txBody>
      </p:sp>
    </p:spTree>
    <p:extLst>
      <p:ext uri="{BB962C8B-B14F-4D97-AF65-F5344CB8AC3E}">
        <p14:creationId xmlns:p14="http://schemas.microsoft.com/office/powerpoint/2010/main" val="4200597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10FB3BD-8DE6-444C-906C-136DD89FE54A}"/>
              </a:ext>
            </a:extLst>
          </p:cNvPr>
          <p:cNvSpPr>
            <a:spLocks noGrp="1"/>
          </p:cNvSpPr>
          <p:nvPr>
            <p:ph type="title"/>
          </p:nvPr>
        </p:nvSpPr>
        <p:spPr>
          <a:xfrm>
            <a:off x="384810" y="304800"/>
            <a:ext cx="8393430" cy="1306286"/>
          </a:xfrm>
        </p:spPr>
        <p:txBody>
          <a:bodyPr/>
          <a:lstStyle/>
          <a:p>
            <a:r>
              <a:rPr lang="en-US" b="1" dirty="0">
                <a:cs typeface="Arial" panose="020B0604020202020204" pitchFamily="34" charset="0"/>
              </a:rPr>
              <a:t>Labour market strengths and needs</a:t>
            </a:r>
          </a:p>
        </p:txBody>
      </p:sp>
      <p:graphicFrame>
        <p:nvGraphicFramePr>
          <p:cNvPr id="4" name="Content Placeholder 3">
            <a:extLst>
              <a:ext uri="{FF2B5EF4-FFF2-40B4-BE49-F238E27FC236}">
                <a16:creationId xmlns:a16="http://schemas.microsoft.com/office/drawing/2014/main" id="{F4FE338A-078A-4858-A904-A6B4C1F4299E}"/>
              </a:ext>
            </a:extLst>
          </p:cNvPr>
          <p:cNvGraphicFramePr>
            <a:graphicFrameLocks noGrp="1"/>
          </p:cNvGraphicFramePr>
          <p:nvPr>
            <p:ph type="chart" sz="quarter" idx="10"/>
            <p:extLst>
              <p:ext uri="{D42A27DB-BD31-4B8C-83A1-F6EECF244321}">
                <p14:modId xmlns:p14="http://schemas.microsoft.com/office/powerpoint/2010/main" val="1051171127"/>
              </p:ext>
            </p:extLst>
          </p:nvPr>
        </p:nvGraphicFramePr>
        <p:xfrm>
          <a:off x="384810" y="1575923"/>
          <a:ext cx="8374380" cy="4728039"/>
        </p:xfrm>
        <a:graphic>
          <a:graphicData uri="http://schemas.openxmlformats.org/drawingml/2006/table">
            <a:tbl>
              <a:tblPr firstRow="1" firstCol="1" bandRow="1">
                <a:tableStyleId>{3B4B98B0-60AC-42C2-AFA5-B58CD77FA1E5}</a:tableStyleId>
              </a:tblPr>
              <a:tblGrid>
                <a:gridCol w="1151504">
                  <a:extLst>
                    <a:ext uri="{9D8B030D-6E8A-4147-A177-3AD203B41FA5}">
                      <a16:colId xmlns:a16="http://schemas.microsoft.com/office/drawing/2014/main" val="2743949229"/>
                    </a:ext>
                  </a:extLst>
                </a:gridCol>
                <a:gridCol w="2645612">
                  <a:extLst>
                    <a:ext uri="{9D8B030D-6E8A-4147-A177-3AD203B41FA5}">
                      <a16:colId xmlns:a16="http://schemas.microsoft.com/office/drawing/2014/main" val="2624156179"/>
                    </a:ext>
                  </a:extLst>
                </a:gridCol>
                <a:gridCol w="4577264">
                  <a:extLst>
                    <a:ext uri="{9D8B030D-6E8A-4147-A177-3AD203B41FA5}">
                      <a16:colId xmlns:a16="http://schemas.microsoft.com/office/drawing/2014/main" val="1960861370"/>
                    </a:ext>
                  </a:extLst>
                </a:gridCol>
              </a:tblGrid>
              <a:tr h="244177">
                <a:tc>
                  <a:txBody>
                    <a:bodyPr/>
                    <a:lstStyle/>
                    <a:p>
                      <a:pPr algn="just">
                        <a:lnSpc>
                          <a:spcPct val="115000"/>
                        </a:lnSpc>
                        <a:spcBef>
                          <a:spcPts val="600"/>
                        </a:spcBef>
                        <a:spcAft>
                          <a:spcPts val="1000"/>
                        </a:spcAft>
                      </a:pPr>
                      <a:r>
                        <a:rPr lang="en-GB" sz="900">
                          <a:effectLst/>
                        </a:rPr>
                        <a:t> </a:t>
                      </a:r>
                      <a:endParaRPr lang="en-GB" sz="900">
                        <a:effectLst/>
                        <a:latin typeface="Trebuchet MS" panose="020B0603020202020204" pitchFamily="34" charset="0"/>
                        <a:ea typeface="Cambria" panose="02040503050406030204" pitchFamily="18" charset="0"/>
                        <a:cs typeface="Times New Roman" panose="02020603050405020304" pitchFamily="18" charset="0"/>
                      </a:endParaRPr>
                    </a:p>
                  </a:txBody>
                  <a:tcPr marL="28898" marR="28898" marT="0" marB="0" anchor="ctr"/>
                </a:tc>
                <a:tc>
                  <a:txBody>
                    <a:bodyPr/>
                    <a:lstStyle/>
                    <a:p>
                      <a:pPr algn="just">
                        <a:lnSpc>
                          <a:spcPct val="115000"/>
                        </a:lnSpc>
                        <a:spcBef>
                          <a:spcPts val="600"/>
                        </a:spcBef>
                        <a:spcAft>
                          <a:spcPts val="1000"/>
                        </a:spcAft>
                      </a:pPr>
                      <a:r>
                        <a:rPr lang="en-GB" sz="900">
                          <a:effectLst/>
                        </a:rPr>
                        <a:t>Strengths</a:t>
                      </a:r>
                      <a:endParaRPr lang="en-GB" sz="900">
                        <a:effectLst/>
                        <a:latin typeface="Trebuchet MS" panose="020B0603020202020204" pitchFamily="34" charset="0"/>
                        <a:ea typeface="Cambria" panose="02040503050406030204" pitchFamily="18" charset="0"/>
                        <a:cs typeface="Times New Roman" panose="02020603050405020304" pitchFamily="18" charset="0"/>
                      </a:endParaRPr>
                    </a:p>
                  </a:txBody>
                  <a:tcPr marL="28898" marR="28898" marT="0" marB="0" anchor="ctr"/>
                </a:tc>
                <a:tc>
                  <a:txBody>
                    <a:bodyPr/>
                    <a:lstStyle/>
                    <a:p>
                      <a:pPr algn="just">
                        <a:lnSpc>
                          <a:spcPct val="115000"/>
                        </a:lnSpc>
                        <a:spcBef>
                          <a:spcPts val="600"/>
                        </a:spcBef>
                        <a:spcAft>
                          <a:spcPts val="1000"/>
                        </a:spcAft>
                      </a:pPr>
                      <a:r>
                        <a:rPr lang="en-GB" sz="900" dirty="0">
                          <a:effectLst/>
                        </a:rPr>
                        <a:t>Needs</a:t>
                      </a:r>
                      <a:endParaRPr lang="en-GB" sz="900" dirty="0">
                        <a:effectLst/>
                        <a:latin typeface="Trebuchet MS" panose="020B0603020202020204" pitchFamily="34" charset="0"/>
                        <a:ea typeface="Cambria" panose="02040503050406030204" pitchFamily="18" charset="0"/>
                        <a:cs typeface="Times New Roman" panose="02020603050405020304" pitchFamily="18" charset="0"/>
                      </a:endParaRPr>
                    </a:p>
                  </a:txBody>
                  <a:tcPr marL="28898" marR="28898" marT="0" marB="0" anchor="ctr"/>
                </a:tc>
                <a:extLst>
                  <a:ext uri="{0D108BD9-81ED-4DB2-BD59-A6C34878D82A}">
                    <a16:rowId xmlns:a16="http://schemas.microsoft.com/office/drawing/2014/main" val="54275180"/>
                  </a:ext>
                </a:extLst>
              </a:tr>
              <a:tr h="1413023">
                <a:tc>
                  <a:txBody>
                    <a:bodyPr/>
                    <a:lstStyle/>
                    <a:p>
                      <a:pPr algn="just">
                        <a:lnSpc>
                          <a:spcPct val="115000"/>
                        </a:lnSpc>
                        <a:spcBef>
                          <a:spcPts val="600"/>
                        </a:spcBef>
                        <a:spcAft>
                          <a:spcPts val="1000"/>
                        </a:spcAft>
                      </a:pPr>
                      <a:r>
                        <a:rPr lang="en-GB" sz="900" dirty="0">
                          <a:effectLst/>
                        </a:rPr>
                        <a:t>Labour demand</a:t>
                      </a:r>
                      <a:endParaRPr lang="en-GB" sz="900" dirty="0">
                        <a:effectLst/>
                        <a:latin typeface="Trebuchet MS" panose="020B0603020202020204" pitchFamily="34" charset="0"/>
                        <a:ea typeface="Cambria" panose="02040503050406030204" pitchFamily="18" charset="0"/>
                        <a:cs typeface="Times New Roman" panose="02020603050405020304" pitchFamily="18" charset="0"/>
                      </a:endParaRPr>
                    </a:p>
                  </a:txBody>
                  <a:tcPr marL="28898" marR="28898" marT="0" marB="0" anchor="ctr"/>
                </a:tc>
                <a:tc>
                  <a:txBody>
                    <a:bodyPr/>
                    <a:lstStyle/>
                    <a:p>
                      <a:pPr marL="171450" lvl="0" indent="-171450" algn="l">
                        <a:lnSpc>
                          <a:spcPct val="115000"/>
                        </a:lnSpc>
                        <a:spcBef>
                          <a:spcPts val="600"/>
                        </a:spcBef>
                        <a:spcAft>
                          <a:spcPts val="1000"/>
                        </a:spcAft>
                        <a:buFont typeface="Arial" panose="020B0604020202020204" pitchFamily="34" charset="0"/>
                        <a:buChar char="•"/>
                        <a:tabLst>
                          <a:tab pos="810260" algn="l"/>
                          <a:tab pos="990600" algn="l"/>
                        </a:tabLst>
                      </a:pPr>
                      <a:r>
                        <a:rPr lang="en-GB" sz="900" b="1" dirty="0">
                          <a:effectLst/>
                        </a:rPr>
                        <a:t>High skill opportunities in growth sectors </a:t>
                      </a:r>
                      <a:r>
                        <a:rPr lang="en-GB" sz="900" dirty="0">
                          <a:effectLst/>
                        </a:rPr>
                        <a:t>– decarbonisation and offshore wind, advanced manufacturing, food production</a:t>
                      </a:r>
                    </a:p>
                    <a:p>
                      <a:pPr marL="171450" lvl="0" indent="-171450" algn="l">
                        <a:lnSpc>
                          <a:spcPct val="115000"/>
                        </a:lnSpc>
                        <a:spcBef>
                          <a:spcPts val="600"/>
                        </a:spcBef>
                        <a:spcAft>
                          <a:spcPts val="1000"/>
                        </a:spcAft>
                        <a:buFont typeface="Arial" panose="020B0604020202020204" pitchFamily="34" charset="0"/>
                        <a:buChar char="•"/>
                        <a:tabLst>
                          <a:tab pos="810260" algn="l"/>
                          <a:tab pos="990600" algn="l"/>
                        </a:tabLst>
                      </a:pPr>
                      <a:r>
                        <a:rPr lang="en-GB" sz="900" dirty="0">
                          <a:effectLst/>
                        </a:rPr>
                        <a:t>Growing </a:t>
                      </a:r>
                      <a:r>
                        <a:rPr lang="en-GB" sz="900" b="1" dirty="0">
                          <a:effectLst/>
                        </a:rPr>
                        <a:t>demand in health and care </a:t>
                      </a:r>
                      <a:r>
                        <a:rPr lang="en-GB" sz="900" dirty="0">
                          <a:effectLst/>
                        </a:rPr>
                        <a:t>professions</a:t>
                      </a:r>
                    </a:p>
                    <a:p>
                      <a:pPr marL="171450" lvl="0" indent="-171450" algn="l">
                        <a:lnSpc>
                          <a:spcPct val="115000"/>
                        </a:lnSpc>
                        <a:spcBef>
                          <a:spcPts val="600"/>
                        </a:spcBef>
                        <a:spcAft>
                          <a:spcPts val="1000"/>
                        </a:spcAft>
                        <a:buFont typeface="Arial" panose="020B0604020202020204" pitchFamily="34" charset="0"/>
                        <a:buChar char="•"/>
                        <a:tabLst>
                          <a:tab pos="810260" algn="l"/>
                          <a:tab pos="990600" algn="l"/>
                        </a:tabLst>
                      </a:pPr>
                      <a:r>
                        <a:rPr lang="en-GB" sz="900" b="1" dirty="0">
                          <a:effectLst/>
                        </a:rPr>
                        <a:t>Replacement demand opportunities </a:t>
                      </a:r>
                      <a:r>
                        <a:rPr lang="en-GB" sz="900" dirty="0">
                          <a:effectLst/>
                        </a:rPr>
                        <a:t>in a range of sectors, occupations and skill levels</a:t>
                      </a:r>
                      <a:endParaRPr lang="en-GB" sz="900" dirty="0">
                        <a:effectLst/>
                        <a:latin typeface="Trebuchet MS" panose="020B0603020202020204" pitchFamily="34" charset="0"/>
                        <a:ea typeface="Cambria" panose="02040503050406030204" pitchFamily="18" charset="0"/>
                        <a:cs typeface="Times New Roman" panose="02020603050405020304" pitchFamily="18" charset="0"/>
                      </a:endParaRPr>
                    </a:p>
                  </a:txBody>
                  <a:tcPr marL="28898" marR="28898" marT="0" marB="0" anchor="ctr"/>
                </a:tc>
                <a:tc>
                  <a:txBody>
                    <a:bodyPr/>
                    <a:lstStyle/>
                    <a:p>
                      <a:pPr marL="171450" lvl="0" indent="-171450" algn="just">
                        <a:lnSpc>
                          <a:spcPct val="115000"/>
                        </a:lnSpc>
                        <a:spcBef>
                          <a:spcPts val="600"/>
                        </a:spcBef>
                        <a:spcAft>
                          <a:spcPts val="1000"/>
                        </a:spcAft>
                        <a:buFont typeface="Arial" panose="020B0604020202020204" pitchFamily="34" charset="0"/>
                        <a:buChar char="•"/>
                        <a:tabLst>
                          <a:tab pos="810260" algn="l"/>
                          <a:tab pos="990600" algn="l"/>
                        </a:tabLst>
                      </a:pPr>
                      <a:r>
                        <a:rPr lang="en-GB" sz="900" b="1" dirty="0">
                          <a:effectLst/>
                        </a:rPr>
                        <a:t>Overall skills shortages </a:t>
                      </a:r>
                      <a:r>
                        <a:rPr lang="en-GB" sz="900" dirty="0">
                          <a:effectLst/>
                        </a:rPr>
                        <a:t>- 37% of vacancies hard to fill</a:t>
                      </a:r>
                    </a:p>
                    <a:p>
                      <a:pPr marL="171450" lvl="0" indent="-171450" algn="just">
                        <a:lnSpc>
                          <a:spcPct val="115000"/>
                        </a:lnSpc>
                        <a:spcBef>
                          <a:spcPts val="600"/>
                        </a:spcBef>
                        <a:spcAft>
                          <a:spcPts val="1000"/>
                        </a:spcAft>
                        <a:buFont typeface="Arial" panose="020B0604020202020204" pitchFamily="34" charset="0"/>
                        <a:buChar char="•"/>
                        <a:tabLst>
                          <a:tab pos="810260" algn="l"/>
                          <a:tab pos="990600" algn="l"/>
                        </a:tabLst>
                      </a:pPr>
                      <a:r>
                        <a:rPr lang="en-GB" sz="900" b="1" dirty="0">
                          <a:effectLst/>
                        </a:rPr>
                        <a:t>Higher level and technical resident skills needed </a:t>
                      </a:r>
                      <a:r>
                        <a:rPr lang="en-GB" sz="900" dirty="0">
                          <a:effectLst/>
                        </a:rPr>
                        <a:t>in growth sectors</a:t>
                      </a:r>
                    </a:p>
                    <a:p>
                      <a:pPr marL="171450" lvl="0" indent="-171450" algn="just">
                        <a:lnSpc>
                          <a:spcPct val="115000"/>
                        </a:lnSpc>
                        <a:spcBef>
                          <a:spcPts val="600"/>
                        </a:spcBef>
                        <a:spcAft>
                          <a:spcPts val="1000"/>
                        </a:spcAft>
                        <a:buFont typeface="Arial" panose="020B0604020202020204" pitchFamily="34" charset="0"/>
                        <a:buChar char="•"/>
                        <a:tabLst>
                          <a:tab pos="810260" algn="l"/>
                          <a:tab pos="990600" algn="l"/>
                        </a:tabLst>
                      </a:pPr>
                      <a:r>
                        <a:rPr lang="en-GB" sz="900" b="1" dirty="0">
                          <a:effectLst/>
                        </a:rPr>
                        <a:t>Workforce development </a:t>
                      </a:r>
                      <a:r>
                        <a:rPr lang="en-GB" sz="900" b="0" dirty="0">
                          <a:effectLst/>
                        </a:rPr>
                        <a:t>skills needed for small businesses</a:t>
                      </a:r>
                    </a:p>
                    <a:p>
                      <a:pPr marL="171450" lvl="0" indent="-171450" algn="just">
                        <a:lnSpc>
                          <a:spcPct val="115000"/>
                        </a:lnSpc>
                        <a:spcBef>
                          <a:spcPts val="600"/>
                        </a:spcBef>
                        <a:spcAft>
                          <a:spcPts val="1000"/>
                        </a:spcAft>
                        <a:buFont typeface="Arial" panose="020B0604020202020204" pitchFamily="34" charset="0"/>
                        <a:buChar char="•"/>
                        <a:tabLst>
                          <a:tab pos="810260" algn="l"/>
                          <a:tab pos="990600" algn="l"/>
                        </a:tabLst>
                      </a:pPr>
                      <a:r>
                        <a:rPr lang="en-GB" sz="900" b="1" dirty="0">
                          <a:effectLst/>
                        </a:rPr>
                        <a:t>Employability, digital and critical skills needs</a:t>
                      </a:r>
                      <a:endParaRPr lang="en-GB" sz="900" dirty="0">
                        <a:effectLst/>
                      </a:endParaRPr>
                    </a:p>
                    <a:p>
                      <a:pPr marL="171450" lvl="0" indent="-171450" algn="just">
                        <a:lnSpc>
                          <a:spcPct val="115000"/>
                        </a:lnSpc>
                        <a:spcBef>
                          <a:spcPts val="600"/>
                        </a:spcBef>
                        <a:spcAft>
                          <a:spcPts val="1000"/>
                        </a:spcAft>
                        <a:buFont typeface="Arial" panose="020B0604020202020204" pitchFamily="34" charset="0"/>
                        <a:buChar char="•"/>
                        <a:tabLst>
                          <a:tab pos="810260" algn="l"/>
                          <a:tab pos="990600" algn="l"/>
                        </a:tabLst>
                      </a:pPr>
                      <a:r>
                        <a:rPr lang="en-GB" sz="900" b="1" dirty="0">
                          <a:effectLst/>
                        </a:rPr>
                        <a:t>Replacement demand in food production, visitor economy and care </a:t>
                      </a:r>
                      <a:r>
                        <a:rPr lang="en-GB" sz="900" dirty="0">
                          <a:effectLst/>
                        </a:rPr>
                        <a:t>for Brexit impact</a:t>
                      </a:r>
                      <a:endParaRPr lang="en-GB" sz="900" dirty="0">
                        <a:effectLst/>
                        <a:latin typeface="Trebuchet MS" panose="020B0603020202020204" pitchFamily="34" charset="0"/>
                        <a:ea typeface="Cambria" panose="02040503050406030204" pitchFamily="18" charset="0"/>
                        <a:cs typeface="Times New Roman" panose="02020603050405020304" pitchFamily="18" charset="0"/>
                      </a:endParaRPr>
                    </a:p>
                  </a:txBody>
                  <a:tcPr marL="28898" marR="28898" marT="0" marB="0" anchor="ctr"/>
                </a:tc>
                <a:extLst>
                  <a:ext uri="{0D108BD9-81ED-4DB2-BD59-A6C34878D82A}">
                    <a16:rowId xmlns:a16="http://schemas.microsoft.com/office/drawing/2014/main" val="3890438220"/>
                  </a:ext>
                </a:extLst>
              </a:tr>
              <a:tr h="2224007">
                <a:tc>
                  <a:txBody>
                    <a:bodyPr/>
                    <a:lstStyle/>
                    <a:p>
                      <a:pPr algn="just">
                        <a:lnSpc>
                          <a:spcPct val="115000"/>
                        </a:lnSpc>
                        <a:spcBef>
                          <a:spcPts val="600"/>
                        </a:spcBef>
                        <a:spcAft>
                          <a:spcPts val="1000"/>
                        </a:spcAft>
                      </a:pPr>
                      <a:r>
                        <a:rPr lang="en-GB" sz="900" dirty="0">
                          <a:effectLst/>
                        </a:rPr>
                        <a:t>Labour supply</a:t>
                      </a:r>
                      <a:endParaRPr lang="en-GB" sz="900" dirty="0">
                        <a:effectLst/>
                        <a:latin typeface="Trebuchet MS" panose="020B0603020202020204" pitchFamily="34" charset="0"/>
                        <a:ea typeface="Cambria" panose="02040503050406030204" pitchFamily="18" charset="0"/>
                        <a:cs typeface="Times New Roman" panose="02020603050405020304" pitchFamily="18" charset="0"/>
                      </a:endParaRPr>
                    </a:p>
                  </a:txBody>
                  <a:tcPr marL="28898" marR="28898" marT="0" marB="0" anchor="ctr"/>
                </a:tc>
                <a:tc>
                  <a:txBody>
                    <a:bodyPr/>
                    <a:lstStyle/>
                    <a:p>
                      <a:pPr marL="171450" lvl="0" indent="-171450" algn="l">
                        <a:lnSpc>
                          <a:spcPct val="115000"/>
                        </a:lnSpc>
                        <a:spcBef>
                          <a:spcPts val="600"/>
                        </a:spcBef>
                        <a:spcAft>
                          <a:spcPts val="1000"/>
                        </a:spcAft>
                        <a:buFont typeface="Arial" panose="020B0604020202020204" pitchFamily="34" charset="0"/>
                        <a:buChar char="•"/>
                        <a:tabLst>
                          <a:tab pos="810260" algn="l"/>
                          <a:tab pos="990600" algn="l"/>
                        </a:tabLst>
                      </a:pPr>
                      <a:r>
                        <a:rPr lang="en-GB" sz="900" b="1" dirty="0">
                          <a:effectLst/>
                        </a:rPr>
                        <a:t>Hotspots of higher-level skills </a:t>
                      </a:r>
                      <a:r>
                        <a:rPr lang="en-GB" sz="900" dirty="0">
                          <a:effectLst/>
                        </a:rPr>
                        <a:t>in some areas</a:t>
                      </a:r>
                    </a:p>
                    <a:p>
                      <a:pPr marL="171450" lvl="0" indent="-171450" algn="l">
                        <a:lnSpc>
                          <a:spcPct val="115000"/>
                        </a:lnSpc>
                        <a:spcBef>
                          <a:spcPts val="600"/>
                        </a:spcBef>
                        <a:spcAft>
                          <a:spcPts val="1000"/>
                        </a:spcAft>
                        <a:buFont typeface="Arial" panose="020B0604020202020204" pitchFamily="34" charset="0"/>
                        <a:buChar char="•"/>
                        <a:tabLst>
                          <a:tab pos="810260" algn="l"/>
                          <a:tab pos="990600" algn="l"/>
                        </a:tabLst>
                      </a:pPr>
                      <a:r>
                        <a:rPr lang="en-GB" sz="900" dirty="0">
                          <a:effectLst/>
                        </a:rPr>
                        <a:t>Higher rate of </a:t>
                      </a:r>
                      <a:r>
                        <a:rPr lang="en-GB" sz="900" b="1" dirty="0">
                          <a:effectLst/>
                        </a:rPr>
                        <a:t>health and care apprenticeship starts</a:t>
                      </a:r>
                      <a:r>
                        <a:rPr lang="en-GB" sz="900" dirty="0">
                          <a:effectLst/>
                        </a:rPr>
                        <a:t>, growing before Covid-19</a:t>
                      </a:r>
                    </a:p>
                  </a:txBody>
                  <a:tcPr marL="28898" marR="28898" marT="0" marB="0" anchor="ctr"/>
                </a:tc>
                <a:tc>
                  <a:txBody>
                    <a:bodyPr/>
                    <a:lstStyle/>
                    <a:p>
                      <a:pPr marL="171450" lvl="0" indent="-171450" algn="just">
                        <a:lnSpc>
                          <a:spcPct val="115000"/>
                        </a:lnSpc>
                        <a:spcBef>
                          <a:spcPts val="600"/>
                        </a:spcBef>
                        <a:spcAft>
                          <a:spcPts val="1000"/>
                        </a:spcAft>
                        <a:buFont typeface="Arial" panose="020B0604020202020204" pitchFamily="34" charset="0"/>
                        <a:buChar char="•"/>
                        <a:tabLst>
                          <a:tab pos="810260" algn="l"/>
                          <a:tab pos="990600" algn="l"/>
                        </a:tabLst>
                      </a:pPr>
                      <a:r>
                        <a:rPr lang="en-GB" sz="900" dirty="0">
                          <a:effectLst/>
                        </a:rPr>
                        <a:t>Strategy needed to </a:t>
                      </a:r>
                      <a:r>
                        <a:rPr lang="en-GB" sz="900" b="1" dirty="0">
                          <a:effectLst/>
                        </a:rPr>
                        <a:t>match demand to supply </a:t>
                      </a:r>
                      <a:r>
                        <a:rPr lang="en-GB" sz="900" dirty="0">
                          <a:effectLst/>
                        </a:rPr>
                        <a:t>across large rural geography</a:t>
                      </a:r>
                    </a:p>
                    <a:p>
                      <a:pPr marL="171450" lvl="0" indent="-171450" algn="just">
                        <a:lnSpc>
                          <a:spcPct val="115000"/>
                        </a:lnSpc>
                        <a:spcBef>
                          <a:spcPts val="600"/>
                        </a:spcBef>
                        <a:spcAft>
                          <a:spcPts val="1000"/>
                        </a:spcAft>
                        <a:buFont typeface="Arial" panose="020B0604020202020204" pitchFamily="34" charset="0"/>
                        <a:buChar char="•"/>
                        <a:tabLst>
                          <a:tab pos="810260" algn="l"/>
                          <a:tab pos="990600" algn="l"/>
                        </a:tabLst>
                      </a:pPr>
                      <a:r>
                        <a:rPr lang="en-GB" sz="900" b="1" dirty="0">
                          <a:effectLst/>
                        </a:rPr>
                        <a:t>Need more residents with qualifications at level 4+ </a:t>
                      </a:r>
                      <a:r>
                        <a:rPr lang="en-GB" sz="900" dirty="0">
                          <a:effectLst/>
                        </a:rPr>
                        <a:t>to meet growth sector future demand</a:t>
                      </a:r>
                    </a:p>
                    <a:p>
                      <a:pPr marL="171450" lvl="0" indent="-171450" algn="just">
                        <a:lnSpc>
                          <a:spcPct val="115000"/>
                        </a:lnSpc>
                        <a:spcBef>
                          <a:spcPts val="600"/>
                        </a:spcBef>
                        <a:spcAft>
                          <a:spcPts val="1000"/>
                        </a:spcAft>
                        <a:buFont typeface="Arial" panose="020B0604020202020204" pitchFamily="34" charset="0"/>
                        <a:buChar char="•"/>
                        <a:tabLst>
                          <a:tab pos="810260" algn="l"/>
                          <a:tab pos="990600" algn="l"/>
                        </a:tabLst>
                      </a:pPr>
                      <a:r>
                        <a:rPr lang="en-GB" sz="900" b="1" dirty="0">
                          <a:effectLst/>
                        </a:rPr>
                        <a:t>Need to boost apprenticeship starts </a:t>
                      </a:r>
                      <a:r>
                        <a:rPr lang="en-GB" sz="900" dirty="0">
                          <a:effectLst/>
                        </a:rPr>
                        <a:t>to get young people into training and employment for the visitor economy, health and care, and growth sectors</a:t>
                      </a:r>
                    </a:p>
                    <a:p>
                      <a:pPr marL="171450" lvl="0" indent="-171450" algn="just">
                        <a:lnSpc>
                          <a:spcPct val="115000"/>
                        </a:lnSpc>
                        <a:spcBef>
                          <a:spcPts val="600"/>
                        </a:spcBef>
                        <a:spcAft>
                          <a:spcPts val="1000"/>
                        </a:spcAft>
                        <a:buFont typeface="Arial" panose="020B0604020202020204" pitchFamily="34" charset="0"/>
                        <a:buChar char="•"/>
                        <a:tabLst>
                          <a:tab pos="810260" algn="l"/>
                          <a:tab pos="990600" algn="l"/>
                        </a:tabLst>
                      </a:pPr>
                      <a:r>
                        <a:rPr lang="en-GB" sz="900" b="1" dirty="0">
                          <a:effectLst/>
                        </a:rPr>
                        <a:t>Support for those lower skilled </a:t>
                      </a:r>
                      <a:r>
                        <a:rPr lang="en-GB" sz="900" dirty="0">
                          <a:effectLst/>
                        </a:rPr>
                        <a:t>and further from labour market to access opportunities through </a:t>
                      </a:r>
                      <a:r>
                        <a:rPr lang="en-GB" sz="900" b="0" dirty="0">
                          <a:effectLst/>
                        </a:rPr>
                        <a:t>digital and employability skills</a:t>
                      </a:r>
                    </a:p>
                    <a:p>
                      <a:pPr marL="171450" lvl="0" indent="-171450" algn="just">
                        <a:lnSpc>
                          <a:spcPct val="115000"/>
                        </a:lnSpc>
                        <a:spcBef>
                          <a:spcPts val="600"/>
                        </a:spcBef>
                        <a:spcAft>
                          <a:spcPts val="1000"/>
                        </a:spcAft>
                        <a:buFont typeface="Arial" panose="020B0604020202020204" pitchFamily="34" charset="0"/>
                        <a:buChar char="•"/>
                        <a:tabLst>
                          <a:tab pos="810260" algn="l"/>
                          <a:tab pos="990600" algn="l"/>
                        </a:tabLst>
                      </a:pPr>
                      <a:r>
                        <a:rPr lang="en-GB" sz="900" dirty="0">
                          <a:effectLst/>
                        </a:rPr>
                        <a:t>Strategy needed for </a:t>
                      </a:r>
                      <a:r>
                        <a:rPr lang="en-GB" sz="900" b="1" dirty="0">
                          <a:effectLst/>
                        </a:rPr>
                        <a:t>collaboration and investment to boost formal and employer training</a:t>
                      </a:r>
                      <a:r>
                        <a:rPr lang="en-GB" sz="900" dirty="0">
                          <a:effectLst/>
                        </a:rPr>
                        <a:t> particularly across large rural geography</a:t>
                      </a:r>
                    </a:p>
                    <a:p>
                      <a:pPr marL="171450" lvl="0" indent="-171450" algn="just">
                        <a:lnSpc>
                          <a:spcPct val="115000"/>
                        </a:lnSpc>
                        <a:spcBef>
                          <a:spcPts val="600"/>
                        </a:spcBef>
                        <a:spcAft>
                          <a:spcPts val="1000"/>
                        </a:spcAft>
                        <a:buFont typeface="Arial" panose="020B0604020202020204" pitchFamily="34" charset="0"/>
                        <a:buChar char="•"/>
                        <a:tabLst>
                          <a:tab pos="810260" algn="l"/>
                          <a:tab pos="990600" algn="l"/>
                        </a:tabLst>
                      </a:pPr>
                      <a:r>
                        <a:rPr lang="en-GB" sz="900" dirty="0">
                          <a:effectLst/>
                        </a:rPr>
                        <a:t>Providers need to build </a:t>
                      </a:r>
                      <a:r>
                        <a:rPr lang="en-GB" sz="900" b="1" dirty="0">
                          <a:effectLst/>
                        </a:rPr>
                        <a:t>higher-level qualification and vocational skills </a:t>
                      </a:r>
                      <a:r>
                        <a:rPr lang="en-GB" sz="900" dirty="0">
                          <a:effectLst/>
                        </a:rPr>
                        <a:t>training for people </a:t>
                      </a:r>
                      <a:r>
                        <a:rPr lang="en-GB" sz="900" b="0" dirty="0">
                          <a:effectLst/>
                        </a:rPr>
                        <a:t>upskilling, retraining, and who have had training interrupted by Covid-19 </a:t>
                      </a:r>
                      <a:endParaRPr lang="en-GB" sz="900" b="0" dirty="0">
                        <a:effectLst/>
                        <a:latin typeface="Trebuchet MS" panose="020B0603020202020204" pitchFamily="34" charset="0"/>
                        <a:ea typeface="Cambria" panose="02040503050406030204" pitchFamily="18" charset="0"/>
                        <a:cs typeface="Times New Roman" panose="02020603050405020304" pitchFamily="18" charset="0"/>
                      </a:endParaRPr>
                    </a:p>
                  </a:txBody>
                  <a:tcPr marL="28898" marR="28898" marT="0" marB="0" anchor="ctr"/>
                </a:tc>
                <a:extLst>
                  <a:ext uri="{0D108BD9-81ED-4DB2-BD59-A6C34878D82A}">
                    <a16:rowId xmlns:a16="http://schemas.microsoft.com/office/drawing/2014/main" val="1173775652"/>
                  </a:ext>
                </a:extLst>
              </a:tr>
            </a:tbl>
          </a:graphicData>
        </a:graphic>
      </p:graphicFrame>
    </p:spTree>
    <p:extLst>
      <p:ext uri="{BB962C8B-B14F-4D97-AF65-F5344CB8AC3E}">
        <p14:creationId xmlns:p14="http://schemas.microsoft.com/office/powerpoint/2010/main" val="1099441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82996AF-673D-46BD-A0D2-1AD79A7A6BB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14572" y="1119574"/>
            <a:ext cx="5727208" cy="5683247"/>
          </a:xfrm>
          <a:prstGeom prst="rect">
            <a:avLst/>
          </a:prstGeom>
          <a:noFill/>
          <a:ln>
            <a:noFill/>
          </a:ln>
          <a:effectLst>
            <a:softEdge rad="635000"/>
          </a:effectLst>
        </p:spPr>
      </p:pic>
      <p:sp>
        <p:nvSpPr>
          <p:cNvPr id="9" name="Title 1">
            <a:extLst>
              <a:ext uri="{FF2B5EF4-FFF2-40B4-BE49-F238E27FC236}">
                <a16:creationId xmlns:a16="http://schemas.microsoft.com/office/drawing/2014/main" id="{310FB3BD-8DE6-444C-906C-136DD89FE54A}"/>
              </a:ext>
            </a:extLst>
          </p:cNvPr>
          <p:cNvSpPr>
            <a:spLocks noGrp="1"/>
          </p:cNvSpPr>
          <p:nvPr>
            <p:ph type="title"/>
          </p:nvPr>
        </p:nvSpPr>
        <p:spPr>
          <a:xfrm>
            <a:off x="384809" y="330925"/>
            <a:ext cx="8341179" cy="1280478"/>
          </a:xfrm>
        </p:spPr>
        <p:txBody>
          <a:bodyPr anchor="b">
            <a:normAutofit/>
          </a:bodyPr>
          <a:lstStyle/>
          <a:p>
            <a:r>
              <a:rPr lang="en-US" b="1" dirty="0">
                <a:cs typeface="Arial" panose="020B0604020202020204" pitchFamily="34" charset="0"/>
              </a:rPr>
              <a:t>Opportunities</a:t>
            </a:r>
            <a:r>
              <a:rPr lang="en-US" dirty="0"/>
              <a:t> </a:t>
            </a:r>
          </a:p>
        </p:txBody>
      </p:sp>
      <p:sp>
        <p:nvSpPr>
          <p:cNvPr id="8" name="TextBox 7">
            <a:extLst>
              <a:ext uri="{FF2B5EF4-FFF2-40B4-BE49-F238E27FC236}">
                <a16:creationId xmlns:a16="http://schemas.microsoft.com/office/drawing/2014/main" id="{D28A7C0A-ABE1-4038-9CB5-5EA83C7835CB}"/>
              </a:ext>
            </a:extLst>
          </p:cNvPr>
          <p:cNvSpPr txBox="1"/>
          <p:nvPr/>
        </p:nvSpPr>
        <p:spPr>
          <a:xfrm>
            <a:off x="6648396" y="1572634"/>
            <a:ext cx="2428764" cy="5065489"/>
          </a:xfrm>
          <a:prstGeom prst="rect">
            <a:avLst/>
          </a:prstGeom>
          <a:noFill/>
        </p:spPr>
        <p:txBody>
          <a:bodyPr wrap="square">
            <a:spAutoFit/>
          </a:bodyPr>
          <a:lstStyle/>
          <a:p>
            <a:pPr>
              <a:spcBef>
                <a:spcPts val="800"/>
              </a:spcBef>
              <a:spcAft>
                <a:spcPts val="600"/>
              </a:spcAft>
            </a:pPr>
            <a:r>
              <a:rPr lang="en-US" sz="1400" b="1" u="sng" dirty="0">
                <a:solidFill>
                  <a:srgbClr val="EF7B3F"/>
                </a:solidFill>
              </a:rPr>
              <a:t>South Humber Bank</a:t>
            </a:r>
          </a:p>
          <a:p>
            <a:r>
              <a:rPr lang="en-US" sz="900" i="1" dirty="0">
                <a:solidFill>
                  <a:srgbClr val="EF7B3F"/>
                </a:solidFill>
              </a:rPr>
              <a:t>Strategic Opportunities</a:t>
            </a:r>
            <a:r>
              <a:rPr lang="en-US" sz="900" i="1" dirty="0">
                <a:solidFill>
                  <a:schemeClr val="tx2">
                    <a:lumMod val="50000"/>
                  </a:schemeClr>
                </a:solidFill>
              </a:rPr>
              <a:t>: </a:t>
            </a:r>
            <a:r>
              <a:rPr lang="en-US" sz="900" dirty="0" err="1">
                <a:solidFill>
                  <a:schemeClr val="tx2">
                    <a:lumMod val="50000"/>
                  </a:schemeClr>
                </a:solidFill>
              </a:rPr>
              <a:t>Decarbonisation</a:t>
            </a:r>
            <a:r>
              <a:rPr lang="en-US" sz="900" dirty="0">
                <a:solidFill>
                  <a:schemeClr val="tx2">
                    <a:lumMod val="50000"/>
                  </a:schemeClr>
                </a:solidFill>
              </a:rPr>
              <a:t> &amp; Offshore Wind, Ports &amp; Logistics, Manufacturing &amp; Engineering Food production</a:t>
            </a:r>
          </a:p>
          <a:p>
            <a:pPr>
              <a:spcBef>
                <a:spcPts val="800"/>
              </a:spcBef>
            </a:pPr>
            <a:r>
              <a:rPr lang="en-US" sz="900" i="1" dirty="0">
                <a:solidFill>
                  <a:srgbClr val="EF7B3F"/>
                </a:solidFill>
              </a:rPr>
              <a:t>Assets</a:t>
            </a:r>
            <a:r>
              <a:rPr lang="en-US" sz="900" i="1" dirty="0">
                <a:solidFill>
                  <a:schemeClr val="tx2">
                    <a:lumMod val="50000"/>
                  </a:schemeClr>
                </a:solidFill>
              </a:rPr>
              <a:t>: </a:t>
            </a:r>
            <a:r>
              <a:rPr lang="en-US" sz="900" dirty="0">
                <a:solidFill>
                  <a:schemeClr val="tx2">
                    <a:lumMod val="50000"/>
                  </a:schemeClr>
                </a:solidFill>
              </a:rPr>
              <a:t>Two enterprise zones, two ports, Humberside airport, CATCH training </a:t>
            </a:r>
            <a:r>
              <a:rPr lang="en-GB" sz="900" dirty="0">
                <a:solidFill>
                  <a:schemeClr val="tx2">
                    <a:lumMod val="50000"/>
                  </a:schemeClr>
                </a:solidFill>
              </a:rPr>
              <a:t>centre, Humber Freeport, Grimsby and Scunthorpe TIPs</a:t>
            </a:r>
          </a:p>
          <a:p>
            <a:pPr>
              <a:spcBef>
                <a:spcPts val="800"/>
              </a:spcBef>
            </a:pPr>
            <a:r>
              <a:rPr lang="en-US" sz="900" i="1" dirty="0">
                <a:solidFill>
                  <a:srgbClr val="EF7B3F"/>
                </a:solidFill>
              </a:rPr>
              <a:t>Challenges: </a:t>
            </a:r>
            <a:r>
              <a:rPr lang="en-US" sz="900" dirty="0">
                <a:solidFill>
                  <a:schemeClr val="tx2">
                    <a:lumMod val="50000"/>
                  </a:schemeClr>
                </a:solidFill>
              </a:rPr>
              <a:t>Higher levels of deprivation</a:t>
            </a:r>
          </a:p>
          <a:p>
            <a:pPr>
              <a:spcBef>
                <a:spcPts val="800"/>
              </a:spcBef>
            </a:pPr>
            <a:endParaRPr lang="en-US" sz="900" dirty="0">
              <a:solidFill>
                <a:schemeClr val="tx2">
                  <a:lumMod val="50000"/>
                </a:schemeClr>
              </a:solidFill>
            </a:endParaRPr>
          </a:p>
          <a:p>
            <a:pPr>
              <a:spcBef>
                <a:spcPts val="800"/>
              </a:spcBef>
              <a:spcAft>
                <a:spcPts val="600"/>
              </a:spcAft>
            </a:pPr>
            <a:r>
              <a:rPr lang="en-US" sz="1400" b="1" u="sng" dirty="0">
                <a:solidFill>
                  <a:srgbClr val="4CBAB6"/>
                </a:solidFill>
              </a:rPr>
              <a:t>Coastal Lincolnshire</a:t>
            </a:r>
            <a:endParaRPr lang="en-US" sz="1400" b="1" u="sng" dirty="0">
              <a:solidFill>
                <a:schemeClr val="tx2">
                  <a:lumMod val="50000"/>
                </a:schemeClr>
              </a:solidFill>
            </a:endParaRPr>
          </a:p>
          <a:p>
            <a:r>
              <a:rPr lang="en-US" sz="900" i="1" dirty="0">
                <a:solidFill>
                  <a:srgbClr val="4CBAB6"/>
                </a:solidFill>
              </a:rPr>
              <a:t>Strategic Opportunities: </a:t>
            </a:r>
            <a:r>
              <a:rPr lang="en-US" sz="900" dirty="0">
                <a:solidFill>
                  <a:schemeClr val="tx2">
                    <a:lumMod val="50000"/>
                  </a:schemeClr>
                </a:solidFill>
              </a:rPr>
              <a:t>Visitor Economy, Health &amp; Care</a:t>
            </a:r>
          </a:p>
          <a:p>
            <a:pPr>
              <a:spcBef>
                <a:spcPts val="800"/>
              </a:spcBef>
            </a:pPr>
            <a:r>
              <a:rPr lang="en-US" sz="900" i="1" dirty="0">
                <a:solidFill>
                  <a:srgbClr val="4CBAB6"/>
                </a:solidFill>
              </a:rPr>
              <a:t>Assets:</a:t>
            </a:r>
            <a:r>
              <a:rPr lang="en-US" sz="900" b="1" dirty="0">
                <a:solidFill>
                  <a:schemeClr val="tx2">
                    <a:lumMod val="50000"/>
                  </a:schemeClr>
                </a:solidFill>
              </a:rPr>
              <a:t> </a:t>
            </a:r>
            <a:r>
              <a:rPr lang="en-US" sz="900" dirty="0">
                <a:solidFill>
                  <a:schemeClr val="tx2">
                    <a:lumMod val="50000"/>
                  </a:schemeClr>
                </a:solidFill>
              </a:rPr>
              <a:t>Mablethorpe, Skegness and Boston TIPs</a:t>
            </a:r>
            <a:endParaRPr lang="en-US" sz="900" b="1" dirty="0">
              <a:solidFill>
                <a:schemeClr val="tx2">
                  <a:lumMod val="50000"/>
                </a:schemeClr>
              </a:solidFill>
            </a:endParaRPr>
          </a:p>
          <a:p>
            <a:pPr>
              <a:spcBef>
                <a:spcPts val="800"/>
              </a:spcBef>
            </a:pPr>
            <a:r>
              <a:rPr lang="en-US" sz="900" i="1" dirty="0">
                <a:solidFill>
                  <a:srgbClr val="4CBAB6"/>
                </a:solidFill>
              </a:rPr>
              <a:t>Challenges: </a:t>
            </a:r>
            <a:r>
              <a:rPr lang="en-US" sz="900" dirty="0">
                <a:solidFill>
                  <a:schemeClr val="tx2">
                    <a:lumMod val="50000"/>
                  </a:schemeClr>
                </a:solidFill>
              </a:rPr>
              <a:t>Deprivation inequality, aging population, poor access to skills provision </a:t>
            </a:r>
          </a:p>
          <a:p>
            <a:pPr>
              <a:spcBef>
                <a:spcPts val="800"/>
              </a:spcBef>
            </a:pPr>
            <a:endParaRPr lang="en-US" sz="1050" b="1" dirty="0">
              <a:solidFill>
                <a:srgbClr val="FABE79"/>
              </a:solidFill>
            </a:endParaRPr>
          </a:p>
          <a:p>
            <a:pPr>
              <a:spcBef>
                <a:spcPts val="800"/>
              </a:spcBef>
              <a:spcAft>
                <a:spcPts val="600"/>
              </a:spcAft>
            </a:pPr>
            <a:r>
              <a:rPr lang="en-US" sz="1400" b="1" u="sng" dirty="0">
                <a:solidFill>
                  <a:srgbClr val="FABE79"/>
                </a:solidFill>
              </a:rPr>
              <a:t>Rural Heartland</a:t>
            </a:r>
            <a:endParaRPr lang="en-US" sz="1050" b="1" u="sng" dirty="0">
              <a:solidFill>
                <a:srgbClr val="FABE79"/>
              </a:solidFill>
            </a:endParaRPr>
          </a:p>
          <a:p>
            <a:r>
              <a:rPr lang="en-US" sz="900" i="1" dirty="0">
                <a:solidFill>
                  <a:srgbClr val="FABE79"/>
                </a:solidFill>
              </a:rPr>
              <a:t>Strategic Opportunities</a:t>
            </a:r>
            <a:r>
              <a:rPr lang="en-US" sz="900" dirty="0">
                <a:solidFill>
                  <a:schemeClr val="tx2">
                    <a:lumMod val="50000"/>
                  </a:schemeClr>
                </a:solidFill>
              </a:rPr>
              <a:t>: Visitor Economy, Health &amp; Care</a:t>
            </a:r>
          </a:p>
          <a:p>
            <a:pPr>
              <a:spcBef>
                <a:spcPts val="800"/>
              </a:spcBef>
            </a:pPr>
            <a:r>
              <a:rPr lang="en-US" sz="900" i="1" dirty="0">
                <a:solidFill>
                  <a:srgbClr val="FABE79"/>
                </a:solidFill>
              </a:rPr>
              <a:t>Assets</a:t>
            </a:r>
            <a:r>
              <a:rPr lang="en-US" sz="900" dirty="0">
                <a:solidFill>
                  <a:schemeClr val="tx2">
                    <a:lumMod val="50000"/>
                  </a:schemeClr>
                </a:solidFill>
              </a:rPr>
              <a:t>: Lincolnshire Wolds AONB</a:t>
            </a:r>
          </a:p>
          <a:p>
            <a:pPr>
              <a:spcBef>
                <a:spcPts val="800"/>
              </a:spcBef>
            </a:pPr>
            <a:r>
              <a:rPr lang="en-US" sz="900" i="1" dirty="0">
                <a:solidFill>
                  <a:srgbClr val="FABE79"/>
                </a:solidFill>
              </a:rPr>
              <a:t>Challenges:</a:t>
            </a:r>
            <a:r>
              <a:rPr lang="en-US" sz="900" b="1" dirty="0">
                <a:solidFill>
                  <a:schemeClr val="tx2">
                    <a:lumMod val="50000"/>
                  </a:schemeClr>
                </a:solidFill>
              </a:rPr>
              <a:t> </a:t>
            </a:r>
            <a:r>
              <a:rPr lang="en-US" sz="900" dirty="0">
                <a:solidFill>
                  <a:schemeClr val="tx2">
                    <a:lumMod val="50000"/>
                  </a:schemeClr>
                </a:solidFill>
              </a:rPr>
              <a:t>Rurality and sparsity, infrastructure</a:t>
            </a:r>
          </a:p>
        </p:txBody>
      </p:sp>
      <p:sp>
        <p:nvSpPr>
          <p:cNvPr id="10" name="TextBox 9">
            <a:extLst>
              <a:ext uri="{FF2B5EF4-FFF2-40B4-BE49-F238E27FC236}">
                <a16:creationId xmlns:a16="http://schemas.microsoft.com/office/drawing/2014/main" id="{04AA6BE9-1242-478D-8984-A8E98B589ACB}"/>
              </a:ext>
            </a:extLst>
          </p:cNvPr>
          <p:cNvSpPr txBox="1"/>
          <p:nvPr/>
        </p:nvSpPr>
        <p:spPr>
          <a:xfrm>
            <a:off x="384809" y="1931405"/>
            <a:ext cx="2225515" cy="1697901"/>
          </a:xfrm>
          <a:prstGeom prst="rect">
            <a:avLst/>
          </a:prstGeom>
          <a:noFill/>
        </p:spPr>
        <p:txBody>
          <a:bodyPr wrap="square">
            <a:spAutoFit/>
          </a:bodyPr>
          <a:lstStyle/>
          <a:p>
            <a:pPr>
              <a:spcBef>
                <a:spcPts val="800"/>
              </a:spcBef>
              <a:spcAft>
                <a:spcPts val="600"/>
              </a:spcAft>
            </a:pPr>
            <a:r>
              <a:rPr lang="en-US" sz="1400" b="1" u="sng" dirty="0">
                <a:solidFill>
                  <a:srgbClr val="F5D23F"/>
                </a:solidFill>
              </a:rPr>
              <a:t>Greater Lincoln</a:t>
            </a:r>
          </a:p>
          <a:p>
            <a:r>
              <a:rPr lang="en-US" sz="900" i="1" dirty="0">
                <a:solidFill>
                  <a:srgbClr val="F5D23F"/>
                </a:solidFill>
              </a:rPr>
              <a:t>Strategic opportunities</a:t>
            </a:r>
            <a:r>
              <a:rPr lang="en-US" sz="900" dirty="0"/>
              <a:t>: Defence, Manufacturing &amp; Engineering, Health &amp; Care</a:t>
            </a:r>
          </a:p>
          <a:p>
            <a:pPr>
              <a:spcBef>
                <a:spcPts val="800"/>
              </a:spcBef>
            </a:pPr>
            <a:r>
              <a:rPr lang="en-US" sz="900" i="1" dirty="0">
                <a:solidFill>
                  <a:srgbClr val="F5D23F"/>
                </a:solidFill>
              </a:rPr>
              <a:t>Assets: </a:t>
            </a:r>
            <a:r>
              <a:rPr lang="en-US" sz="900" dirty="0"/>
              <a:t>Access to two airports, enterprise zone, Joseph Banks Laboratories at the Science Innovation Park</a:t>
            </a:r>
          </a:p>
          <a:p>
            <a:pPr>
              <a:spcBef>
                <a:spcPts val="800"/>
              </a:spcBef>
            </a:pPr>
            <a:r>
              <a:rPr lang="en-US" sz="900" i="1" dirty="0">
                <a:solidFill>
                  <a:srgbClr val="F5D23F"/>
                </a:solidFill>
              </a:rPr>
              <a:t>Challenges: </a:t>
            </a:r>
            <a:r>
              <a:rPr lang="en-US" sz="900" dirty="0"/>
              <a:t>Deprivation inequality</a:t>
            </a:r>
          </a:p>
        </p:txBody>
      </p:sp>
      <p:sp>
        <p:nvSpPr>
          <p:cNvPr id="11" name="TextBox 10">
            <a:extLst>
              <a:ext uri="{FF2B5EF4-FFF2-40B4-BE49-F238E27FC236}">
                <a16:creationId xmlns:a16="http://schemas.microsoft.com/office/drawing/2014/main" id="{60A67EF2-8217-4FC1-88C7-0E1C9240EAEF}"/>
              </a:ext>
            </a:extLst>
          </p:cNvPr>
          <p:cNvSpPr txBox="1"/>
          <p:nvPr/>
        </p:nvSpPr>
        <p:spPr>
          <a:xfrm>
            <a:off x="384808" y="4036129"/>
            <a:ext cx="2225515" cy="1636345"/>
          </a:xfrm>
          <a:prstGeom prst="rect">
            <a:avLst/>
          </a:prstGeom>
          <a:noFill/>
        </p:spPr>
        <p:txBody>
          <a:bodyPr wrap="square">
            <a:spAutoFit/>
          </a:bodyPr>
          <a:lstStyle/>
          <a:p>
            <a:pPr>
              <a:spcBef>
                <a:spcPts val="800"/>
              </a:spcBef>
              <a:spcAft>
                <a:spcPts val="600"/>
              </a:spcAft>
            </a:pPr>
            <a:r>
              <a:rPr lang="en-US" sz="1400" b="1" u="sng" dirty="0">
                <a:solidFill>
                  <a:srgbClr val="80244E"/>
                </a:solidFill>
              </a:rPr>
              <a:t>Southern Lincolnshire and Rutland </a:t>
            </a:r>
          </a:p>
          <a:p>
            <a:r>
              <a:rPr lang="en-US" sz="900" i="1" dirty="0">
                <a:solidFill>
                  <a:srgbClr val="80244E"/>
                </a:solidFill>
              </a:rPr>
              <a:t>Strategic opportunities</a:t>
            </a:r>
            <a:r>
              <a:rPr lang="en-US" sz="900" dirty="0">
                <a:solidFill>
                  <a:srgbClr val="80244E"/>
                </a:solidFill>
              </a:rPr>
              <a:t>: </a:t>
            </a:r>
            <a:r>
              <a:rPr lang="en-US" sz="900" dirty="0"/>
              <a:t>Agri-food, Defence, Visitor Economy</a:t>
            </a:r>
          </a:p>
          <a:p>
            <a:pPr>
              <a:spcBef>
                <a:spcPts val="800"/>
              </a:spcBef>
            </a:pPr>
            <a:r>
              <a:rPr lang="en-US" sz="900" i="1" dirty="0">
                <a:solidFill>
                  <a:srgbClr val="80244E"/>
                </a:solidFill>
              </a:rPr>
              <a:t>Assets: </a:t>
            </a:r>
            <a:r>
              <a:rPr lang="en-US" sz="900" dirty="0"/>
              <a:t>Enterprise zone, The National Centre for Food Manufacturing</a:t>
            </a:r>
          </a:p>
          <a:p>
            <a:pPr>
              <a:spcBef>
                <a:spcPts val="800"/>
              </a:spcBef>
            </a:pPr>
            <a:r>
              <a:rPr lang="en-US" sz="900" i="1" dirty="0">
                <a:solidFill>
                  <a:srgbClr val="80244E"/>
                </a:solidFill>
              </a:rPr>
              <a:t>Challenges: </a:t>
            </a:r>
            <a:r>
              <a:rPr lang="en-US" sz="900" dirty="0"/>
              <a:t>Significant inequalities in skill levels</a:t>
            </a:r>
          </a:p>
        </p:txBody>
      </p:sp>
    </p:spTree>
    <p:extLst>
      <p:ext uri="{BB962C8B-B14F-4D97-AF65-F5344CB8AC3E}">
        <p14:creationId xmlns:p14="http://schemas.microsoft.com/office/powerpoint/2010/main" val="16522665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310FB3BD-8DE6-444C-906C-136DD89FE54A}"/>
              </a:ext>
            </a:extLst>
          </p:cNvPr>
          <p:cNvSpPr>
            <a:spLocks noGrp="1"/>
          </p:cNvSpPr>
          <p:nvPr>
            <p:ph type="title"/>
          </p:nvPr>
        </p:nvSpPr>
        <p:spPr/>
        <p:txBody>
          <a:bodyPr/>
          <a:lstStyle/>
          <a:p>
            <a:br>
              <a:rPr lang="en-US" b="1" dirty="0">
                <a:latin typeface="Arial" panose="020B0604020202020204" pitchFamily="34" charset="0"/>
                <a:cs typeface="Arial" panose="020B0604020202020204" pitchFamily="34" charset="0"/>
              </a:rPr>
            </a:br>
            <a:r>
              <a:rPr lang="en-US" b="1" dirty="0">
                <a:latin typeface="+mn-lt"/>
                <a:cs typeface="Arial" panose="020B0604020202020204" pitchFamily="34" charset="0"/>
              </a:rPr>
              <a:t>Opportunities</a:t>
            </a:r>
            <a:r>
              <a:rPr lang="en-US" dirty="0">
                <a:latin typeface="+mn-lt"/>
              </a:rPr>
              <a:t> </a:t>
            </a:r>
          </a:p>
        </p:txBody>
      </p:sp>
      <p:graphicFrame>
        <p:nvGraphicFramePr>
          <p:cNvPr id="2" name="Table 1">
            <a:extLst>
              <a:ext uri="{FF2B5EF4-FFF2-40B4-BE49-F238E27FC236}">
                <a16:creationId xmlns:a16="http://schemas.microsoft.com/office/drawing/2014/main" id="{8D371B62-60FA-4E1B-9E28-0A6AB2D5765E}"/>
              </a:ext>
            </a:extLst>
          </p:cNvPr>
          <p:cNvGraphicFramePr>
            <a:graphicFrameLocks noGrp="1"/>
          </p:cNvGraphicFramePr>
          <p:nvPr>
            <p:extLst>
              <p:ext uri="{D42A27DB-BD31-4B8C-83A1-F6EECF244321}">
                <p14:modId xmlns:p14="http://schemas.microsoft.com/office/powerpoint/2010/main" val="2236800327"/>
              </p:ext>
            </p:extLst>
          </p:nvPr>
        </p:nvGraphicFramePr>
        <p:xfrm>
          <a:off x="384809" y="1860460"/>
          <a:ext cx="4004309" cy="3785652"/>
        </p:xfrm>
        <a:graphic>
          <a:graphicData uri="http://schemas.openxmlformats.org/drawingml/2006/table">
            <a:tbl>
              <a:tblPr firstRow="1" firstCol="1" bandRow="1">
                <a:tableStyleId>{5C22544A-7EE6-4342-B048-85BDC9FD1C3A}</a:tableStyleId>
              </a:tblPr>
              <a:tblGrid>
                <a:gridCol w="4004309">
                  <a:extLst>
                    <a:ext uri="{9D8B030D-6E8A-4147-A177-3AD203B41FA5}">
                      <a16:colId xmlns:a16="http://schemas.microsoft.com/office/drawing/2014/main" val="221625571"/>
                    </a:ext>
                  </a:extLst>
                </a:gridCol>
              </a:tblGrid>
              <a:tr h="3785652">
                <a:tc>
                  <a:txBody>
                    <a:bodyPr/>
                    <a:lstStyle/>
                    <a:p>
                      <a:pPr algn="l">
                        <a:lnSpc>
                          <a:spcPct val="115000"/>
                        </a:lnSpc>
                        <a:spcAft>
                          <a:spcPts val="1000"/>
                        </a:spcAft>
                      </a:pPr>
                      <a:r>
                        <a:rPr lang="en-GB" sz="1000" dirty="0">
                          <a:effectLst/>
                        </a:rPr>
                        <a:t>Game Changers</a:t>
                      </a:r>
                    </a:p>
                    <a:p>
                      <a:pPr algn="l">
                        <a:lnSpc>
                          <a:spcPct val="115000"/>
                        </a:lnSpc>
                        <a:spcAft>
                          <a:spcPts val="1000"/>
                        </a:spcAft>
                      </a:pPr>
                      <a:r>
                        <a:rPr lang="en-GB" sz="1000" b="0" dirty="0">
                          <a:effectLst/>
                        </a:rPr>
                        <a:t>In our Plan for Growth, Greater Lincolnshire LEP has identified four game changer priorities relating to our growth cluster sectors. These game changers are areas we expect to boost growth and opportunities in our economic specialisms: </a:t>
                      </a:r>
                    </a:p>
                    <a:p>
                      <a:pPr marL="171450" indent="-171450" algn="l">
                        <a:lnSpc>
                          <a:spcPct val="115000"/>
                        </a:lnSpc>
                        <a:spcAft>
                          <a:spcPts val="1000"/>
                        </a:spcAft>
                        <a:buFont typeface="Arial" panose="020B0604020202020204" pitchFamily="34" charset="0"/>
                        <a:buChar char="•"/>
                      </a:pPr>
                      <a:r>
                        <a:rPr lang="en-GB" sz="1000" b="0" dirty="0">
                          <a:effectLst/>
                        </a:rPr>
                        <a:t>UK’s Food Valley: ambition to deliver on 11,000 jobs and £2bn GVA by 2030</a:t>
                      </a:r>
                    </a:p>
                    <a:p>
                      <a:pPr marL="171450" indent="-171450" algn="l">
                        <a:lnSpc>
                          <a:spcPct val="115000"/>
                        </a:lnSpc>
                        <a:spcAft>
                          <a:spcPts val="1000"/>
                        </a:spcAft>
                        <a:buFont typeface="Arial" panose="020B0604020202020204" pitchFamily="34" charset="0"/>
                        <a:buChar char="•"/>
                      </a:pPr>
                      <a:r>
                        <a:rPr lang="en-GB" sz="1000" b="0" dirty="0">
                          <a:effectLst/>
                        </a:rPr>
                        <a:t>Humber Freeport: ambition to deliver on 7,000 jobs and £2bn inward investment by 2040</a:t>
                      </a:r>
                    </a:p>
                    <a:p>
                      <a:pPr marL="171450" indent="-171450" algn="l">
                        <a:lnSpc>
                          <a:spcPct val="115000"/>
                        </a:lnSpc>
                        <a:spcAft>
                          <a:spcPts val="1000"/>
                        </a:spcAft>
                        <a:buFont typeface="Arial" panose="020B0604020202020204" pitchFamily="34" charset="0"/>
                        <a:buChar char="•"/>
                      </a:pPr>
                      <a:r>
                        <a:rPr lang="en-GB" sz="1000" b="0" dirty="0">
                          <a:effectLst/>
                        </a:rPr>
                        <a:t>Clean growth plan development with Greater Lincolnshire LEP Energy Council to maximise offshore wind, decarbonisation, and hydrogen opportunities</a:t>
                      </a:r>
                    </a:p>
                    <a:p>
                      <a:pPr marL="171450" indent="-171450" algn="l">
                        <a:lnSpc>
                          <a:spcPct val="115000"/>
                        </a:lnSpc>
                        <a:spcAft>
                          <a:spcPts val="1000"/>
                        </a:spcAft>
                        <a:buFont typeface="Arial" panose="020B0604020202020204" pitchFamily="34" charset="0"/>
                        <a:buChar char="•"/>
                      </a:pPr>
                      <a:r>
                        <a:rPr lang="en-GB" sz="1000" b="0" dirty="0">
                          <a:effectLst/>
                        </a:rPr>
                        <a:t>Defence and cyber security plan development supporting local RAF growth to achieve 2,500 jobs by 2030</a:t>
                      </a:r>
                      <a:endParaRPr lang="en-GB" sz="1000" b="0" dirty="0">
                        <a:effectLst/>
                        <a:latin typeface="Trebuchet MS" panose="020B0603020202020204" pitchFamily="34" charset="0"/>
                        <a:ea typeface="Cambria" panose="02040503050406030204" pitchFamily="18" charset="0"/>
                        <a:cs typeface="Times New Roman" panose="02020603050405020304" pitchFamily="18" charset="0"/>
                      </a:endParaRPr>
                    </a:p>
                  </a:txBody>
                  <a:tcPr marL="68580" marR="68580" marT="0" marB="0">
                    <a:solidFill>
                      <a:srgbClr val="DD878C"/>
                    </a:solidFill>
                  </a:tcPr>
                </a:tc>
                <a:extLst>
                  <a:ext uri="{0D108BD9-81ED-4DB2-BD59-A6C34878D82A}">
                    <a16:rowId xmlns:a16="http://schemas.microsoft.com/office/drawing/2014/main" val="2633725919"/>
                  </a:ext>
                </a:extLst>
              </a:tr>
            </a:tbl>
          </a:graphicData>
        </a:graphic>
      </p:graphicFrame>
      <p:sp>
        <p:nvSpPr>
          <p:cNvPr id="4" name="TextBox 3">
            <a:extLst>
              <a:ext uri="{FF2B5EF4-FFF2-40B4-BE49-F238E27FC236}">
                <a16:creationId xmlns:a16="http://schemas.microsoft.com/office/drawing/2014/main" id="{A16FDBCF-755E-4D69-8261-5BA140C9F198}"/>
              </a:ext>
            </a:extLst>
          </p:cNvPr>
          <p:cNvSpPr txBox="1"/>
          <p:nvPr/>
        </p:nvSpPr>
        <p:spPr>
          <a:xfrm>
            <a:off x="4754884" y="1860460"/>
            <a:ext cx="4004309" cy="3785652"/>
          </a:xfrm>
          <a:prstGeom prst="rect">
            <a:avLst/>
          </a:prstGeom>
          <a:noFill/>
        </p:spPr>
        <p:txBody>
          <a:bodyPr wrap="square" rtlCol="0">
            <a:spAutoFit/>
          </a:bodyPr>
          <a:lstStyle/>
          <a:p>
            <a:r>
              <a:rPr lang="en-GB" sz="1000" dirty="0">
                <a:solidFill>
                  <a:srgbClr val="000000"/>
                </a:solidFill>
                <a:effectLst/>
                <a:ea typeface="Cambria" panose="02040503050406030204" pitchFamily="18" charset="0"/>
                <a:cs typeface="Arial" panose="020B0604020202020204" pitchFamily="34" charset="0"/>
              </a:rPr>
              <a:t>One of the </a:t>
            </a:r>
            <a:r>
              <a:rPr lang="en-GB" sz="1000" b="1" dirty="0">
                <a:solidFill>
                  <a:srgbClr val="000000"/>
                </a:solidFill>
                <a:effectLst/>
                <a:ea typeface="Cambria" panose="02040503050406030204" pitchFamily="18" charset="0"/>
                <a:cs typeface="Arial" panose="020B0604020202020204" pitchFamily="34" charset="0"/>
              </a:rPr>
              <a:t>key drivers for the future success of our industrial specialism clusters and growth opportunities is skills development</a:t>
            </a:r>
            <a:r>
              <a:rPr lang="en-GB" sz="1000" dirty="0">
                <a:solidFill>
                  <a:srgbClr val="000000"/>
                </a:solidFill>
                <a:effectLst/>
                <a:ea typeface="Cambria" panose="02040503050406030204" pitchFamily="18" charset="0"/>
                <a:cs typeface="Arial" panose="020B0604020202020204" pitchFamily="34" charset="0"/>
              </a:rPr>
              <a:t>. </a:t>
            </a:r>
          </a:p>
          <a:p>
            <a:endParaRPr lang="en-GB" sz="1000" dirty="0">
              <a:solidFill>
                <a:srgbClr val="000000"/>
              </a:solidFill>
              <a:ea typeface="Cambria" panose="02040503050406030204" pitchFamily="18" charset="0"/>
              <a:cs typeface="Arial" panose="020B0604020202020204" pitchFamily="34" charset="0"/>
            </a:endParaRPr>
          </a:p>
          <a:p>
            <a:r>
              <a:rPr lang="en-GB" sz="1000" dirty="0">
                <a:solidFill>
                  <a:srgbClr val="000000"/>
                </a:solidFill>
                <a:effectLst/>
                <a:ea typeface="Cambria" panose="02040503050406030204" pitchFamily="18" charset="0"/>
                <a:cs typeface="Arial" panose="020B0604020202020204" pitchFamily="34" charset="0"/>
              </a:rPr>
              <a:t>For decarbonisation and offshore wind, advanced manufacturing, defence, and where robotics automation is introduced in the food production supply chain, this means </a:t>
            </a:r>
            <a:r>
              <a:rPr lang="en-GB" sz="1000" b="1" dirty="0">
                <a:solidFill>
                  <a:srgbClr val="000000"/>
                </a:solidFill>
                <a:effectLst/>
                <a:ea typeface="Cambria" panose="02040503050406030204" pitchFamily="18" charset="0"/>
                <a:cs typeface="Arial" panose="020B0604020202020204" pitchFamily="34" charset="0"/>
              </a:rPr>
              <a:t>more people with higher level and specialist technical and digital skills </a:t>
            </a:r>
            <a:r>
              <a:rPr lang="en-GB" sz="1000" dirty="0">
                <a:solidFill>
                  <a:srgbClr val="000000"/>
                </a:solidFill>
                <a:effectLst/>
                <a:ea typeface="Cambria" panose="02040503050406030204" pitchFamily="18" charset="0"/>
                <a:cs typeface="Arial" panose="020B0604020202020204" pitchFamily="34" charset="0"/>
              </a:rPr>
              <a:t>and qualifications for sectors to grow locally. For example, it is forecast that 50% of future jobs in the food sector will require employees with level 4+ qualifications. </a:t>
            </a:r>
          </a:p>
          <a:p>
            <a:endParaRPr lang="en-GB" sz="1000" dirty="0">
              <a:solidFill>
                <a:srgbClr val="000000"/>
              </a:solidFill>
              <a:ea typeface="Cambria" panose="02040503050406030204" pitchFamily="18" charset="0"/>
              <a:cs typeface="Arial" panose="020B0604020202020204" pitchFamily="34" charset="0"/>
            </a:endParaRPr>
          </a:p>
          <a:p>
            <a:r>
              <a:rPr lang="en-GB" sz="1000" dirty="0">
                <a:solidFill>
                  <a:srgbClr val="000000"/>
                </a:solidFill>
                <a:effectLst/>
                <a:ea typeface="Cambria" panose="02040503050406030204" pitchFamily="18" charset="0"/>
                <a:cs typeface="Arial" panose="020B0604020202020204" pitchFamily="34" charset="0"/>
              </a:rPr>
              <a:t>For some jobs in the visitor economy and food production, this means </a:t>
            </a:r>
            <a:r>
              <a:rPr lang="en-GB" sz="1000" b="1" dirty="0">
                <a:solidFill>
                  <a:srgbClr val="000000"/>
                </a:solidFill>
                <a:effectLst/>
                <a:ea typeface="Cambria" panose="02040503050406030204" pitchFamily="18" charset="0"/>
                <a:cs typeface="Arial" panose="020B0604020202020204" pitchFamily="34" charset="0"/>
              </a:rPr>
              <a:t>employability and critical occupational skills </a:t>
            </a:r>
            <a:r>
              <a:rPr lang="en-GB" sz="1000" dirty="0">
                <a:solidFill>
                  <a:srgbClr val="000000"/>
                </a:solidFill>
                <a:effectLst/>
                <a:ea typeface="Cambria" panose="02040503050406030204" pitchFamily="18" charset="0"/>
                <a:cs typeface="Arial" panose="020B0604020202020204" pitchFamily="34" charset="0"/>
              </a:rPr>
              <a:t>to employ local people where there are shortages created by migration out of Greater Lincolnshire. </a:t>
            </a:r>
          </a:p>
          <a:p>
            <a:endParaRPr lang="en-GB" sz="1000" dirty="0">
              <a:solidFill>
                <a:srgbClr val="000000"/>
              </a:solidFill>
              <a:ea typeface="Cambria" panose="02040503050406030204" pitchFamily="18" charset="0"/>
              <a:cs typeface="Arial" panose="020B0604020202020204" pitchFamily="34" charset="0"/>
            </a:endParaRPr>
          </a:p>
          <a:p>
            <a:r>
              <a:rPr lang="en-GB" sz="1000" dirty="0">
                <a:solidFill>
                  <a:srgbClr val="000000"/>
                </a:solidFill>
                <a:ea typeface="Cambria" panose="02040503050406030204" pitchFamily="18" charset="0"/>
                <a:cs typeface="Arial" panose="020B0604020202020204" pitchFamily="34" charset="0"/>
              </a:rPr>
              <a:t>The greatest number of job vacancies in the offshore wind industry is for </a:t>
            </a:r>
            <a:r>
              <a:rPr lang="en-GB" sz="1000" b="1" dirty="0">
                <a:solidFill>
                  <a:srgbClr val="000000"/>
                </a:solidFill>
                <a:ea typeface="Cambria" panose="02040503050406030204" pitchFamily="18" charset="0"/>
                <a:cs typeface="Arial" panose="020B0604020202020204" pitchFamily="34" charset="0"/>
              </a:rPr>
              <a:t>project managers and electrical engineers</a:t>
            </a:r>
            <a:r>
              <a:rPr lang="en-GB" sz="1000" dirty="0">
                <a:solidFill>
                  <a:srgbClr val="000000"/>
                </a:solidFill>
                <a:ea typeface="Cambria" panose="02040503050406030204" pitchFamily="18" charset="0"/>
                <a:cs typeface="Arial" panose="020B0604020202020204" pitchFamily="34" charset="0"/>
              </a:rPr>
              <a:t>, posts that repeatedly struggle to be filled in the Greater Lincolnshire area</a:t>
            </a:r>
          </a:p>
          <a:p>
            <a:endParaRPr lang="en-GB" sz="1000" dirty="0">
              <a:solidFill>
                <a:srgbClr val="000000"/>
              </a:solidFill>
              <a:ea typeface="Cambria" panose="02040503050406030204" pitchFamily="18" charset="0"/>
              <a:cs typeface="Arial" panose="020B0604020202020204" pitchFamily="34" charset="0"/>
            </a:endParaRPr>
          </a:p>
          <a:p>
            <a:r>
              <a:rPr lang="en-GB" sz="1000" dirty="0">
                <a:solidFill>
                  <a:srgbClr val="000000"/>
                </a:solidFill>
                <a:ea typeface="Cambria" panose="02040503050406030204" pitchFamily="18" charset="0"/>
                <a:cs typeface="Arial" panose="020B0604020202020204" pitchFamily="34" charset="0"/>
              </a:rPr>
              <a:t>We expect </a:t>
            </a:r>
            <a:r>
              <a:rPr lang="en-GB" sz="1000" b="1" dirty="0">
                <a:solidFill>
                  <a:srgbClr val="000000"/>
                </a:solidFill>
                <a:ea typeface="Cambria" panose="02040503050406030204" pitchFamily="18" charset="0"/>
                <a:cs typeface="Arial" panose="020B0604020202020204" pitchFamily="34" charset="0"/>
              </a:rPr>
              <a:t>defence and security </a:t>
            </a:r>
            <a:r>
              <a:rPr lang="en-GB" sz="1000" dirty="0">
                <a:solidFill>
                  <a:srgbClr val="000000"/>
                </a:solidFill>
                <a:ea typeface="Cambria" panose="02040503050406030204" pitchFamily="18" charset="0"/>
                <a:cs typeface="Arial" panose="020B0604020202020204" pitchFamily="34" charset="0"/>
              </a:rPr>
              <a:t>to grow in employment over the coming years, requiring high level skills.</a:t>
            </a:r>
          </a:p>
        </p:txBody>
      </p:sp>
    </p:spTree>
    <p:extLst>
      <p:ext uri="{BB962C8B-B14F-4D97-AF65-F5344CB8AC3E}">
        <p14:creationId xmlns:p14="http://schemas.microsoft.com/office/powerpoint/2010/main" val="16177074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FD693FE0-D08D-4EEB-8E48-0DF2CE69A95E}"/>
              </a:ext>
            </a:extLst>
          </p:cNvPr>
          <p:cNvGraphicFramePr>
            <a:graphicFrameLocks noGrp="1"/>
          </p:cNvGraphicFramePr>
          <p:nvPr>
            <p:extLst>
              <p:ext uri="{D42A27DB-BD31-4B8C-83A1-F6EECF244321}">
                <p14:modId xmlns:p14="http://schemas.microsoft.com/office/powerpoint/2010/main" val="138895162"/>
              </p:ext>
            </p:extLst>
          </p:nvPr>
        </p:nvGraphicFramePr>
        <p:xfrm>
          <a:off x="683966" y="1530606"/>
          <a:ext cx="7742864" cy="4526280"/>
        </p:xfrm>
        <a:graphic>
          <a:graphicData uri="http://schemas.openxmlformats.org/drawingml/2006/table">
            <a:tbl>
              <a:tblPr firstRow="1" bandRow="1">
                <a:tableStyleId>{3B4B98B0-60AC-42C2-AFA5-B58CD77FA1E5}</a:tableStyleId>
              </a:tblPr>
              <a:tblGrid>
                <a:gridCol w="2580954">
                  <a:extLst>
                    <a:ext uri="{9D8B030D-6E8A-4147-A177-3AD203B41FA5}">
                      <a16:colId xmlns:a16="http://schemas.microsoft.com/office/drawing/2014/main" val="2075210778"/>
                    </a:ext>
                  </a:extLst>
                </a:gridCol>
                <a:gridCol w="1290478">
                  <a:extLst>
                    <a:ext uri="{9D8B030D-6E8A-4147-A177-3AD203B41FA5}">
                      <a16:colId xmlns:a16="http://schemas.microsoft.com/office/drawing/2014/main" val="99856238"/>
                    </a:ext>
                  </a:extLst>
                </a:gridCol>
                <a:gridCol w="1290478">
                  <a:extLst>
                    <a:ext uri="{9D8B030D-6E8A-4147-A177-3AD203B41FA5}">
                      <a16:colId xmlns:a16="http://schemas.microsoft.com/office/drawing/2014/main" val="2786338628"/>
                    </a:ext>
                  </a:extLst>
                </a:gridCol>
                <a:gridCol w="2580954">
                  <a:extLst>
                    <a:ext uri="{9D8B030D-6E8A-4147-A177-3AD203B41FA5}">
                      <a16:colId xmlns:a16="http://schemas.microsoft.com/office/drawing/2014/main" val="3597328936"/>
                    </a:ext>
                  </a:extLst>
                </a:gridCol>
              </a:tblGrid>
              <a:tr h="370840">
                <a:tc>
                  <a:txBody>
                    <a:bodyPr/>
                    <a:lstStyle/>
                    <a:p>
                      <a:pPr lvl="0" algn="ctr"/>
                      <a:r>
                        <a:rPr lang="en-GB" sz="900" b="1" kern="1200" dirty="0">
                          <a:solidFill>
                            <a:srgbClr val="1B1433"/>
                          </a:solidFill>
                          <a:effectLst/>
                        </a:rPr>
                        <a:t>Rurality</a:t>
                      </a:r>
                    </a:p>
                    <a:p>
                      <a:pPr lvl="0" algn="ctr"/>
                      <a:endParaRPr lang="en-GB" sz="900" b="1" kern="1200" dirty="0">
                        <a:solidFill>
                          <a:srgbClr val="1B1433"/>
                        </a:solidFill>
                        <a:effectLst/>
                      </a:endParaRPr>
                    </a:p>
                    <a:p>
                      <a:pPr lvl="0" algn="ctr"/>
                      <a:r>
                        <a:rPr lang="en-GB" sz="900" b="0" kern="1200" dirty="0">
                          <a:solidFill>
                            <a:srgbClr val="1B1433"/>
                          </a:solidFill>
                          <a:effectLst/>
                        </a:rPr>
                        <a:t>Greater Lincolnshire is a large, sparsely populated area with coastal peripherality and significant challenges for matching skills supply to demand and barriers to training: exacerbating recent fall in apprenticeships</a:t>
                      </a:r>
                      <a:endParaRPr lang="en-GB" sz="900" b="0" kern="1200" dirty="0">
                        <a:solidFill>
                          <a:srgbClr val="1B1433"/>
                        </a:solidFill>
                      </a:endParaRPr>
                    </a:p>
                  </a:txBody>
                  <a:tcPr/>
                </a:tc>
                <a:tc gridSpan="2">
                  <a:txBody>
                    <a:bodyPr/>
                    <a:lstStyle/>
                    <a:p>
                      <a:pPr lvl="0" algn="ctr"/>
                      <a:r>
                        <a:rPr lang="en-GB" sz="900" b="1" dirty="0">
                          <a:solidFill>
                            <a:srgbClr val="1B1433"/>
                          </a:solidFill>
                        </a:rPr>
                        <a:t>Inequalities</a:t>
                      </a:r>
                    </a:p>
                    <a:p>
                      <a:pPr lvl="0" algn="ctr"/>
                      <a:endParaRPr lang="en-GB" sz="900" b="0" dirty="0">
                        <a:solidFill>
                          <a:srgbClr val="1B1433"/>
                        </a:solidFill>
                      </a:endParaRPr>
                    </a:p>
                    <a:p>
                      <a:pPr lvl="0" algn="ctr"/>
                      <a:r>
                        <a:rPr lang="en-GB" sz="900" b="0" dirty="0">
                          <a:solidFill>
                            <a:srgbClr val="1B1433"/>
                          </a:solidFill>
                        </a:rPr>
                        <a:t>Across Greater Lincolnshire there are disparities in deprivation, skill levels, employment, wages and occupations between districts and the north and east coastal and south west</a:t>
                      </a:r>
                    </a:p>
                    <a:p>
                      <a:pPr algn="ctr"/>
                      <a:endParaRPr lang="en-GB" sz="1200" b="0" dirty="0"/>
                    </a:p>
                  </a:txBody>
                  <a:tcPr/>
                </a:tc>
                <a:tc hMerge="1">
                  <a:txBody>
                    <a:bodyPr/>
                    <a:lstStyle/>
                    <a:p>
                      <a:endParaRPr lang="en-GB"/>
                    </a:p>
                  </a:txBody>
                  <a:tcPr/>
                </a:tc>
                <a:tc>
                  <a:txBody>
                    <a:bodyPr/>
                    <a:lstStyle/>
                    <a:p>
                      <a:pPr lvl="0" algn="ctr"/>
                      <a:r>
                        <a:rPr lang="en-GB" sz="900" b="1" dirty="0">
                          <a:solidFill>
                            <a:srgbClr val="1B1433"/>
                          </a:solidFill>
                        </a:rPr>
                        <a:t>Replacement demand</a:t>
                      </a:r>
                    </a:p>
                    <a:p>
                      <a:pPr lvl="0" algn="ctr"/>
                      <a:endParaRPr lang="en-GB" sz="900" b="0" dirty="0">
                        <a:solidFill>
                          <a:srgbClr val="1B1433"/>
                        </a:solidFill>
                      </a:endParaRPr>
                    </a:p>
                    <a:p>
                      <a:pPr lvl="0" algn="ctr"/>
                      <a:r>
                        <a:rPr lang="en-GB" sz="900" b="0" dirty="0">
                          <a:solidFill>
                            <a:srgbClr val="1B1433"/>
                          </a:solidFill>
                        </a:rPr>
                        <a:t>Over 2017-2027, the Greater Lincolnshire economy is forecast to need to fill 175,000 jobs. The vast majority (95%) will be due to people leaving the Greater Lincolnshire workforce, as a result of retirement and Brexit</a:t>
                      </a:r>
                    </a:p>
                  </a:txBody>
                  <a:tcPr/>
                </a:tc>
                <a:extLst>
                  <a:ext uri="{0D108BD9-81ED-4DB2-BD59-A6C34878D82A}">
                    <a16:rowId xmlns:a16="http://schemas.microsoft.com/office/drawing/2014/main" val="411997957"/>
                  </a:ext>
                </a:extLst>
              </a:tr>
              <a:tr h="370840">
                <a:tc>
                  <a:txBody>
                    <a:bodyPr/>
                    <a:lstStyle/>
                    <a:p>
                      <a:pPr algn="ctr"/>
                      <a:r>
                        <a:rPr lang="en-GB" sz="900" b="1" dirty="0">
                          <a:solidFill>
                            <a:srgbClr val="1B1433"/>
                          </a:solidFill>
                        </a:rPr>
                        <a:t>Hard to fill vacancies</a:t>
                      </a:r>
                    </a:p>
                    <a:p>
                      <a:pPr algn="ctr"/>
                      <a:endParaRPr lang="en-GB" sz="900" b="1" dirty="0">
                        <a:solidFill>
                          <a:srgbClr val="1B1433"/>
                        </a:solidFill>
                      </a:endParaRPr>
                    </a:p>
                    <a:p>
                      <a:pPr algn="ctr"/>
                      <a:r>
                        <a:rPr lang="en-GB" sz="900" b="0" dirty="0">
                          <a:solidFill>
                            <a:srgbClr val="1B1433"/>
                          </a:solidFill>
                        </a:rPr>
                        <a:t>37% of vacancies are hard to fill, around two thirds of that total being due to skills shortages. Skilled trade sales and customer provision staff, with caring, leisure and other services staff, are most likely to be cited by employers as hard-to-fill. Critical skills and occupational training are needed</a:t>
                      </a:r>
                      <a:endParaRPr lang="en-GB" sz="1200" b="0" dirty="0">
                        <a:solidFill>
                          <a:srgbClr val="1B1433"/>
                        </a:solidFill>
                      </a:endParaRPr>
                    </a:p>
                  </a:txBody>
                  <a:tcPr/>
                </a:tc>
                <a:tc gridSpan="2">
                  <a:txBody>
                    <a:bodyPr/>
                    <a:lstStyle/>
                    <a:p>
                      <a:pPr lvl="0" algn="ctr"/>
                      <a:r>
                        <a:rPr lang="en-GB" sz="900" b="1" dirty="0">
                          <a:solidFill>
                            <a:srgbClr val="1B1433"/>
                          </a:solidFill>
                        </a:rPr>
                        <a:t>Lower skill levels</a:t>
                      </a:r>
                    </a:p>
                    <a:p>
                      <a:pPr lvl="0" algn="ctr"/>
                      <a:r>
                        <a:rPr lang="en-GB" sz="900" b="0" dirty="0">
                          <a:solidFill>
                            <a:srgbClr val="1B1433"/>
                          </a:solidFill>
                        </a:rPr>
                        <a:t>29% of the residents are qualified at NVQ Level 4+, compared with 40% nationally with geographic disparity: 44% in Rutland, compared with only 22% in North East Lincolnshire. 22% of the working population has low or no qualifications, rising to 30% in Skegness and Mablethorpe, compared with 18% in the UK</a:t>
                      </a:r>
                    </a:p>
                  </a:txBody>
                  <a:tcPr/>
                </a:tc>
                <a:tc hMerge="1">
                  <a:txBody>
                    <a:bodyPr/>
                    <a:lstStyle/>
                    <a:p>
                      <a:endParaRPr lang="en-GB"/>
                    </a:p>
                  </a:txBody>
                  <a:tcPr/>
                </a:tc>
                <a:tc>
                  <a:txBody>
                    <a:bodyPr/>
                    <a:lstStyle/>
                    <a:p>
                      <a:pPr algn="ctr"/>
                      <a:r>
                        <a:rPr lang="en-GB" sz="900" b="1" dirty="0">
                          <a:solidFill>
                            <a:srgbClr val="1B1433"/>
                          </a:solidFill>
                        </a:rPr>
                        <a:t>Impact of Covid-19</a:t>
                      </a:r>
                    </a:p>
                    <a:p>
                      <a:pPr algn="ctr"/>
                      <a:endParaRPr lang="en-GB" sz="900" b="0" dirty="0">
                        <a:solidFill>
                          <a:srgbClr val="1B1433"/>
                        </a:solidFill>
                      </a:endParaRPr>
                    </a:p>
                    <a:p>
                      <a:pPr algn="ctr"/>
                      <a:r>
                        <a:rPr lang="en-GB" sz="900" b="0" dirty="0">
                          <a:solidFill>
                            <a:srgbClr val="1B1433"/>
                          </a:solidFill>
                        </a:rPr>
                        <a:t>Almost a third of workers have been furloughed and claimant rates have almost doubled, exacerbating existing inequalities. Visitor economy profoundly affecting our communities. Training has been interrupted and needs digital skills</a:t>
                      </a:r>
                    </a:p>
                  </a:txBody>
                  <a:tcPr/>
                </a:tc>
                <a:extLst>
                  <a:ext uri="{0D108BD9-81ED-4DB2-BD59-A6C34878D82A}">
                    <a16:rowId xmlns:a16="http://schemas.microsoft.com/office/drawing/2014/main" val="2621802237"/>
                  </a:ext>
                </a:extLst>
              </a:tr>
              <a:tr h="370840">
                <a:tc>
                  <a:txBody>
                    <a:bodyPr/>
                    <a:lstStyle/>
                    <a:p>
                      <a:pPr algn="ctr"/>
                      <a:r>
                        <a:rPr lang="en-GB" sz="900" b="1" dirty="0">
                          <a:solidFill>
                            <a:srgbClr val="1B1433"/>
                          </a:solidFill>
                        </a:rPr>
                        <a:t>Impact of Brexit</a:t>
                      </a:r>
                    </a:p>
                    <a:p>
                      <a:pPr algn="ctr"/>
                      <a:r>
                        <a:rPr lang="en-GB" sz="900" b="0" dirty="0">
                          <a:solidFill>
                            <a:srgbClr val="1B1433"/>
                          </a:solidFill>
                        </a:rPr>
                        <a:t>EU nationals have formed an important pipeline of workers in Greater Lincolnshire, particularly in food production and care. This presents a threat to some of the area’s key sectors such as agrifood and manufacturing and is a risk when healthcare is an important employment sector</a:t>
                      </a:r>
                    </a:p>
                  </a:txBody>
                  <a:tcPr/>
                </a:tc>
                <a:tc gridSpan="2">
                  <a:txBody>
                    <a:bodyPr/>
                    <a:lstStyle/>
                    <a:p>
                      <a:pPr algn="ctr"/>
                      <a:r>
                        <a:rPr lang="en-GB" sz="900" b="1" dirty="0">
                          <a:solidFill>
                            <a:srgbClr val="1B1433"/>
                          </a:solidFill>
                        </a:rPr>
                        <a:t>Need for critical skills</a:t>
                      </a:r>
                    </a:p>
                    <a:p>
                      <a:pPr algn="ctr"/>
                      <a:endParaRPr lang="en-GB" sz="900" b="0" dirty="0">
                        <a:solidFill>
                          <a:srgbClr val="1B1433"/>
                        </a:solidFill>
                      </a:endParaRPr>
                    </a:p>
                    <a:p>
                      <a:pPr algn="ctr"/>
                      <a:r>
                        <a:rPr lang="en-GB" sz="900" b="0" dirty="0">
                          <a:solidFill>
                            <a:srgbClr val="1B1433"/>
                          </a:solidFill>
                        </a:rPr>
                        <a:t>Critical employability, digital and literacy and numeracy skills are needed particularly in some of our towns and districts where unemployment and mobility challenges persist </a:t>
                      </a:r>
                    </a:p>
                    <a:p>
                      <a:pPr algn="ctr"/>
                      <a:endParaRPr lang="en-GB" sz="1200" b="0" dirty="0">
                        <a:solidFill>
                          <a:srgbClr val="1B1433"/>
                        </a:solidFill>
                      </a:endParaRPr>
                    </a:p>
                  </a:txBody>
                  <a:tcPr/>
                </a:tc>
                <a:tc hMerge="1">
                  <a:txBody>
                    <a:bodyPr/>
                    <a:lstStyle/>
                    <a:p>
                      <a:endParaRPr lang="en-GB"/>
                    </a:p>
                  </a:txBody>
                  <a:tcPr/>
                </a:tc>
                <a:tc>
                  <a:txBody>
                    <a:bodyPr/>
                    <a:lstStyle/>
                    <a:p>
                      <a:pPr algn="ctr"/>
                      <a:r>
                        <a:rPr lang="en-GB" sz="900" b="1" dirty="0">
                          <a:solidFill>
                            <a:srgbClr val="1B1433"/>
                          </a:solidFill>
                        </a:rPr>
                        <a:t>Technical and higher level skills needed </a:t>
                      </a:r>
                    </a:p>
                    <a:p>
                      <a:pPr algn="ctr"/>
                      <a:endParaRPr lang="en-GB" sz="900" b="0" dirty="0">
                        <a:solidFill>
                          <a:srgbClr val="1B1433"/>
                        </a:solidFill>
                      </a:endParaRPr>
                    </a:p>
                    <a:p>
                      <a:pPr algn="ctr"/>
                      <a:r>
                        <a:rPr lang="en-GB" sz="900" b="0" dirty="0">
                          <a:solidFill>
                            <a:srgbClr val="1B1433"/>
                          </a:solidFill>
                        </a:rPr>
                        <a:t>For our growth opportunity sectors and game changers, more technical and higher level skills will be in demand to work with new technologies and changes from automation</a:t>
                      </a:r>
                    </a:p>
                    <a:p>
                      <a:pPr algn="ctr"/>
                      <a:endParaRPr lang="en-GB" sz="1200" b="0" dirty="0">
                        <a:solidFill>
                          <a:srgbClr val="1B1433"/>
                        </a:solidFill>
                      </a:endParaRPr>
                    </a:p>
                  </a:txBody>
                  <a:tcPr/>
                </a:tc>
                <a:extLst>
                  <a:ext uri="{0D108BD9-81ED-4DB2-BD59-A6C34878D82A}">
                    <a16:rowId xmlns:a16="http://schemas.microsoft.com/office/drawing/2014/main" val="3527677342"/>
                  </a:ext>
                </a:extLst>
              </a:tr>
              <a:tr h="370840">
                <a:tc gridSpan="2">
                  <a:txBody>
                    <a:bodyPr/>
                    <a:lstStyle/>
                    <a:p>
                      <a:pPr algn="ctr"/>
                      <a:r>
                        <a:rPr lang="en-GB" sz="900" b="1" dirty="0">
                          <a:solidFill>
                            <a:srgbClr val="1B1433"/>
                          </a:solidFill>
                        </a:rPr>
                        <a:t>SMEs need workforce support</a:t>
                      </a:r>
                    </a:p>
                    <a:p>
                      <a:pPr algn="ctr"/>
                      <a:endParaRPr lang="en-GB" sz="900" b="0" dirty="0">
                        <a:solidFill>
                          <a:srgbClr val="1B1433"/>
                        </a:solidFill>
                      </a:endParaRPr>
                    </a:p>
                    <a:p>
                      <a:pPr algn="ctr"/>
                      <a:r>
                        <a:rPr lang="en-GB" sz="900" b="0" dirty="0">
                          <a:solidFill>
                            <a:srgbClr val="1B1433"/>
                          </a:solidFill>
                        </a:rPr>
                        <a:t>Higher than average number of SMEs in Greater Lincolnshire, and many need HR and workforce planning support to plan recruitment, offer training, and provide structured work placements</a:t>
                      </a:r>
                    </a:p>
                  </a:txBody>
                  <a:tcPr/>
                </a:tc>
                <a:tc hMerge="1">
                  <a:txBody>
                    <a:bodyPr/>
                    <a:lstStyle/>
                    <a:p>
                      <a:pPr algn="ctr"/>
                      <a:endParaRPr lang="en-GB" sz="1600" b="0" dirty="0">
                        <a:solidFill>
                          <a:srgbClr val="1B1433"/>
                        </a:solidFill>
                      </a:endParaRPr>
                    </a:p>
                  </a:txBody>
                  <a:tcPr/>
                </a:tc>
                <a:tc gridSpan="2">
                  <a:txBody>
                    <a:bodyPr/>
                    <a:lstStyle/>
                    <a:p>
                      <a:pPr algn="ctr"/>
                      <a:r>
                        <a:rPr lang="en-GB" sz="900" b="1" dirty="0">
                          <a:solidFill>
                            <a:srgbClr val="1B1433"/>
                          </a:solidFill>
                        </a:rPr>
                        <a:t>Lack of inspiration and employer awareness about local career and skills opportunities </a:t>
                      </a:r>
                    </a:p>
                    <a:p>
                      <a:pPr algn="ctr"/>
                      <a:r>
                        <a:rPr lang="en-GB" sz="900" b="0" dirty="0">
                          <a:solidFill>
                            <a:srgbClr val="1B1433"/>
                          </a:solidFill>
                        </a:rPr>
                        <a:t>Resulting in fewer graduates remaining in the area, and some inertia in post-16 and adult groups. A need to promote academic and vocational pathways linked to employers to inspire participation</a:t>
                      </a:r>
                    </a:p>
                  </a:txBody>
                  <a:tcPr/>
                </a:tc>
                <a:tc hMerge="1">
                  <a:txBody>
                    <a:bodyPr/>
                    <a:lstStyle/>
                    <a:p>
                      <a:pPr algn="ctr"/>
                      <a:endParaRPr lang="en-GB" sz="1600" b="0" dirty="0">
                        <a:solidFill>
                          <a:srgbClr val="1B1433"/>
                        </a:solidFill>
                      </a:endParaRPr>
                    </a:p>
                  </a:txBody>
                  <a:tcPr/>
                </a:tc>
                <a:extLst>
                  <a:ext uri="{0D108BD9-81ED-4DB2-BD59-A6C34878D82A}">
                    <a16:rowId xmlns:a16="http://schemas.microsoft.com/office/drawing/2014/main" val="3865065325"/>
                  </a:ext>
                </a:extLst>
              </a:tr>
            </a:tbl>
          </a:graphicData>
        </a:graphic>
      </p:graphicFrame>
      <p:pic>
        <p:nvPicPr>
          <p:cNvPr id="4" name="Graphic 3">
            <a:extLst>
              <a:ext uri="{FF2B5EF4-FFF2-40B4-BE49-F238E27FC236}">
                <a16:creationId xmlns:a16="http://schemas.microsoft.com/office/drawing/2014/main" id="{96B5DDD2-BB16-4F9F-A9FA-F98D389D437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5430" y="1796140"/>
            <a:ext cx="562234" cy="562234"/>
          </a:xfrm>
          <a:prstGeom prst="rect">
            <a:avLst/>
          </a:prstGeom>
        </p:spPr>
      </p:pic>
      <p:pic>
        <p:nvPicPr>
          <p:cNvPr id="6" name="Graphic 5">
            <a:extLst>
              <a:ext uri="{FF2B5EF4-FFF2-40B4-BE49-F238E27FC236}">
                <a16:creationId xmlns:a16="http://schemas.microsoft.com/office/drawing/2014/main" id="{F184E860-63F0-46E6-96BB-BC2BCBC795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434983" y="4293524"/>
            <a:ext cx="677499" cy="677499"/>
          </a:xfrm>
          <a:prstGeom prst="rect">
            <a:avLst/>
          </a:prstGeom>
        </p:spPr>
      </p:pic>
      <p:pic>
        <p:nvPicPr>
          <p:cNvPr id="10" name="Graphic 9">
            <a:extLst>
              <a:ext uri="{FF2B5EF4-FFF2-40B4-BE49-F238E27FC236}">
                <a16:creationId xmlns:a16="http://schemas.microsoft.com/office/drawing/2014/main" id="{E273E2BA-61BC-410F-967B-886C39C7B44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496" y="4325412"/>
            <a:ext cx="677499" cy="677499"/>
          </a:xfrm>
          <a:prstGeom prst="rect">
            <a:avLst/>
          </a:prstGeom>
        </p:spPr>
      </p:pic>
      <p:pic>
        <p:nvPicPr>
          <p:cNvPr id="11" name="Graphic 10">
            <a:extLst>
              <a:ext uri="{FF2B5EF4-FFF2-40B4-BE49-F238E27FC236}">
                <a16:creationId xmlns:a16="http://schemas.microsoft.com/office/drawing/2014/main" id="{5FF46A41-7151-4895-84F0-802021B9CAA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434984" y="5274806"/>
            <a:ext cx="677499" cy="677499"/>
          </a:xfrm>
          <a:prstGeom prst="rect">
            <a:avLst/>
          </a:prstGeom>
        </p:spPr>
      </p:pic>
      <p:pic>
        <p:nvPicPr>
          <p:cNvPr id="12" name="Graphic 11">
            <a:extLst>
              <a:ext uri="{FF2B5EF4-FFF2-40B4-BE49-F238E27FC236}">
                <a16:creationId xmlns:a16="http://schemas.microsoft.com/office/drawing/2014/main" id="{30527A19-72C5-4475-A50A-2A7E290FF0D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387744" y="1738508"/>
            <a:ext cx="677499" cy="677499"/>
          </a:xfrm>
          <a:prstGeom prst="rect">
            <a:avLst/>
          </a:prstGeom>
        </p:spPr>
      </p:pic>
      <p:pic>
        <p:nvPicPr>
          <p:cNvPr id="13" name="Graphic 12">
            <a:extLst>
              <a:ext uri="{FF2B5EF4-FFF2-40B4-BE49-F238E27FC236}">
                <a16:creationId xmlns:a16="http://schemas.microsoft.com/office/drawing/2014/main" id="{10CD9F55-43BC-4D31-BB96-E7263260C2C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9835" y="3055659"/>
            <a:ext cx="677499" cy="677499"/>
          </a:xfrm>
          <a:prstGeom prst="rect">
            <a:avLst/>
          </a:prstGeom>
        </p:spPr>
      </p:pic>
      <p:pic>
        <p:nvPicPr>
          <p:cNvPr id="14" name="Graphic 13">
            <a:extLst>
              <a:ext uri="{FF2B5EF4-FFF2-40B4-BE49-F238E27FC236}">
                <a16:creationId xmlns:a16="http://schemas.microsoft.com/office/drawing/2014/main" id="{FC367D78-139A-44E5-810F-9C47CCAC83B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8421800" y="3055659"/>
            <a:ext cx="677500" cy="677500"/>
          </a:xfrm>
          <a:prstGeom prst="rect">
            <a:avLst/>
          </a:prstGeom>
        </p:spPr>
      </p:pic>
      <p:pic>
        <p:nvPicPr>
          <p:cNvPr id="15" name="Graphic 14">
            <a:extLst>
              <a:ext uri="{FF2B5EF4-FFF2-40B4-BE49-F238E27FC236}">
                <a16:creationId xmlns:a16="http://schemas.microsoft.com/office/drawing/2014/main" id="{38811EDB-7EFC-4045-B0E0-B53AD37BB535}"/>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0323" y="5400274"/>
            <a:ext cx="599844" cy="599844"/>
          </a:xfrm>
          <a:prstGeom prst="rect">
            <a:avLst/>
          </a:prstGeom>
        </p:spPr>
      </p:pic>
      <p:sp>
        <p:nvSpPr>
          <p:cNvPr id="16" name="Title 1">
            <a:extLst>
              <a:ext uri="{FF2B5EF4-FFF2-40B4-BE49-F238E27FC236}">
                <a16:creationId xmlns:a16="http://schemas.microsoft.com/office/drawing/2014/main" id="{1C3205CD-40DE-4BFD-A8D9-28DA9FABD6A4}"/>
              </a:ext>
            </a:extLst>
          </p:cNvPr>
          <p:cNvSpPr txBox="1">
            <a:spLocks/>
          </p:cNvSpPr>
          <p:nvPr/>
        </p:nvSpPr>
        <p:spPr>
          <a:xfrm>
            <a:off x="376547" y="138204"/>
            <a:ext cx="8341179" cy="1280478"/>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b="1" dirty="0">
              <a:latin typeface="+mn-lt"/>
              <a:cs typeface="Arial" panose="020B0604020202020204" pitchFamily="34" charset="0"/>
            </a:endParaRPr>
          </a:p>
          <a:p>
            <a:r>
              <a:rPr lang="en-US" b="1" dirty="0">
                <a:latin typeface="+mn-lt"/>
                <a:cs typeface="Arial" panose="020B0604020202020204" pitchFamily="34" charset="0"/>
              </a:rPr>
              <a:t>Challenges</a:t>
            </a:r>
            <a:endParaRPr lang="en-US" dirty="0">
              <a:latin typeface="+mn-lt"/>
            </a:endParaRPr>
          </a:p>
        </p:txBody>
      </p:sp>
    </p:spTree>
    <p:extLst>
      <p:ext uri="{BB962C8B-B14F-4D97-AF65-F5344CB8AC3E}">
        <p14:creationId xmlns:p14="http://schemas.microsoft.com/office/powerpoint/2010/main" val="834691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DCC5E52-3E95-44EC-9225-5F1C41AB3284}"/>
              </a:ext>
            </a:extLst>
          </p:cNvPr>
          <p:cNvSpPr>
            <a:spLocks noGrp="1"/>
          </p:cNvSpPr>
          <p:nvPr>
            <p:ph type="ctrTitle"/>
          </p:nvPr>
        </p:nvSpPr>
        <p:spPr/>
        <p:txBody>
          <a:bodyPr/>
          <a:lstStyle/>
          <a:p>
            <a:r>
              <a:rPr lang="en-GB" sz="4800" dirty="0"/>
              <a:t>Skills priorities for Greater Lincolnshire as a place</a:t>
            </a:r>
            <a:endParaRPr lang="en-GB" dirty="0"/>
          </a:p>
        </p:txBody>
      </p:sp>
      <p:sp>
        <p:nvSpPr>
          <p:cNvPr id="6" name="Subtitle 5">
            <a:extLst>
              <a:ext uri="{FF2B5EF4-FFF2-40B4-BE49-F238E27FC236}">
                <a16:creationId xmlns:a16="http://schemas.microsoft.com/office/drawing/2014/main" id="{3DBFDC84-9028-43E0-B43E-CA38C61A865B}"/>
              </a:ext>
            </a:extLst>
          </p:cNvPr>
          <p:cNvSpPr>
            <a:spLocks noGrp="1"/>
          </p:cNvSpPr>
          <p:nvPr>
            <p:ph type="subTitle" idx="1"/>
          </p:nvPr>
        </p:nvSpPr>
        <p:spPr/>
        <p:txBody>
          <a:bodyPr>
            <a:normAutofit/>
          </a:bodyPr>
          <a:lstStyle/>
          <a:p>
            <a:r>
              <a:rPr lang="en-GB" sz="1400" b="0" dirty="0"/>
              <a:t>The following priorities build on those set out in both the Local Industrial Strategy and the Plan for Growth, as well as including updated priorities to address the present-day skills needs and challenges of Greater Lincolnshire. </a:t>
            </a:r>
          </a:p>
          <a:p>
            <a:r>
              <a:rPr lang="en-GB" sz="1400" b="0" u="sng" dirty="0"/>
              <a:t>These are priorities for Greater Lincolnshire as a place</a:t>
            </a:r>
            <a:r>
              <a:rPr lang="en-GB" sz="1400" u="sng" dirty="0"/>
              <a:t>, </a:t>
            </a:r>
            <a:r>
              <a:rPr lang="en-GB" sz="1400" b="0" dirty="0"/>
              <a:t>some of which will be undertaken and led by the LEP and the ESAP, others of which will need to be led and implemented by a range of partners.</a:t>
            </a:r>
          </a:p>
        </p:txBody>
      </p:sp>
    </p:spTree>
    <p:extLst>
      <p:ext uri="{BB962C8B-B14F-4D97-AF65-F5344CB8AC3E}">
        <p14:creationId xmlns:p14="http://schemas.microsoft.com/office/powerpoint/2010/main" val="173163542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_SLIDE_TYPE" val="6"/>
</p:tagLst>
</file>

<file path=ppt/tags/tag2.xml><?xml version="1.0" encoding="utf-8"?>
<p:tagLst xmlns:a="http://schemas.openxmlformats.org/drawingml/2006/main" xmlns:r="http://schemas.openxmlformats.org/officeDocument/2006/relationships" xmlns:p="http://schemas.openxmlformats.org/presentationml/2006/main">
  <p:tag name="POWER_USER_ID_TEMPLATES" val="Key_points_6"/>
</p:tagLst>
</file>

<file path=ppt/tags/tag3.xml><?xml version="1.0" encoding="utf-8"?>
<p:tagLst xmlns:a="http://schemas.openxmlformats.org/drawingml/2006/main" xmlns:r="http://schemas.openxmlformats.org/officeDocument/2006/relationships" xmlns:p="http://schemas.openxmlformats.org/presentationml/2006/main">
  <p:tag name="POWER_USER_ID_TEMPLATES" val="Key_points_6"/>
</p:tagLst>
</file>

<file path=ppt/theme/theme1.xml><?xml version="1.0" encoding="utf-8"?>
<a:theme xmlns:a="http://schemas.openxmlformats.org/drawingml/2006/main" name="6415 GL LEP Stationery Suite Powerpoint V1.3">
  <a:themeElements>
    <a:clrScheme name="GLLEP">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415 GL LEP Stationery Suite Powerpoint V1.3" id="{34B7CE41-AAD1-CA44-84A7-D8A2B50B8F93}" vid="{B421FA37-B45C-B049-A42B-22E66ACAFCF1}"/>
    </a:ext>
  </a:extLst>
</a:theme>
</file>

<file path=ppt/theme/theme2.xml><?xml version="1.0" encoding="utf-8"?>
<a:theme xmlns:a="http://schemas.openxmlformats.org/drawingml/2006/main" name="02 Slide Break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415 GL LEP Stationery Suite Powerpoint V1.3" id="{34B7CE41-AAD1-CA44-84A7-D8A2B50B8F93}" vid="{1E7157A7-D90C-B644-BF4D-4A19921F40BB}"/>
    </a:ext>
  </a:extLst>
</a:theme>
</file>

<file path=ppt/theme/theme3.xml><?xml version="1.0" encoding="utf-8"?>
<a:theme xmlns:a="http://schemas.openxmlformats.org/drawingml/2006/main" name="03 Light Background Slides">
  <a:themeElements>
    <a:clrScheme name="LEP colours">
      <a:dk1>
        <a:srgbClr val="505059"/>
      </a:dk1>
      <a:lt1>
        <a:srgbClr val="F0F0EF"/>
      </a:lt1>
      <a:dk2>
        <a:srgbClr val="1B1433"/>
      </a:dk2>
      <a:lt2>
        <a:srgbClr val="FFFFFF"/>
      </a:lt2>
      <a:accent1>
        <a:srgbClr val="28347E"/>
      </a:accent1>
      <a:accent2>
        <a:srgbClr val="8FA5C9"/>
      </a:accent2>
      <a:accent3>
        <a:srgbClr val="242058"/>
      </a:accent3>
      <a:accent4>
        <a:srgbClr val="CF4951"/>
      </a:accent4>
      <a:accent5>
        <a:srgbClr val="DC888D"/>
      </a:accent5>
      <a:accent6>
        <a:srgbClr val="80234E"/>
      </a:accent6>
      <a:hlink>
        <a:srgbClr val="8FA5C9"/>
      </a:hlink>
      <a:folHlink>
        <a:srgbClr val="80234E"/>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415 GL LEP Stationery Suite Powerpoint V1.3" id="{34B7CE41-AAD1-CA44-84A7-D8A2B50B8F93}" vid="{4FE86305-8583-A441-BBA3-60FCCB4F5F64}"/>
    </a:ext>
  </a:extLst>
</a:theme>
</file>

<file path=ppt/theme/theme4.xml><?xml version="1.0" encoding="utf-8"?>
<a:theme xmlns:a="http://schemas.openxmlformats.org/drawingml/2006/main" name="04 Dark Background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415 GL LEP Stationery Suite Powerpoint V1.3" id="{34B7CE41-AAD1-CA44-84A7-D8A2B50B8F93}" vid="{9DC27D25-F950-D245-B024-707CDAF99167}"/>
    </a:ext>
  </a:extLst>
</a:theme>
</file>

<file path=ppt/theme/theme5.xml><?xml version="1.0" encoding="utf-8"?>
<a:theme xmlns:a="http://schemas.openxmlformats.org/drawingml/2006/main" name="05 Pre-designed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415 GL LEP Stationery Suite Powerpoint V1.3" id="{34B7CE41-AAD1-CA44-84A7-D8A2B50B8F93}" vid="{F4C3EF56-AEEB-084B-9CFC-BFBE2549BF51}"/>
    </a:ext>
  </a:extLst>
</a:theme>
</file>

<file path=ppt/theme/theme6.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415 GL LEP Stationery Suite Powerpoint V1.3" id="{34B7CE41-AAD1-CA44-84A7-D8A2B50B8F93}" vid="{4B769BFC-A27F-304D-A8BF-5CCDF715A4A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6415 GL LEP Stationery Suite Powerpoint V1.3</Template>
  <TotalTime>366</TotalTime>
  <Words>3871</Words>
  <Application>Microsoft Office PowerPoint</Application>
  <PresentationFormat>On-screen Show (4:3)</PresentationFormat>
  <Paragraphs>268</Paragraphs>
  <Slides>16</Slides>
  <Notes>2</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16</vt:i4>
      </vt:variant>
    </vt:vector>
  </HeadingPairs>
  <TitlesOfParts>
    <vt:vector size="25" baseType="lpstr">
      <vt:lpstr>Arial</vt:lpstr>
      <vt:lpstr>Calibri</vt:lpstr>
      <vt:lpstr>Trebuchet MS</vt:lpstr>
      <vt:lpstr>6415 GL LEP Stationery Suite Powerpoint V1.3</vt:lpstr>
      <vt:lpstr>02 Slide Breaks</vt:lpstr>
      <vt:lpstr>03 Light Background Slides</vt:lpstr>
      <vt:lpstr>04 Dark Background Slides</vt:lpstr>
      <vt:lpstr>05 Pre-designed Slides</vt:lpstr>
      <vt:lpstr>Custom Design</vt:lpstr>
      <vt:lpstr>Skills Priority Statement</vt:lpstr>
      <vt:lpstr>Contents</vt:lpstr>
      <vt:lpstr> Introduction</vt:lpstr>
      <vt:lpstr>Greater Lincolnshire labour market: opportunities and challenges</vt:lpstr>
      <vt:lpstr>Labour market strengths and needs</vt:lpstr>
      <vt:lpstr>Opportunities </vt:lpstr>
      <vt:lpstr> Opportunities </vt:lpstr>
      <vt:lpstr>PowerPoint Presentation</vt:lpstr>
      <vt:lpstr>Skills priorities for Greater Lincolnshire as a place</vt:lpstr>
      <vt:lpstr>Skills priorities for Greater Lincolnshire</vt:lpstr>
      <vt:lpstr>PowerPoint Presentation</vt:lpstr>
      <vt:lpstr>PowerPoint Presentation</vt:lpstr>
      <vt:lpstr>ESAP priority action plan</vt:lpstr>
      <vt:lpstr>Skills action plan</vt:lpstr>
      <vt:lpstr>Skills action plan</vt:lpstr>
      <vt:lpstr>PowerPoint Presentation</vt:lpstr>
    </vt:vector>
  </TitlesOfParts>
  <Company>Lincolnshire County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Spittles</dc:creator>
  <cp:lastModifiedBy>Elizabeth Hopkins</cp:lastModifiedBy>
  <cp:revision>62</cp:revision>
  <dcterms:created xsi:type="dcterms:W3CDTF">2018-06-27T13:27:45Z</dcterms:created>
  <dcterms:modified xsi:type="dcterms:W3CDTF">2021-04-29T12:20:19Z</dcterms:modified>
</cp:coreProperties>
</file>