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3686" r:id="rId2"/>
    <p:sldMasterId id="2147483704" r:id="rId3"/>
    <p:sldMasterId id="2147483718" r:id="rId4"/>
    <p:sldMasterId id="2147483723" r:id="rId5"/>
  </p:sldMasterIdLst>
  <p:notesMasterIdLst>
    <p:notesMasterId r:id="rId23"/>
  </p:notesMasterIdLst>
  <p:sldIdLst>
    <p:sldId id="284" r:id="rId6"/>
    <p:sldId id="277" r:id="rId7"/>
    <p:sldId id="278" r:id="rId8"/>
    <p:sldId id="279" r:id="rId9"/>
    <p:sldId id="281" r:id="rId10"/>
    <p:sldId id="282" r:id="rId11"/>
    <p:sldId id="283" r:id="rId12"/>
    <p:sldId id="258" r:id="rId13"/>
    <p:sldId id="268" r:id="rId14"/>
    <p:sldId id="271" r:id="rId15"/>
    <p:sldId id="273" r:id="rId16"/>
    <p:sldId id="272" r:id="rId17"/>
    <p:sldId id="275" r:id="rId18"/>
    <p:sldId id="286" r:id="rId19"/>
    <p:sldId id="289" r:id="rId20"/>
    <p:sldId id="288" r:id="rId21"/>
    <p:sldId id="260"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37E"/>
    <a:srgbClr val="080808"/>
    <a:srgbClr val="50505A"/>
    <a:srgbClr val="C7D2E5"/>
    <a:srgbClr val="B9D5FF"/>
    <a:srgbClr val="8FA5C9"/>
    <a:srgbClr val="DD878C"/>
    <a:srgbClr val="45B5A6"/>
    <a:srgbClr val="7F23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12" autoAdjust="0"/>
    <p:restoredTop sz="70107" autoAdjust="0"/>
  </p:normalViewPr>
  <p:slideViewPr>
    <p:cSldViewPr snapToGrid="0" snapToObjects="1">
      <p:cViewPr>
        <p:scale>
          <a:sx n="60" d="100"/>
          <a:sy n="60" d="100"/>
        </p:scale>
        <p:origin x="-2010" y="192"/>
      </p:cViewPr>
      <p:guideLst>
        <p:guide orient="horz" pos="2160"/>
        <p:guide pos="2880"/>
      </p:guideLst>
    </p:cSldViewPr>
  </p:slideViewPr>
  <p:notesTextViewPr>
    <p:cViewPr>
      <p:scale>
        <a:sx n="1" d="1"/>
        <a:sy n="1" d="1"/>
      </p:scale>
      <p:origin x="0" y="348"/>
    </p:cViewPr>
  </p:notesTextViewPr>
  <p:sorterViewPr>
    <p:cViewPr>
      <p:scale>
        <a:sx n="66" d="100"/>
        <a:sy n="66" d="100"/>
      </p:scale>
      <p:origin x="0" y="0"/>
    </p:cViewPr>
  </p:sorterViewPr>
  <p:notesViewPr>
    <p:cSldViewPr snapToGrid="0" snapToObjects="1">
      <p:cViewPr varScale="1">
        <p:scale>
          <a:sx n="80" d="100"/>
          <a:sy n="80" d="100"/>
        </p:scale>
        <p:origin x="-197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292D4F-5100-47FF-8F38-A42BB191C061}" type="datetimeFigureOut">
              <a:rPr lang="en-GB" smtClean="0"/>
              <a:t>08/02/2021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B34770F-FD1E-48CE-B43D-4003B2814C39}" type="slidenum">
              <a:rPr lang="en-GB" smtClean="0"/>
              <a:t>‹#›</a:t>
            </a:fld>
            <a:endParaRPr lang="en-GB"/>
          </a:p>
        </p:txBody>
      </p:sp>
    </p:spTree>
    <p:extLst>
      <p:ext uri="{BB962C8B-B14F-4D97-AF65-F5344CB8AC3E}">
        <p14:creationId xmlns:p14="http://schemas.microsoft.com/office/powerpoint/2010/main" val="4606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Trebuchet MS" panose="020B0603020202020204" pitchFamily="34" charset="0"/>
              </a:rPr>
              <a:t>Welcome</a:t>
            </a:r>
            <a:r>
              <a:rPr lang="en-GB" baseline="0" dirty="0" smtClean="0">
                <a:latin typeface="Trebuchet MS" panose="020B0603020202020204" pitchFamily="34" charset="0"/>
              </a:rPr>
              <a:t> </a:t>
            </a:r>
            <a:r>
              <a:rPr lang="en-GB" baseline="0" dirty="0">
                <a:latin typeface="Trebuchet MS" panose="020B0603020202020204" pitchFamily="34" charset="0"/>
              </a:rPr>
              <a:t>to </a:t>
            </a:r>
            <a:r>
              <a:rPr lang="en-GB" baseline="0" dirty="0" smtClean="0">
                <a:latin typeface="Trebuchet MS" panose="020B0603020202020204" pitchFamily="34" charset="0"/>
              </a:rPr>
              <a:t>LEP company members to </a:t>
            </a:r>
            <a:r>
              <a:rPr lang="en-GB" baseline="0" dirty="0">
                <a:latin typeface="Trebuchet MS" panose="020B0603020202020204" pitchFamily="34" charset="0"/>
              </a:rPr>
              <a:t>this years’ Annual General </a:t>
            </a:r>
            <a:r>
              <a:rPr lang="en-GB" baseline="0" dirty="0" smtClean="0">
                <a:latin typeface="Trebuchet MS" panose="020B0603020202020204" pitchFamily="34" charset="0"/>
              </a:rPr>
              <a:t>Meeting covering the financial year April 2019 – March 2020, but including more recent events and activity to provide further context. The focus will be on an overview of the company activity and finances which have been utilised in 2019-20 to deliver our ambitions.   I will also be asking you at the end to vote on 3 resolutions:</a:t>
            </a:r>
          </a:p>
          <a:p>
            <a:endParaRPr lang="en-GB" baseline="0" dirty="0" smtClean="0">
              <a:latin typeface="Trebuchet MS" panose="020B0603020202020204" pitchFamily="34" charset="0"/>
            </a:endParaRPr>
          </a:p>
          <a:p>
            <a:pPr marL="171450" indent="-171450">
              <a:buFont typeface="Arial" panose="020B0604020202020204" pitchFamily="34" charset="0"/>
              <a:buChar char="•"/>
            </a:pPr>
            <a:r>
              <a:rPr lang="en-GB" baseline="0" dirty="0" smtClean="0">
                <a:latin typeface="Trebuchet MS" panose="020B0603020202020204" pitchFamily="34" charset="0"/>
              </a:rPr>
              <a:t>The re-appointment of our Accountants </a:t>
            </a:r>
          </a:p>
          <a:p>
            <a:pPr marL="171450" indent="-171450">
              <a:buFont typeface="Arial" panose="020B0604020202020204" pitchFamily="34" charset="0"/>
              <a:buChar char="•"/>
            </a:pPr>
            <a:r>
              <a:rPr lang="en-GB" baseline="0" dirty="0" smtClean="0">
                <a:latin typeface="Trebuchet MS" panose="020B0603020202020204" pitchFamily="34" charset="0"/>
              </a:rPr>
              <a:t>To adopt the financial position of the company</a:t>
            </a:r>
          </a:p>
          <a:p>
            <a:pPr marL="171450" indent="-171450">
              <a:buFont typeface="Arial" panose="020B0604020202020204" pitchFamily="34" charset="0"/>
              <a:buChar char="•"/>
            </a:pPr>
            <a:r>
              <a:rPr lang="en-GB" baseline="0" dirty="0" smtClean="0">
                <a:latin typeface="Trebuchet MS" panose="020B0603020202020204" pitchFamily="34" charset="0"/>
              </a:rPr>
              <a:t>To adopt the amended Articles of Association</a:t>
            </a:r>
            <a:endParaRPr lang="en-GB"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FB34770F-FD1E-48CE-B43D-4003B2814C39}" type="slidenum">
              <a:rPr lang="en-GB" smtClean="0"/>
              <a:t>2</a:t>
            </a:fld>
            <a:endParaRPr lang="en-GB"/>
          </a:p>
        </p:txBody>
      </p:sp>
    </p:spTree>
    <p:extLst>
      <p:ext uri="{BB962C8B-B14F-4D97-AF65-F5344CB8AC3E}">
        <p14:creationId xmlns:p14="http://schemas.microsoft.com/office/powerpoint/2010/main" val="2744267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Other funds</a:t>
            </a:r>
            <a:r>
              <a:rPr lang="en-GB" sz="1200" kern="1200" baseline="0" dirty="0" smtClean="0">
                <a:solidFill>
                  <a:schemeClr val="tx1"/>
                </a:solidFill>
                <a:effectLst/>
                <a:latin typeface="+mn-lt"/>
                <a:ea typeface="+mn-ea"/>
                <a:cs typeface="+mn-cs"/>
              </a:rPr>
              <a:t> are listed here. </a:t>
            </a:r>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balance as at 1</a:t>
            </a:r>
            <a:r>
              <a:rPr lang="en-GB" sz="1200" kern="1200" baseline="30000" dirty="0" smtClean="0">
                <a:solidFill>
                  <a:schemeClr val="tx1"/>
                </a:solidFill>
                <a:effectLst/>
                <a:latin typeface="+mn-lt"/>
                <a:ea typeface="+mn-ea"/>
                <a:cs typeface="+mn-cs"/>
              </a:rPr>
              <a:t>st</a:t>
            </a:r>
            <a:r>
              <a:rPr lang="en-GB" sz="1200" kern="1200" dirty="0" smtClean="0">
                <a:solidFill>
                  <a:schemeClr val="tx1"/>
                </a:solidFill>
                <a:effectLst/>
                <a:latin typeface="+mn-lt"/>
                <a:ea typeface="+mn-ea"/>
                <a:cs typeface="+mn-cs"/>
              </a:rPr>
              <a:t> April 2019 was £3,170,208 (with applied interest).  Loan interest received in period was £283,906.  This resulted in an increase of the loan fund (not including cash balance interest to be applied in line with the</a:t>
            </a:r>
            <a:r>
              <a:rPr lang="en-GB" sz="1200" kern="1200" baseline="0" dirty="0" smtClean="0">
                <a:solidFill>
                  <a:schemeClr val="tx1"/>
                </a:solidFill>
                <a:effectLst/>
                <a:latin typeface="+mn-lt"/>
                <a:ea typeface="+mn-ea"/>
                <a:cs typeface="+mn-cs"/>
              </a:rPr>
              <a:t> Financial Interest policy</a:t>
            </a:r>
            <a:r>
              <a:rPr lang="en-GB" sz="1200" kern="1200" dirty="0" smtClean="0">
                <a:solidFill>
                  <a:schemeClr val="tx1"/>
                </a:solidFill>
                <a:effectLst/>
                <a:latin typeface="+mn-lt"/>
                <a:ea typeface="+mn-ea"/>
                <a:cs typeface="+mn-cs"/>
              </a:rPr>
              <a:t>) to £3,454,114.   </a:t>
            </a:r>
          </a:p>
          <a:p>
            <a:endParaRPr lang="en-GB" sz="120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Long term investment Loans </a:t>
            </a:r>
            <a:r>
              <a:rPr lang="en-GB" sz="1200" kern="1200" dirty="0" smtClean="0">
                <a:solidFill>
                  <a:schemeClr val="tx1"/>
                </a:solidFill>
                <a:effectLst/>
                <a:latin typeface="+mn-lt"/>
                <a:ea typeface="+mn-ea"/>
                <a:cs typeface="+mn-cs"/>
              </a:rPr>
              <a:t>as at 31</a:t>
            </a:r>
            <a:r>
              <a:rPr lang="en-GB" sz="1200" kern="1200" baseline="30000" dirty="0" smtClean="0">
                <a:solidFill>
                  <a:schemeClr val="tx1"/>
                </a:solidFill>
                <a:effectLst/>
                <a:latin typeface="+mn-lt"/>
                <a:ea typeface="+mn-ea"/>
                <a:cs typeface="+mn-cs"/>
              </a:rPr>
              <a:t>st</a:t>
            </a:r>
            <a:r>
              <a:rPr lang="en-GB" sz="1200" kern="1200" dirty="0" smtClean="0">
                <a:solidFill>
                  <a:schemeClr val="tx1"/>
                </a:solidFill>
                <a:effectLst/>
                <a:latin typeface="+mn-lt"/>
                <a:ea typeface="+mn-ea"/>
                <a:cs typeface="+mn-cs"/>
              </a:rPr>
              <a:t> March 2020 amounted to £4.3m (£3.5m to Chestnut Homes to support the work of the Boston Quadrant scheme and £800k  for The Lincolnshire Bomber Command)</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total </a:t>
            </a:r>
            <a:r>
              <a:rPr lang="en-GB" sz="1200" b="0" kern="1200" dirty="0" smtClean="0">
                <a:solidFill>
                  <a:schemeClr val="tx1"/>
                </a:solidFill>
                <a:effectLst/>
                <a:latin typeface="+mn-lt"/>
                <a:ea typeface="+mn-ea"/>
                <a:cs typeface="+mn-cs"/>
              </a:rPr>
              <a:t>feasibility pot </a:t>
            </a:r>
            <a:r>
              <a:rPr lang="en-GB" sz="1200" kern="1200" dirty="0" smtClean="0">
                <a:solidFill>
                  <a:schemeClr val="tx1"/>
                </a:solidFill>
                <a:effectLst/>
                <a:latin typeface="+mn-lt"/>
                <a:ea typeface="+mn-ea"/>
                <a:cs typeface="+mn-cs"/>
              </a:rPr>
              <a:t>at the beginning on the financial year was £</a:t>
            </a:r>
            <a:r>
              <a:rPr lang="en-GB" sz="1200" kern="1200" dirty="0" smtClean="0">
                <a:solidFill>
                  <a:schemeClr val="tx1"/>
                </a:solidFill>
                <a:effectLst/>
                <a:latin typeface="+mn-lt"/>
                <a:ea typeface="+mn-ea"/>
                <a:cs typeface="+mn-cs"/>
              </a:rPr>
              <a:t>221,439</a:t>
            </a:r>
            <a:r>
              <a:rPr lang="en-GB" sz="1200" kern="1200" baseline="0" dirty="0" smtClean="0">
                <a:solidFill>
                  <a:schemeClr val="tx1"/>
                </a:solidFill>
                <a:effectLst/>
                <a:latin typeface="+mn-lt"/>
                <a:ea typeface="+mn-ea"/>
                <a:cs typeface="+mn-cs"/>
              </a:rPr>
              <a:t> with </a:t>
            </a:r>
            <a:r>
              <a:rPr lang="en-GB" sz="1200" kern="1200" dirty="0" smtClean="0">
                <a:solidFill>
                  <a:schemeClr val="tx1"/>
                </a:solidFill>
                <a:effectLst/>
                <a:latin typeface="+mn-lt"/>
                <a:ea typeface="+mn-ea"/>
                <a:cs typeface="+mn-cs"/>
              </a:rPr>
              <a:t>£29,612 paid to contracts within the financial year.  This </a:t>
            </a:r>
            <a:r>
              <a:rPr lang="en-GB" sz="1200" kern="1200" dirty="0" smtClean="0">
                <a:solidFill>
                  <a:schemeClr val="tx1"/>
                </a:solidFill>
                <a:effectLst/>
                <a:latin typeface="+mn-lt"/>
                <a:ea typeface="+mn-ea"/>
                <a:cs typeface="+mn-cs"/>
              </a:rPr>
              <a:t>was split into 2 distinct </a:t>
            </a:r>
            <a:r>
              <a:rPr lang="en-GB" sz="1200" kern="1200" dirty="0" smtClean="0">
                <a:solidFill>
                  <a:schemeClr val="tx1"/>
                </a:solidFill>
                <a:effectLst/>
                <a:latin typeface="+mn-lt"/>
                <a:ea typeface="+mn-ea"/>
                <a:cs typeface="+mn-cs"/>
              </a:rPr>
              <a:t>funds.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During </a:t>
            </a:r>
            <a:r>
              <a:rPr lang="en-GB" sz="1200" kern="1200" dirty="0" smtClean="0">
                <a:solidFill>
                  <a:schemeClr val="tx1"/>
                </a:solidFill>
                <a:effectLst/>
                <a:latin typeface="+mn-lt"/>
                <a:ea typeface="+mn-ea"/>
                <a:cs typeface="+mn-cs"/>
              </a:rPr>
              <a:t>the financial year the LEP board agreed to increase the fund to £255,028 utilising cash balance </a:t>
            </a:r>
            <a:r>
              <a:rPr lang="en-GB" sz="1200" kern="1200" dirty="0" smtClean="0">
                <a:solidFill>
                  <a:schemeClr val="tx1"/>
                </a:solidFill>
                <a:effectLst/>
                <a:latin typeface="+mn-lt"/>
                <a:ea typeface="+mn-ea"/>
                <a:cs typeface="+mn-cs"/>
              </a:rPr>
              <a:t>interest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resulting in the two funds realigned by</a:t>
            </a:r>
            <a:r>
              <a:rPr lang="en-GB" sz="1200" kern="1200" baseline="0" dirty="0" smtClean="0">
                <a:solidFill>
                  <a:schemeClr val="tx1"/>
                </a:solidFill>
                <a:effectLst/>
                <a:latin typeface="+mn-lt"/>
                <a:ea typeface="+mn-ea"/>
                <a:cs typeface="+mn-cs"/>
              </a:rPr>
              <a:t> 31</a:t>
            </a:r>
            <a:r>
              <a:rPr lang="en-GB" sz="1200" kern="1200" baseline="30000" dirty="0" smtClean="0">
                <a:solidFill>
                  <a:schemeClr val="tx1"/>
                </a:solidFill>
                <a:effectLst/>
                <a:latin typeface="+mn-lt"/>
                <a:ea typeface="+mn-ea"/>
                <a:cs typeface="+mn-cs"/>
              </a:rPr>
              <a:t>st</a:t>
            </a:r>
            <a:r>
              <a:rPr lang="en-GB" sz="1200" kern="1200" baseline="0" dirty="0" smtClean="0">
                <a:solidFill>
                  <a:schemeClr val="tx1"/>
                </a:solidFill>
                <a:effectLst/>
                <a:latin typeface="+mn-lt"/>
                <a:ea typeface="+mn-ea"/>
                <a:cs typeface="+mn-cs"/>
              </a:rPr>
              <a:t> March 2020 </a:t>
            </a:r>
            <a:r>
              <a:rPr lang="en-GB" sz="1200" kern="1200" dirty="0" smtClean="0">
                <a:solidFill>
                  <a:schemeClr val="tx1"/>
                </a:solidFill>
                <a:effectLst/>
                <a:latin typeface="+mn-lt"/>
                <a:ea typeface="+mn-ea"/>
                <a:cs typeface="+mn-cs"/>
              </a:rPr>
              <a:t>and now are: </a:t>
            </a:r>
          </a:p>
          <a:p>
            <a:r>
              <a:rPr lang="en-GB" sz="1200" kern="1200" dirty="0" smtClean="0">
                <a:solidFill>
                  <a:schemeClr val="tx1"/>
                </a:solidFill>
                <a:effectLst/>
                <a:latin typeface="+mn-lt"/>
                <a:ea typeface="+mn-ea"/>
                <a:cs typeface="+mn-cs"/>
              </a:rPr>
              <a:t>Feasibility fund committed		£33,932</a:t>
            </a:r>
          </a:p>
          <a:p>
            <a:pPr lvl="0"/>
            <a:r>
              <a:rPr lang="en-GB" sz="1200" kern="1200" dirty="0" smtClean="0">
                <a:solidFill>
                  <a:schemeClr val="tx1"/>
                </a:solidFill>
                <a:effectLst/>
                <a:latin typeface="+mn-lt"/>
                <a:ea typeface="+mn-ea"/>
                <a:cs typeface="+mn-cs"/>
              </a:rPr>
              <a:t>Feasibility fund commissioned  	£191,934</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Since the launch of </a:t>
            </a:r>
            <a:r>
              <a:rPr lang="en-GB" sz="1200" b="0" kern="1200" dirty="0" smtClean="0">
                <a:solidFill>
                  <a:schemeClr val="tx1"/>
                </a:solidFill>
                <a:effectLst/>
                <a:latin typeface="+mn-lt"/>
                <a:ea typeface="+mn-ea"/>
                <a:cs typeface="+mn-cs"/>
              </a:rPr>
              <a:t>the</a:t>
            </a:r>
            <a:r>
              <a:rPr lang="en-GB" sz="1200" b="0" kern="1200" baseline="0" dirty="0" smtClean="0">
                <a:solidFill>
                  <a:schemeClr val="tx1"/>
                </a:solidFill>
                <a:effectLst/>
                <a:latin typeface="+mn-lt"/>
                <a:ea typeface="+mn-ea"/>
                <a:cs typeface="+mn-cs"/>
              </a:rPr>
              <a:t> Greater Lincolnshire Growth Fund in</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October 2017, there has been significant interest in the fund</a:t>
            </a:r>
            <a:r>
              <a:rPr lang="en-GB" sz="1200" kern="1200" baseline="0" dirty="0" smtClean="0">
                <a:solidFill>
                  <a:schemeClr val="tx1"/>
                </a:solidFill>
                <a:effectLst/>
                <a:latin typeface="+mn-lt"/>
                <a:ea typeface="+mn-ea"/>
                <a:cs typeface="+mn-cs"/>
              </a:rPr>
              <a:t> with 5 projects being </a:t>
            </a:r>
            <a:r>
              <a:rPr lang="en-GB" sz="1200" kern="1200" dirty="0" smtClean="0">
                <a:solidFill>
                  <a:schemeClr val="tx1"/>
                </a:solidFill>
                <a:effectLst/>
                <a:latin typeface="+mn-lt"/>
                <a:ea typeface="+mn-ea"/>
                <a:cs typeface="+mn-cs"/>
              </a:rPr>
              <a:t>approved and contracted. To date £1.3m of grant has been paid out to the contracts.  Within the year Project management costs and £1.1m of grant payments have also</a:t>
            </a:r>
            <a:r>
              <a:rPr lang="en-GB" sz="1200" kern="1200" baseline="0" dirty="0" smtClean="0">
                <a:solidFill>
                  <a:schemeClr val="tx1"/>
                </a:solidFill>
                <a:effectLst/>
                <a:latin typeface="+mn-lt"/>
                <a:ea typeface="+mn-ea"/>
                <a:cs typeface="+mn-cs"/>
              </a:rPr>
              <a:t> been made.</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Greater Lincolnshire LEP secured £246,000 of revenue funding from BEIS to continue the operation of the Growth Hub service during 2019-2020.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34770F-FD1E-48CE-B43D-4003B2814C39}" type="slidenum">
              <a:rPr lang="en-GB" smtClean="0"/>
              <a:t>11</a:t>
            </a:fld>
            <a:endParaRPr lang="en-GB"/>
          </a:p>
        </p:txBody>
      </p:sp>
    </p:spTree>
    <p:extLst>
      <p:ext uri="{BB962C8B-B14F-4D97-AF65-F5344CB8AC3E}">
        <p14:creationId xmlns:p14="http://schemas.microsoft.com/office/powerpoint/2010/main" val="456183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smtClean="0">
                <a:solidFill>
                  <a:schemeClr val="tx1"/>
                </a:solidFill>
                <a:effectLst/>
                <a:latin typeface="+mn-lt"/>
                <a:ea typeface="+mn-ea"/>
                <a:cs typeface="+mn-cs"/>
              </a:rPr>
              <a:t>This</a:t>
            </a:r>
            <a:r>
              <a:rPr lang="en-GB" sz="1200" i="0" kern="1200" baseline="0" dirty="0" smtClean="0">
                <a:solidFill>
                  <a:schemeClr val="tx1"/>
                </a:solidFill>
                <a:effectLst/>
                <a:latin typeface="+mn-lt"/>
                <a:ea typeface="+mn-ea"/>
                <a:cs typeface="+mn-cs"/>
              </a:rPr>
              <a:t> slide shows the financial position of the LEP at year end, demonstrating that the LEP remains in a strong financial position.  </a:t>
            </a:r>
            <a:r>
              <a:rPr lang="en-GB" sz="1200" i="0" kern="1200" dirty="0" smtClean="0">
                <a:solidFill>
                  <a:schemeClr val="tx1"/>
                </a:solidFill>
                <a:effectLst/>
                <a:latin typeface="+mn-lt"/>
                <a:ea typeface="+mn-ea"/>
                <a:cs typeface="+mn-cs"/>
              </a:rPr>
              <a:t>All interest has been applied in line with</a:t>
            </a:r>
            <a:r>
              <a:rPr lang="en-GB" sz="1200" i="0" kern="1200" baseline="0" dirty="0" smtClean="0">
                <a:solidFill>
                  <a:schemeClr val="tx1"/>
                </a:solidFill>
                <a:effectLst/>
                <a:latin typeface="+mn-lt"/>
                <a:ea typeface="+mn-ea"/>
                <a:cs typeface="+mn-cs"/>
              </a:rPr>
              <a:t> </a:t>
            </a:r>
            <a:r>
              <a:rPr lang="en-GB" sz="1200" i="0" kern="1200" dirty="0" smtClean="0">
                <a:solidFill>
                  <a:schemeClr val="tx1"/>
                </a:solidFill>
                <a:effectLst/>
                <a:latin typeface="+mn-lt"/>
                <a:ea typeface="+mn-ea"/>
                <a:cs typeface="+mn-cs"/>
              </a:rPr>
              <a:t>the cash balance</a:t>
            </a:r>
            <a:r>
              <a:rPr lang="en-GB" sz="1200" i="0" kern="1200" baseline="0" dirty="0" smtClean="0">
                <a:solidFill>
                  <a:schemeClr val="tx1"/>
                </a:solidFill>
                <a:effectLst/>
                <a:latin typeface="+mn-lt"/>
                <a:ea typeface="+mn-ea"/>
                <a:cs typeface="+mn-cs"/>
              </a:rPr>
              <a:t> and </a:t>
            </a:r>
            <a:r>
              <a:rPr lang="en-GB" sz="1200" i="0" kern="1200" dirty="0" smtClean="0">
                <a:solidFill>
                  <a:schemeClr val="tx1"/>
                </a:solidFill>
                <a:effectLst/>
                <a:latin typeface="+mn-lt"/>
                <a:ea typeface="+mn-ea"/>
                <a:cs typeface="+mn-cs"/>
              </a:rPr>
              <a:t>interest policies</a:t>
            </a:r>
            <a:r>
              <a:rPr lang="en-GB" sz="1200" i="0" kern="1200" baseline="0" dirty="0" smtClean="0">
                <a:solidFill>
                  <a:schemeClr val="tx1"/>
                </a:solidFill>
                <a:effectLst/>
                <a:latin typeface="+mn-lt"/>
                <a:ea typeface="+mn-ea"/>
                <a:cs typeface="+mn-cs"/>
              </a:rPr>
              <a:t> which are reviewed annually and any recommended spend ratified by Board</a:t>
            </a:r>
            <a:r>
              <a:rPr lang="en-GB" sz="1200" i="0" kern="1200" dirty="0" smtClean="0">
                <a:solidFill>
                  <a:schemeClr val="tx1"/>
                </a:solidFill>
                <a:effectLst/>
                <a:latin typeface="+mn-lt"/>
                <a:ea typeface="+mn-ea"/>
                <a:cs typeface="+mn-cs"/>
              </a:rPr>
              <a:t>. Any deposits held within the Council's cash balance, on behalf of another body or party is allocated interest at a daily average yield rate, compounded quarterly over the year. Total cash balances (including interest) are shown</a:t>
            </a:r>
            <a:r>
              <a:rPr lang="en-GB" sz="1200" i="0" kern="1200" baseline="0" dirty="0" smtClean="0">
                <a:solidFill>
                  <a:schemeClr val="tx1"/>
                </a:solidFill>
                <a:effectLst/>
                <a:latin typeface="+mn-lt"/>
                <a:ea typeface="+mn-ea"/>
                <a:cs typeface="+mn-cs"/>
              </a:rPr>
              <a:t> here, with the Accountable Body holding on behalf of the LEP a </a:t>
            </a:r>
            <a:r>
              <a:rPr lang="en-GB" sz="1200" i="0" kern="1200" dirty="0" smtClean="0">
                <a:solidFill>
                  <a:schemeClr val="tx1"/>
                </a:solidFill>
                <a:effectLst/>
                <a:latin typeface="+mn-lt"/>
                <a:ea typeface="+mn-ea"/>
                <a:cs typeface="+mn-cs"/>
              </a:rPr>
              <a:t>total cash balance of £10.2m.   </a:t>
            </a:r>
            <a:endParaRPr lang="en-GB"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34770F-FD1E-48CE-B43D-4003B2814C39}" type="slidenum">
              <a:rPr lang="en-GB" smtClean="0"/>
              <a:t>12</a:t>
            </a:fld>
            <a:endParaRPr lang="en-GB"/>
          </a:p>
        </p:txBody>
      </p:sp>
    </p:spTree>
    <p:extLst>
      <p:ext uri="{BB962C8B-B14F-4D97-AF65-F5344CB8AC3E}">
        <p14:creationId xmlns:p14="http://schemas.microsoft.com/office/powerpoint/2010/main" val="456183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i="0" kern="1200" dirty="0" smtClean="0">
                <a:solidFill>
                  <a:schemeClr val="tx1"/>
                </a:solidFill>
                <a:effectLst/>
                <a:latin typeface="+mn-lt"/>
                <a:ea typeface="MS PGothic" pitchFamily="34" charset="-128"/>
                <a:cs typeface="Arial" panose="020B0604020202020204" pitchFamily="34" charset="0"/>
              </a:rPr>
              <a:t>Serving</a:t>
            </a:r>
            <a:r>
              <a:rPr lang="en-GB" sz="1200" i="0" kern="1200" baseline="0" dirty="0" smtClean="0">
                <a:solidFill>
                  <a:schemeClr val="tx1"/>
                </a:solidFill>
                <a:effectLst/>
                <a:latin typeface="+mn-lt"/>
                <a:ea typeface="MS PGothic" pitchFamily="34" charset="-128"/>
                <a:cs typeface="Arial" panose="020B0604020202020204" pitchFamily="34" charset="0"/>
              </a:rPr>
              <a:t> Directors during the period are detailed on page 6 of the Annual report under company information with the current Directors listed here.   Within the financial year reported, Yvonne Adam, Alison Ballard, </a:t>
            </a:r>
            <a:r>
              <a:rPr lang="en-GB" sz="1200" i="0" kern="1200" baseline="0" dirty="0" err="1" smtClean="0">
                <a:solidFill>
                  <a:schemeClr val="tx1"/>
                </a:solidFill>
                <a:effectLst/>
                <a:latin typeface="+mn-lt"/>
                <a:ea typeface="MS PGothic" pitchFamily="34" charset="-128"/>
                <a:cs typeface="Arial" panose="020B0604020202020204" pitchFamily="34" charset="0"/>
              </a:rPr>
              <a:t>Suraya</a:t>
            </a:r>
            <a:r>
              <a:rPr lang="en-GB" sz="1200" i="0" kern="1200" baseline="0" dirty="0" smtClean="0">
                <a:solidFill>
                  <a:schemeClr val="tx1"/>
                </a:solidFill>
                <a:effectLst/>
                <a:latin typeface="+mn-lt"/>
                <a:ea typeface="MS PGothic" pitchFamily="34" charset="-128"/>
                <a:cs typeface="Arial" panose="020B0604020202020204" pitchFamily="34" charset="0"/>
              </a:rPr>
              <a:t> Marshall, Philip Jackson and Oliver </a:t>
            </a:r>
            <a:r>
              <a:rPr lang="en-GB" sz="1200" i="0" kern="1200" baseline="0" dirty="0" err="1" smtClean="0">
                <a:solidFill>
                  <a:schemeClr val="tx1"/>
                </a:solidFill>
                <a:effectLst/>
                <a:latin typeface="+mn-lt"/>
                <a:ea typeface="MS PGothic" pitchFamily="34" charset="-128"/>
                <a:cs typeface="Arial" panose="020B0604020202020204" pitchFamily="34" charset="0"/>
              </a:rPr>
              <a:t>Hemsley</a:t>
            </a:r>
            <a:r>
              <a:rPr lang="en-GB" sz="1200" i="0" kern="1200" baseline="0" dirty="0" smtClean="0">
                <a:solidFill>
                  <a:schemeClr val="tx1"/>
                </a:solidFill>
                <a:effectLst/>
                <a:latin typeface="+mn-lt"/>
                <a:ea typeface="MS PGothic" pitchFamily="34" charset="-128"/>
                <a:cs typeface="Arial" panose="020B0604020202020204" pitchFamily="34" charset="0"/>
              </a:rPr>
              <a:t> were appointed.  Ursula Lidbetter, Herman </a:t>
            </a:r>
            <a:r>
              <a:rPr lang="en-GB" sz="1200" i="0" kern="1200" baseline="0" dirty="0" err="1" smtClean="0">
                <a:solidFill>
                  <a:schemeClr val="tx1"/>
                </a:solidFill>
                <a:effectLst/>
                <a:latin typeface="+mn-lt"/>
                <a:ea typeface="MS PGothic" pitchFamily="34" charset="-128"/>
                <a:cs typeface="Arial" panose="020B0604020202020204" pitchFamily="34" charset="0"/>
              </a:rPr>
              <a:t>Kok</a:t>
            </a:r>
            <a:r>
              <a:rPr lang="en-GB" sz="1200" i="0" kern="1200" baseline="0" dirty="0" smtClean="0">
                <a:solidFill>
                  <a:schemeClr val="tx1"/>
                </a:solidFill>
                <a:effectLst/>
                <a:latin typeface="+mn-lt"/>
                <a:ea typeface="MS PGothic" pitchFamily="34" charset="-128"/>
                <a:cs typeface="Arial" panose="020B0604020202020204" pitchFamily="34" charset="0"/>
              </a:rPr>
              <a:t> and David Dexter stood down, with Pat Doody replacing Ursula as Chair in March 2020 and Sarah Louise Fairburn replacing David Dexter as Deputy Chair. I’d like to thank both those who have moved on and those serving for their continued commitment and support, all members of our Strategic Advisory Boards, and the LEP Executive team along with all our partners and stakeholders. </a:t>
            </a:r>
            <a:endParaRPr lang="en-GB" sz="1200" i="0" kern="1200" dirty="0" smtClean="0">
              <a:solidFill>
                <a:schemeClr val="tx1"/>
              </a:solidFill>
              <a:effectLst/>
              <a:latin typeface="+mn-lt"/>
              <a:ea typeface="MS PGothic"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FB34770F-FD1E-48CE-B43D-4003B2814C39}" type="slidenum">
              <a:rPr lang="en-GB" smtClean="0"/>
              <a:t>13</a:t>
            </a:fld>
            <a:endParaRPr lang="en-GB"/>
          </a:p>
        </p:txBody>
      </p:sp>
    </p:spTree>
    <p:extLst>
      <p:ext uri="{BB962C8B-B14F-4D97-AF65-F5344CB8AC3E}">
        <p14:creationId xmlns:p14="http://schemas.microsoft.com/office/powerpoint/2010/main" val="413288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Greater Lincolnshire is a £20.7bn economy, with (pre-</a:t>
            </a:r>
            <a:r>
              <a:rPr lang="en-US" sz="1200" b="0" i="0" u="none" strike="noStrike" kern="1200" baseline="0" dirty="0" err="1" smtClean="0">
                <a:solidFill>
                  <a:schemeClr val="tx1"/>
                </a:solidFill>
                <a:latin typeface="+mn-lt"/>
                <a:ea typeface="+mn-ea"/>
                <a:cs typeface="+mn-cs"/>
              </a:rPr>
              <a:t>Covid</a:t>
            </a:r>
            <a:r>
              <a:rPr lang="en-US" sz="1200" b="0" i="0" u="none" strike="noStrike" kern="1200" baseline="0" dirty="0" smtClean="0">
                <a:solidFill>
                  <a:schemeClr val="tx1"/>
                </a:solidFill>
                <a:latin typeface="+mn-lt"/>
                <a:ea typeface="+mn-ea"/>
                <a:cs typeface="+mn-cs"/>
              </a:rPr>
              <a:t>) ambitions to add £3.2bn to GVA by 2030. Our LEP Recovery Plans are now in place and alongside the adjusted Local Industrial Strategy, give much cause for cautious optimism.  The Local Industrial Strategy identifies the following strengths; </a:t>
            </a:r>
            <a:r>
              <a:rPr lang="en-GB" sz="1200" b="0" i="0" u="none" strike="noStrike" kern="1200" baseline="0" dirty="0" err="1" smtClean="0">
                <a:solidFill>
                  <a:schemeClr val="tx1"/>
                </a:solidFill>
                <a:latin typeface="+mn-lt"/>
                <a:ea typeface="+mn-ea"/>
                <a:cs typeface="+mn-cs"/>
              </a:rPr>
              <a:t>Agri</a:t>
            </a:r>
            <a:r>
              <a:rPr lang="en-GB" sz="1200" b="0" i="0" u="none" strike="noStrike" kern="1200" baseline="0" dirty="0" smtClean="0">
                <a:solidFill>
                  <a:schemeClr val="tx1"/>
                </a:solidFill>
                <a:latin typeface="+mn-lt"/>
                <a:ea typeface="+mn-ea"/>
                <a:cs typeface="+mn-cs"/>
              </a:rPr>
              <a:t>-food; Energy and Water; Ports and Logistics; Defence; Health and Care; Visitor Economy.  </a:t>
            </a:r>
          </a:p>
          <a:p>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 collaborative effort is needed to continue to raise the profile of our economic, natural, and social capital. We have in place an enviable network of partnerships and relationships built between private and public sectors, educators and innovators, government and MPs, and can demonstrate unique opportunities across many established and new sectors. </a:t>
            </a:r>
            <a:r>
              <a:rPr lang="en-GB" sz="1200" b="0" i="0" u="none" strike="noStrike" kern="1200" baseline="0" dirty="0" smtClean="0">
                <a:solidFill>
                  <a:schemeClr val="tx1"/>
                </a:solidFill>
                <a:latin typeface="+mn-lt"/>
                <a:ea typeface="+mn-ea"/>
                <a:cs typeface="+mn-cs"/>
              </a:rPr>
              <a:t>By</a:t>
            </a:r>
            <a:r>
              <a:rPr lang="en-US" sz="1200" b="0" i="0" u="none" strike="noStrike" kern="1200" baseline="0" dirty="0" smtClean="0">
                <a:solidFill>
                  <a:schemeClr val="tx1"/>
                </a:solidFill>
                <a:latin typeface="+mn-lt"/>
                <a:ea typeface="+mn-ea"/>
                <a:cs typeface="+mn-cs"/>
              </a:rPr>
              <a:t> building on the strong foundations already in place, and identifying our area’s distinctive strengths, opportunities and challenges, we are creating a more resilient economy.  We recently welcomed fully both North and North East Lincolnshire into the LEP family, alongside Rutland as a new geographical addition, all three bringing with them new and exciting opportunities through the clean energy, petrochemical, and tourism sectors, and we are confident that we can continue to bring the best opportunities to our businesses, residents and young people.  </a:t>
            </a:r>
            <a:endParaRPr lang="en-GB" dirty="0"/>
          </a:p>
        </p:txBody>
      </p:sp>
      <p:sp>
        <p:nvSpPr>
          <p:cNvPr id="4" name="Slide Number Placeholder 3"/>
          <p:cNvSpPr>
            <a:spLocks noGrp="1"/>
          </p:cNvSpPr>
          <p:nvPr>
            <p:ph type="sldNum" sz="quarter" idx="10"/>
          </p:nvPr>
        </p:nvSpPr>
        <p:spPr/>
        <p:txBody>
          <a:bodyPr/>
          <a:lstStyle/>
          <a:p>
            <a:fld id="{FB34770F-FD1E-48CE-B43D-4003B2814C39}" type="slidenum">
              <a:rPr lang="en-GB" smtClean="0"/>
              <a:t>14</a:t>
            </a:fld>
            <a:endParaRPr lang="en-GB"/>
          </a:p>
        </p:txBody>
      </p:sp>
    </p:spTree>
    <p:extLst>
      <p:ext uri="{BB962C8B-B14F-4D97-AF65-F5344CB8AC3E}">
        <p14:creationId xmlns:p14="http://schemas.microsoft.com/office/powerpoint/2010/main" val="3674562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Articles of Association have been amended with proposed changes required to address the amended geographical boundaries, government</a:t>
            </a:r>
            <a:r>
              <a:rPr lang="en-GB" sz="1200" kern="1200" baseline="0" dirty="0" smtClean="0">
                <a:solidFill>
                  <a:schemeClr val="tx1"/>
                </a:solidFill>
                <a:effectLst/>
                <a:latin typeface="+mn-lt"/>
                <a:ea typeface="+mn-ea"/>
                <a:cs typeface="+mn-cs"/>
              </a:rPr>
              <a:t> targets for increased private to public sector balance, and clarifying the company boards by re-terming the strategic advisory boards as ‘sub-boards’.  Changes </a:t>
            </a:r>
            <a:r>
              <a:rPr lang="en-GB" sz="1200" kern="1200" dirty="0" smtClean="0">
                <a:solidFill>
                  <a:schemeClr val="tx1"/>
                </a:solidFill>
                <a:effectLst/>
                <a:latin typeface="+mn-lt"/>
                <a:ea typeface="+mn-ea"/>
                <a:cs typeface="+mn-cs"/>
              </a:rPr>
              <a:t>are minimal and</a:t>
            </a:r>
            <a:r>
              <a:rPr lang="en-GB" sz="1200" kern="1200" baseline="0" dirty="0" smtClean="0">
                <a:solidFill>
                  <a:schemeClr val="tx1"/>
                </a:solidFill>
                <a:effectLst/>
                <a:latin typeface="+mn-lt"/>
                <a:ea typeface="+mn-ea"/>
                <a:cs typeface="+mn-cs"/>
              </a:rPr>
              <a:t> company members will be asked to vote the new version in the resolutions at the close of this meeting.  </a:t>
            </a:r>
            <a:endParaRPr lang="en-GB"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i="0" kern="1200" dirty="0" smtClean="0">
              <a:solidFill>
                <a:schemeClr val="tx1"/>
              </a:solidFill>
              <a:effectLst/>
              <a:latin typeface="+mn-lt"/>
              <a:ea typeface="MS PGothic"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FB34770F-FD1E-48CE-B43D-4003B2814C39}" type="slidenum">
              <a:rPr lang="en-GB" smtClean="0"/>
              <a:t>15</a:t>
            </a:fld>
            <a:endParaRPr lang="en-GB"/>
          </a:p>
        </p:txBody>
      </p:sp>
    </p:spTree>
    <p:extLst>
      <p:ext uri="{BB962C8B-B14F-4D97-AF65-F5344CB8AC3E}">
        <p14:creationId xmlns:p14="http://schemas.microsoft.com/office/powerpoint/2010/main" val="4132888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dirty="0" smtClean="0">
                <a:latin typeface="+mn-lt"/>
                <a:cs typeface="Arial" panose="020B0604020202020204" pitchFamily="34" charset="0"/>
              </a:rPr>
              <a:t>We now move to resolutions:</a:t>
            </a:r>
          </a:p>
          <a:p>
            <a:endParaRPr lang="en-GB" sz="1200" i="0" dirty="0" smtClean="0">
              <a:latin typeface="+mn-lt"/>
              <a:cs typeface="Arial" panose="020B0604020202020204" pitchFamily="34" charset="0"/>
            </a:endParaRPr>
          </a:p>
          <a:p>
            <a:r>
              <a:rPr lang="en-GB" sz="1200" i="0" dirty="0" smtClean="0">
                <a:latin typeface="+mn-lt"/>
                <a:cs typeface="Arial" panose="020B0604020202020204" pitchFamily="34" charset="0"/>
              </a:rPr>
              <a:t>All those in favour of reappointing Streets Accountants?/</a:t>
            </a:r>
            <a:r>
              <a:rPr lang="en-GB" sz="1200" i="0" baseline="0" dirty="0" smtClean="0">
                <a:latin typeface="+mn-lt"/>
                <a:cs typeface="Arial" panose="020B0604020202020204" pitchFamily="34" charset="0"/>
              </a:rPr>
              <a:t> </a:t>
            </a:r>
            <a:r>
              <a:rPr lang="en-GB" sz="1200" i="0" dirty="0" smtClean="0">
                <a:latin typeface="+mn-lt"/>
                <a:cs typeface="Arial" panose="020B0604020202020204" pitchFamily="34" charset="0"/>
              </a:rPr>
              <a:t>All those against?</a:t>
            </a:r>
          </a:p>
          <a:p>
            <a:pPr marL="171450" indent="-171450">
              <a:buFont typeface="Wingdings" panose="05000000000000000000" pitchFamily="2" charset="2"/>
              <a:buChar char="§"/>
            </a:pPr>
            <a:r>
              <a:rPr lang="en-GB" sz="1200" i="0" dirty="0" smtClean="0">
                <a:latin typeface="+mn-lt"/>
                <a:cs typeface="Arial" panose="020B0604020202020204" pitchFamily="34" charset="0"/>
              </a:rPr>
              <a:t>The resolution is carried in favour of  </a:t>
            </a:r>
            <a:r>
              <a:rPr lang="en-GB" sz="1200" i="0" dirty="0" err="1" smtClean="0">
                <a:latin typeface="+mn-lt"/>
                <a:cs typeface="Arial" panose="020B0604020202020204" pitchFamily="34" charset="0"/>
              </a:rPr>
              <a:t>xxxxx</a:t>
            </a:r>
            <a:r>
              <a:rPr lang="en-GB" sz="1200" i="0" dirty="0" smtClean="0">
                <a:latin typeface="+mn-lt"/>
                <a:cs typeface="Arial" panose="020B0604020202020204" pitchFamily="34" charset="0"/>
              </a:rPr>
              <a:t> </a:t>
            </a:r>
          </a:p>
          <a:p>
            <a:pPr marL="171450" indent="-171450">
              <a:buFont typeface="Wingdings" panose="05000000000000000000" pitchFamily="2" charset="2"/>
              <a:buChar char="§"/>
            </a:pPr>
            <a:r>
              <a:rPr lang="en-GB" sz="1200" i="0" dirty="0" smtClean="0">
                <a:latin typeface="+mn-lt"/>
                <a:cs typeface="Arial" panose="020B0604020202020204" pitchFamily="34" charset="0"/>
              </a:rPr>
              <a:t>All those in favour</a:t>
            </a:r>
            <a:r>
              <a:rPr lang="en-GB" sz="1200" i="0" baseline="0" dirty="0" smtClean="0">
                <a:latin typeface="+mn-lt"/>
                <a:cs typeface="Arial" panose="020B0604020202020204" pitchFamily="34" charset="0"/>
              </a:rPr>
              <a:t> of adopting the Accounts of the company  2019-20? /All those against?</a:t>
            </a:r>
          </a:p>
          <a:p>
            <a:pPr marL="171450" marR="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
              <a:tabLst/>
              <a:defRPr/>
            </a:pPr>
            <a:r>
              <a:rPr lang="en-GB" sz="1200" i="0" baseline="0" dirty="0" smtClean="0">
                <a:latin typeface="+mn-lt"/>
                <a:cs typeface="Arial" panose="020B0604020202020204" pitchFamily="34" charset="0"/>
              </a:rPr>
              <a:t>The resolution is carried in favour of </a:t>
            </a:r>
            <a:r>
              <a:rPr lang="en-GB" sz="1200" i="0" baseline="0" dirty="0" err="1" smtClean="0">
                <a:latin typeface="+mn-lt"/>
                <a:cs typeface="Arial" panose="020B0604020202020204" pitchFamily="34" charset="0"/>
              </a:rPr>
              <a:t>xxxx</a:t>
            </a:r>
            <a:r>
              <a:rPr lang="en-GB" sz="1200" i="0" baseline="0" dirty="0" smtClean="0">
                <a:latin typeface="+mn-lt"/>
                <a:cs typeface="Arial" panose="020B0604020202020204" pitchFamily="34" charset="0"/>
              </a:rPr>
              <a:t> </a:t>
            </a:r>
            <a:endParaRPr lang="en-GB" sz="1200" i="0" dirty="0" smtClean="0">
              <a:latin typeface="+mn-lt"/>
              <a:cs typeface="Arial" panose="020B0604020202020204" pitchFamily="34" charset="0"/>
            </a:endParaRPr>
          </a:p>
          <a:p>
            <a:pPr marL="171450" indent="-171450">
              <a:buFont typeface="Wingdings" panose="05000000000000000000" pitchFamily="2" charset="2"/>
              <a:buChar char="§"/>
            </a:pPr>
            <a:r>
              <a:rPr lang="en-GB" sz="1200" i="0" dirty="0" smtClean="0">
                <a:latin typeface="+mn-lt"/>
                <a:cs typeface="Arial" panose="020B0604020202020204" pitchFamily="34" charset="0"/>
              </a:rPr>
              <a:t>All those in favour</a:t>
            </a:r>
            <a:r>
              <a:rPr lang="en-GB" sz="1200" i="0" baseline="0" dirty="0" smtClean="0">
                <a:latin typeface="+mn-lt"/>
                <a:cs typeface="Arial" panose="020B0604020202020204" pitchFamily="34" charset="0"/>
              </a:rPr>
              <a:t> of adopting the amended Articles of Association? /All those against?</a:t>
            </a:r>
          </a:p>
          <a:p>
            <a:pPr marL="171450" marR="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
              <a:tabLst/>
              <a:defRPr/>
            </a:pPr>
            <a:r>
              <a:rPr lang="en-GB" sz="1200" i="0" baseline="0" dirty="0" smtClean="0">
                <a:latin typeface="+mn-lt"/>
                <a:cs typeface="Arial" panose="020B0604020202020204" pitchFamily="34" charset="0"/>
              </a:rPr>
              <a:t>The resolution is carried in favour of </a:t>
            </a:r>
            <a:r>
              <a:rPr lang="en-GB" sz="1200" i="0" baseline="0" dirty="0" err="1" smtClean="0">
                <a:latin typeface="+mn-lt"/>
                <a:cs typeface="Arial" panose="020B0604020202020204" pitchFamily="34" charset="0"/>
              </a:rPr>
              <a:t>xxxx</a:t>
            </a:r>
            <a:r>
              <a:rPr lang="en-GB" sz="1200" i="0" baseline="0" dirty="0" smtClean="0">
                <a:latin typeface="+mn-lt"/>
                <a:cs typeface="Arial" panose="020B0604020202020204" pitchFamily="34" charset="0"/>
              </a:rPr>
              <a:t> </a:t>
            </a:r>
            <a:endParaRPr lang="en-GB" sz="1200" i="0" dirty="0" smtClean="0">
              <a:latin typeface="+mn-lt"/>
              <a:cs typeface="Arial" panose="020B0604020202020204" pitchFamily="34" charset="0"/>
            </a:endParaRPr>
          </a:p>
          <a:p>
            <a:pPr marL="0" indent="0">
              <a:buFont typeface="Wingdings" panose="05000000000000000000" pitchFamily="2" charset="2"/>
              <a:buNone/>
            </a:pPr>
            <a:endParaRPr lang="en-GB" sz="1200" i="0" dirty="0" smtClean="0">
              <a:latin typeface="+mn-lt"/>
              <a:cs typeface="Arial" panose="020B0604020202020204" pitchFamily="34" charset="0"/>
            </a:endParaRPr>
          </a:p>
          <a:p>
            <a:pPr marL="0" indent="0">
              <a:buFont typeface="Wingdings" panose="05000000000000000000" pitchFamily="2" charset="2"/>
              <a:buNone/>
            </a:pPr>
            <a:r>
              <a:rPr lang="en-GB" sz="1200" i="0" dirty="0" smtClean="0">
                <a:latin typeface="+mn-lt"/>
                <a:cs typeface="Arial" panose="020B0604020202020204" pitchFamily="34" charset="0"/>
              </a:rPr>
              <a:t>We have completed</a:t>
            </a:r>
            <a:r>
              <a:rPr lang="en-GB" sz="1200" i="0" baseline="0" dirty="0" smtClean="0">
                <a:latin typeface="+mn-lt"/>
                <a:cs typeface="Arial" panose="020B0604020202020204" pitchFamily="34" charset="0"/>
              </a:rPr>
              <a:t> the LEP AGM for the year 2019-20.  Any questions, please contact myself or other officers here today.  So thank you and the meeting is now CLOSED. </a:t>
            </a:r>
          </a:p>
          <a:p>
            <a:endParaRPr lang="en-GB" sz="1200" b="1" i="0" kern="1200" baseline="0" dirty="0" smtClean="0">
              <a:solidFill>
                <a:schemeClr val="tx1"/>
              </a:solidFill>
              <a:effectLst/>
              <a:latin typeface="+mn-lt"/>
              <a:ea typeface="+mn-ea"/>
              <a:cs typeface="Arial" panose="020B0604020202020204" pitchFamily="34" charset="0"/>
            </a:endParaRPr>
          </a:p>
          <a:p>
            <a:r>
              <a:rPr lang="en-GB" sz="1200" b="1" i="0" kern="1200" baseline="0" dirty="0" smtClean="0">
                <a:solidFill>
                  <a:schemeClr val="tx1"/>
                </a:solidFill>
                <a:effectLst/>
                <a:latin typeface="+mn-lt"/>
                <a:ea typeface="+mn-ea"/>
                <a:cs typeface="Arial" panose="020B0604020202020204" pitchFamily="34" charset="0"/>
              </a:rPr>
              <a:t>NB: </a:t>
            </a:r>
            <a:r>
              <a:rPr lang="en-GB" sz="1200" b="1" kern="1200" dirty="0" smtClean="0">
                <a:solidFill>
                  <a:schemeClr val="tx1"/>
                </a:solidFill>
                <a:effectLst/>
                <a:latin typeface="+mn-lt"/>
                <a:ea typeface="+mn-ea"/>
                <a:cs typeface="+mn-cs"/>
              </a:rPr>
              <a:t>Directors are no longer able to vote and we need 5 members to be quorate with at least one private and one public sector member present or by proxy.</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marL="0" indent="0">
              <a:buFont typeface="Wingdings" panose="05000000000000000000" pitchFamily="2" charset="2"/>
              <a:buNone/>
            </a:pPr>
            <a:endParaRPr lang="en-GB" sz="1200" b="1" i="0" dirty="0" smtClean="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fld id="{FB34770F-FD1E-48CE-B43D-4003B2814C39}" type="slidenum">
              <a:rPr lang="en-GB" smtClean="0"/>
              <a:t>16</a:t>
            </a:fld>
            <a:endParaRPr lang="en-GB"/>
          </a:p>
        </p:txBody>
      </p:sp>
    </p:spTree>
    <p:extLst>
      <p:ext uri="{BB962C8B-B14F-4D97-AF65-F5344CB8AC3E}">
        <p14:creationId xmlns:p14="http://schemas.microsoft.com/office/powerpoint/2010/main" val="456183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B34770F-FD1E-48CE-B43D-4003B2814C39}" type="slidenum">
              <a:rPr lang="en-GB" smtClean="0"/>
              <a:t>17</a:t>
            </a:fld>
            <a:endParaRPr lang="en-GB"/>
          </a:p>
        </p:txBody>
      </p:sp>
    </p:spTree>
    <p:extLst>
      <p:ext uri="{BB962C8B-B14F-4D97-AF65-F5344CB8AC3E}">
        <p14:creationId xmlns:p14="http://schemas.microsoft.com/office/powerpoint/2010/main" val="193477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changes which we have all recently experienced will have a lasting impact. As the health and economic impact of Covid-19 unfolded last year, we quickly adjusted our delivery and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to ensure maximum support to the business community.  The LEP ensured that local businesses continued to have access to the support and advice they need. Our expert advisers were in direct and regular contact with business owners, helping to protect our key sectors, sharing intelligence with government and helping frontline services source supplies.  A significant volume of LEP resource and time since March last year has been redirected towards supporting the local and national Covid-19 response. I would also like to take this opportunity to thank Ursula Lidbetter who stepped down as Chair after 9 years’ service, for her time and commitment to the LEP since the start, and to thank directors, past and present for their unwavering vision, drive, passion, time and commitment.  We are proud to be supporting businesses across Greater Lincolnshire during this challenging time.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34770F-FD1E-48CE-B43D-4003B2814C39}" type="slidenum">
              <a:rPr lang="en-GB" smtClean="0"/>
              <a:t>3</a:t>
            </a:fld>
            <a:endParaRPr lang="en-GB"/>
          </a:p>
        </p:txBody>
      </p:sp>
    </p:spTree>
    <p:extLst>
      <p:ext uri="{BB962C8B-B14F-4D97-AF65-F5344CB8AC3E}">
        <p14:creationId xmlns:p14="http://schemas.microsoft.com/office/powerpoint/2010/main" val="529698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our plans to deliver inclusive growth across Greater Lincolnshire remain strong and we continue to work with all partners locally towards the targets in our economic strategy and the emerging Local Industrial Strategy.  In Greater Lincolnshire, our economy has historically proven resilient to negative economic shocks, and the crisis has already shown the resilience, spirit and adaptability of many of our businesses.  Since 2010 we have been working with partners delivering transformational infrastructure, business support, and critical skills projects and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resulting in strong foundations to drive prosperity through our £123m growth funding. Running parallel we have developed the Local Industrial Strategy for Greater Lincolnshire, which combined, remain central to recovery plans, with many interventions now being accelerated. </a:t>
            </a:r>
            <a:endParaRPr lang="en-GB" dirty="0"/>
          </a:p>
        </p:txBody>
      </p:sp>
      <p:sp>
        <p:nvSpPr>
          <p:cNvPr id="4" name="Slide Number Placeholder 3"/>
          <p:cNvSpPr>
            <a:spLocks noGrp="1"/>
          </p:cNvSpPr>
          <p:nvPr>
            <p:ph type="sldNum" sz="quarter" idx="10"/>
          </p:nvPr>
        </p:nvSpPr>
        <p:spPr/>
        <p:txBody>
          <a:bodyPr/>
          <a:lstStyle/>
          <a:p>
            <a:fld id="{FB34770F-FD1E-48CE-B43D-4003B2814C39}" type="slidenum">
              <a:rPr lang="en-GB" smtClean="0"/>
              <a:t>4</a:t>
            </a:fld>
            <a:endParaRPr lang="en-GB"/>
          </a:p>
        </p:txBody>
      </p:sp>
    </p:spTree>
    <p:extLst>
      <p:ext uri="{BB962C8B-B14F-4D97-AF65-F5344CB8AC3E}">
        <p14:creationId xmlns:p14="http://schemas.microsoft.com/office/powerpoint/2010/main" val="2270910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have been focused on </a:t>
            </a:r>
            <a:r>
              <a:rPr lang="en-US" sz="1200" b="0" i="0" u="none" strike="noStrike" kern="1200" baseline="0" dirty="0" err="1" smtClean="0">
                <a:solidFill>
                  <a:schemeClr val="tx1"/>
                </a:solidFill>
                <a:latin typeface="+mn-lt"/>
                <a:ea typeface="+mn-ea"/>
                <a:cs typeface="+mn-cs"/>
              </a:rPr>
              <a:t>stabilising</a:t>
            </a:r>
            <a:r>
              <a:rPr lang="en-US" sz="1200" b="0" i="0" u="none" strike="noStrike" kern="1200" baseline="0" dirty="0" smtClean="0">
                <a:solidFill>
                  <a:schemeClr val="tx1"/>
                </a:solidFill>
                <a:latin typeface="+mn-lt"/>
                <a:ea typeface="+mn-ea"/>
                <a:cs typeface="+mn-cs"/>
              </a:rPr>
              <a:t> and transforming the economy by securing funds from government to help our businesses and support employment needs and many of our large transformational projects have completed or remain on track to complete. This slide gives highlights the progress made across a number of areas both in this financial year and to date. During the year we have also campaigned on behalf of Greater Lincolnshire for an enhanced focus on further education and employers in the education sector, more investment into broadband, and a stronger focus on coastal towns. We are very proud of the groundbreaking work we are undertaking to cement Lincolnshire’s reputation for food processing and automation, and have ambitious aspirations to become the national, if not a global lead for this. The Greater Lincolnshire Growth Fund was launched in October 2017 to support private sector businesses operating in the LEP's priority sectors and almost £3m of grant funding has been made this year.  Individual sector development has accelerated particularly within the food, digital, and health sectors, with new advances also being made across </a:t>
            </a:r>
            <a:r>
              <a:rPr lang="en-US" sz="1200" b="0" i="0" u="none" strike="noStrike" kern="1200" baseline="0" dirty="0" err="1" smtClean="0">
                <a:solidFill>
                  <a:schemeClr val="tx1"/>
                </a:solidFill>
                <a:latin typeface="+mn-lt"/>
                <a:ea typeface="+mn-ea"/>
                <a:cs typeface="+mn-cs"/>
              </a:rPr>
              <a:t>defence</a:t>
            </a:r>
            <a:r>
              <a:rPr lang="en-US" sz="1200" b="0" i="0" u="none" strike="noStrike" kern="1200" baseline="0" dirty="0" smtClean="0">
                <a:solidFill>
                  <a:schemeClr val="tx1"/>
                </a:solidFill>
                <a:latin typeface="+mn-lt"/>
                <a:ea typeface="+mn-ea"/>
                <a:cs typeface="+mn-cs"/>
              </a:rPr>
              <a:t> and energy. During 2019 we extended the role of our Employment and Skills Board to include the responsibilities of the new national Skills Advisory Panel </a:t>
            </a:r>
            <a:r>
              <a:rPr lang="en-US" sz="1200" b="0" i="0" u="none" strike="noStrike" kern="1200" baseline="0" dirty="0" err="1" smtClean="0">
                <a:solidFill>
                  <a:schemeClr val="tx1"/>
                </a:solidFill>
                <a:latin typeface="+mn-lt"/>
                <a:ea typeface="+mn-ea"/>
                <a:cs typeface="+mn-cs"/>
              </a:rPr>
              <a:t>programme</a:t>
            </a:r>
            <a:r>
              <a:rPr lang="en-US" sz="1200" b="0" i="0" u="none" strike="noStrike" kern="1200" baseline="0" dirty="0" smtClean="0">
                <a:solidFill>
                  <a:schemeClr val="tx1"/>
                </a:solidFill>
                <a:latin typeface="+mn-lt"/>
                <a:ea typeface="+mn-ea"/>
                <a:cs typeface="+mn-cs"/>
              </a:rPr>
              <a:t> which ensures that local specialists are able to provide strategic advice on supply and demand for skills and qualifications and the expanded Enterprise Adviser Network brings together business leaders with local secondary schools to develop career and enterprise strategies and develops more effective ways of increasing the number of encounters and experiences young people have of employers and of work and we now have capacity to work with all secondary schools and FE colleges across Lincolnshire. </a:t>
            </a:r>
          </a:p>
        </p:txBody>
      </p:sp>
      <p:sp>
        <p:nvSpPr>
          <p:cNvPr id="4" name="Slide Number Placeholder 3"/>
          <p:cNvSpPr>
            <a:spLocks noGrp="1"/>
          </p:cNvSpPr>
          <p:nvPr>
            <p:ph type="sldNum" sz="quarter" idx="10"/>
          </p:nvPr>
        </p:nvSpPr>
        <p:spPr/>
        <p:txBody>
          <a:bodyPr/>
          <a:lstStyle/>
          <a:p>
            <a:fld id="{FB34770F-FD1E-48CE-B43D-4003B2814C39}" type="slidenum">
              <a:rPr lang="en-GB" smtClean="0"/>
              <a:t>5</a:t>
            </a:fld>
            <a:endParaRPr lang="en-GB"/>
          </a:p>
        </p:txBody>
      </p:sp>
    </p:spTree>
    <p:extLst>
      <p:ext uri="{BB962C8B-B14F-4D97-AF65-F5344CB8AC3E}">
        <p14:creationId xmlns:p14="http://schemas.microsoft.com/office/powerpoint/2010/main" val="148982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are extremely proud of the rapid development of two Food Enterprise Zones, </a:t>
            </a:r>
            <a:r>
              <a:rPr lang="en-US" sz="1200" b="0" i="0" u="none" strike="noStrike" kern="1200" baseline="0" dirty="0" err="1" smtClean="0">
                <a:solidFill>
                  <a:schemeClr val="tx1"/>
                </a:solidFill>
                <a:latin typeface="+mn-lt"/>
                <a:ea typeface="+mn-ea"/>
                <a:cs typeface="+mn-cs"/>
              </a:rPr>
              <a:t>Europarc</a:t>
            </a:r>
            <a:r>
              <a:rPr lang="en-US" sz="1200" b="0" i="0" u="none" strike="noStrike" kern="1200" baseline="0" dirty="0" smtClean="0">
                <a:solidFill>
                  <a:schemeClr val="tx1"/>
                </a:solidFill>
                <a:latin typeface="+mn-lt"/>
                <a:ea typeface="+mn-ea"/>
                <a:cs typeface="+mn-cs"/>
              </a:rPr>
              <a:t> III, focusing on supporting growth of the existing seafood and value-added food processing cluster on the Humber, and the </a:t>
            </a:r>
            <a:r>
              <a:rPr lang="en-US" sz="1200" b="0" i="0" u="none" strike="noStrike" kern="1200" baseline="0" dirty="0" err="1" smtClean="0">
                <a:solidFill>
                  <a:schemeClr val="tx1"/>
                </a:solidFill>
                <a:latin typeface="+mn-lt"/>
                <a:ea typeface="+mn-ea"/>
                <a:cs typeface="+mn-cs"/>
              </a:rPr>
              <a:t>Holbeach</a:t>
            </a:r>
            <a:r>
              <a:rPr lang="en-US" sz="1200" b="0" i="0" u="none" strike="noStrike" kern="1200" baseline="0" dirty="0" smtClean="0">
                <a:solidFill>
                  <a:schemeClr val="tx1"/>
                </a:solidFill>
                <a:latin typeface="+mn-lt"/>
                <a:ea typeface="+mn-ea"/>
                <a:cs typeface="+mn-cs"/>
              </a:rPr>
              <a:t> FEZ</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laying important infrastructure for phase 1 of the South Lincolnshire Food Enterprise Zone. The </a:t>
            </a:r>
            <a:r>
              <a:rPr lang="en-US" sz="1200" b="0" i="0" u="none" strike="noStrike" kern="1200" baseline="0" dirty="0" err="1" smtClean="0">
                <a:solidFill>
                  <a:schemeClr val="tx1"/>
                </a:solidFill>
                <a:latin typeface="+mn-lt"/>
                <a:ea typeface="+mn-ea"/>
                <a:cs typeface="+mn-cs"/>
              </a:rPr>
              <a:t>Holbeach</a:t>
            </a:r>
            <a:r>
              <a:rPr lang="en-US" sz="1200" b="0" i="0" u="none" strike="noStrike" kern="1200" baseline="0" dirty="0" smtClean="0">
                <a:solidFill>
                  <a:schemeClr val="tx1"/>
                </a:solidFill>
                <a:latin typeface="+mn-lt"/>
                <a:ea typeface="+mn-ea"/>
                <a:cs typeface="+mn-cs"/>
              </a:rPr>
              <a:t> site hosts the </a:t>
            </a:r>
            <a:r>
              <a:rPr lang="en-US" sz="1200" b="0" i="0" u="none" strike="noStrike" kern="1200" baseline="0" dirty="0" err="1" smtClean="0">
                <a:solidFill>
                  <a:schemeClr val="tx1"/>
                </a:solidFill>
                <a:latin typeface="+mn-lt"/>
                <a:ea typeface="+mn-ea"/>
                <a:cs typeface="+mn-cs"/>
              </a:rPr>
              <a:t>Agri</a:t>
            </a:r>
            <a:r>
              <a:rPr lang="en-US" sz="1200" b="0" i="0" u="none" strike="noStrike" kern="1200" baseline="0" dirty="0" smtClean="0">
                <a:solidFill>
                  <a:schemeClr val="tx1"/>
                </a:solidFill>
                <a:latin typeface="+mn-lt"/>
                <a:ea typeface="+mn-ea"/>
                <a:cs typeface="+mn-cs"/>
              </a:rPr>
              <a:t>-food Centre of Excellence as a key partner, to include microbiology and chemistry laboratories, test kitchens, and seminar rooms, and will act as a world-leading innovation hub for advanced technologies such as robotics and automation ensuring our </a:t>
            </a:r>
            <a:r>
              <a:rPr lang="en-US" sz="1200" b="0" i="0" u="none" strike="noStrike" kern="1200" baseline="0" dirty="0" err="1" smtClean="0">
                <a:solidFill>
                  <a:schemeClr val="tx1"/>
                </a:solidFill>
                <a:latin typeface="+mn-lt"/>
                <a:ea typeface="+mn-ea"/>
                <a:cs typeface="+mn-cs"/>
              </a:rPr>
              <a:t>agri</a:t>
            </a:r>
            <a:r>
              <a:rPr lang="en-US" sz="1200" b="0" i="0" u="none" strike="noStrike" kern="1200" baseline="0" dirty="0" smtClean="0">
                <a:solidFill>
                  <a:schemeClr val="tx1"/>
                </a:solidFill>
                <a:latin typeface="+mn-lt"/>
                <a:ea typeface="+mn-ea"/>
                <a:cs typeface="+mn-cs"/>
              </a:rPr>
              <a:t>-food industry remains globally competitive.  Another pivotal project is the Lincoln Medical School, a game-changing, high-quality integrated clinical facility which will drive skills development across the fields of medicine and allied health subjects to combine teaching facilities with innovation within a zero carbon building.   Our Skills Capital Investment Fund was established to support capital projects that will result in an increase in the talent pool that employers can recruit from locally and an </a:t>
            </a:r>
            <a:r>
              <a:rPr lang="en-US" sz="1200" b="0" i="0" u="none" strike="noStrike" kern="1200" baseline="0" dirty="0" err="1" smtClean="0">
                <a:solidFill>
                  <a:schemeClr val="tx1"/>
                </a:solidFill>
                <a:latin typeface="+mn-lt"/>
                <a:ea typeface="+mn-ea"/>
                <a:cs typeface="+mn-cs"/>
              </a:rPr>
              <a:t>upskilled</a:t>
            </a:r>
            <a:r>
              <a:rPr lang="en-US" sz="1200" b="0" i="0" u="none" strike="noStrike" kern="1200" baseline="0" dirty="0" smtClean="0">
                <a:solidFill>
                  <a:schemeClr val="tx1"/>
                </a:solidFill>
                <a:latin typeface="+mn-lt"/>
                <a:ea typeface="+mn-ea"/>
                <a:cs typeface="+mn-cs"/>
              </a:rPr>
              <a:t> workforce within our priority sectors. Three schemes completed in 2019/20 are the Digital Skills Centre</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Stamford College, </a:t>
            </a:r>
            <a:r>
              <a:rPr lang="en-US" sz="1200" b="0" i="0" u="none" strike="noStrike" kern="1200" baseline="0" dirty="0" err="1" smtClean="0">
                <a:solidFill>
                  <a:schemeClr val="tx1"/>
                </a:solidFill>
                <a:latin typeface="+mn-lt"/>
                <a:ea typeface="+mn-ea"/>
                <a:cs typeface="+mn-cs"/>
              </a:rPr>
              <a:t>supporing</a:t>
            </a:r>
            <a:r>
              <a:rPr lang="en-US" sz="1200" b="0" i="0" u="none" strike="noStrike" kern="1200" baseline="0" dirty="0" smtClean="0">
                <a:solidFill>
                  <a:schemeClr val="tx1"/>
                </a:solidFill>
                <a:latin typeface="+mn-lt"/>
                <a:ea typeface="+mn-ea"/>
                <a:cs typeface="+mn-cs"/>
              </a:rPr>
              <a:t> mobile technologies and green IT, the EMAT (Engineering, Manufacturing and Technology) Centre at Boston College, showcasing an industry-driven training facility for careers in the </a:t>
            </a:r>
            <a:r>
              <a:rPr lang="en-US" sz="1200" b="0" i="0" u="none" strike="noStrike" kern="1200" baseline="0" dirty="0" err="1" smtClean="0">
                <a:solidFill>
                  <a:schemeClr val="tx1"/>
                </a:solidFill>
                <a:latin typeface="+mn-lt"/>
                <a:ea typeface="+mn-ea"/>
                <a:cs typeface="+mn-cs"/>
              </a:rPr>
              <a:t>agri</a:t>
            </a:r>
            <a:r>
              <a:rPr lang="en-US" sz="1200" b="0" i="0" u="none" strike="noStrike" kern="1200" baseline="0" dirty="0" smtClean="0">
                <a:solidFill>
                  <a:schemeClr val="tx1"/>
                </a:solidFill>
                <a:latin typeface="+mn-lt"/>
                <a:ea typeface="+mn-ea"/>
                <a:cs typeface="+mn-cs"/>
              </a:rPr>
              <a:t>-food, engineering and manufacturing sectors; and the Technical and Business Skills Innovation Hub (University Campus North Lincolnshire) in </a:t>
            </a:r>
            <a:r>
              <a:rPr lang="en-US" sz="1200" b="0" i="0" u="none" strike="noStrike" kern="1200" baseline="0" dirty="0" err="1" smtClean="0">
                <a:solidFill>
                  <a:schemeClr val="tx1"/>
                </a:solidFill>
                <a:latin typeface="+mn-lt"/>
                <a:ea typeface="+mn-ea"/>
                <a:cs typeface="+mn-cs"/>
              </a:rPr>
              <a:t>Scunthorpe</a:t>
            </a:r>
            <a:r>
              <a:rPr lang="en-US" sz="1200" b="0" i="0" u="none" strike="noStrike" kern="1200" baseline="0" dirty="0" smtClean="0">
                <a:solidFill>
                  <a:schemeClr val="tx1"/>
                </a:solidFill>
                <a:latin typeface="+mn-lt"/>
                <a:ea typeface="+mn-ea"/>
                <a:cs typeface="+mn-cs"/>
              </a:rPr>
              <a:t>, supporting 1,858 new learners from this site. Infrastructure schemes include the South Humber Industrial Investment </a:t>
            </a:r>
            <a:r>
              <a:rPr lang="en-US" sz="1200" b="0" i="0" u="none" strike="noStrike" kern="1200" baseline="0" dirty="0" err="1" smtClean="0">
                <a:solidFill>
                  <a:schemeClr val="tx1"/>
                </a:solidFill>
                <a:latin typeface="+mn-lt"/>
                <a:ea typeface="+mn-ea"/>
                <a:cs typeface="+mn-cs"/>
              </a:rPr>
              <a:t>Programme</a:t>
            </a:r>
            <a:r>
              <a:rPr lang="en-US" sz="1200" b="0" i="0" u="none" strike="noStrike" kern="1200" baseline="0" dirty="0" smtClean="0">
                <a:solidFill>
                  <a:schemeClr val="tx1"/>
                </a:solidFill>
                <a:latin typeface="+mn-lt"/>
                <a:ea typeface="+mn-ea"/>
                <a:cs typeface="+mn-cs"/>
              </a:rPr>
              <a:t> Phase 2 Humber Link Road, essentially key road construction enabling access to employment and strategic connectivity; the Gainsborough Growth Project Phase 1, a major regeneration investment in Gainsborough including transport, town </a:t>
            </a:r>
            <a:r>
              <a:rPr lang="en-US" sz="1200" b="0" i="0" u="none" strike="noStrike" kern="1200" baseline="0" dirty="0" err="1" smtClean="0">
                <a:solidFill>
                  <a:schemeClr val="tx1"/>
                </a:solidFill>
                <a:latin typeface="+mn-lt"/>
                <a:ea typeface="+mn-ea"/>
                <a:cs typeface="+mn-cs"/>
              </a:rPr>
              <a:t>centre</a:t>
            </a:r>
            <a:r>
              <a:rPr lang="en-US" sz="1200" b="0" i="0" u="none" strike="noStrike" kern="1200" baseline="0" dirty="0" smtClean="0">
                <a:solidFill>
                  <a:schemeClr val="tx1"/>
                </a:solidFill>
                <a:latin typeface="+mn-lt"/>
                <a:ea typeface="+mn-ea"/>
                <a:cs typeface="+mn-cs"/>
              </a:rPr>
              <a:t> living, and plans for a cinema development; and the transformational Grantham Southern Relief Road Phase 2, a relief road bringing significant housing and employment opportunities and cementing Grantham’s position as a key sub-regional destination.  </a:t>
            </a:r>
            <a:endParaRPr lang="en-GB" dirty="0"/>
          </a:p>
        </p:txBody>
      </p:sp>
      <p:sp>
        <p:nvSpPr>
          <p:cNvPr id="4" name="Slide Number Placeholder 3"/>
          <p:cNvSpPr>
            <a:spLocks noGrp="1"/>
          </p:cNvSpPr>
          <p:nvPr>
            <p:ph type="sldNum" sz="quarter" idx="10"/>
          </p:nvPr>
        </p:nvSpPr>
        <p:spPr/>
        <p:txBody>
          <a:bodyPr/>
          <a:lstStyle/>
          <a:p>
            <a:fld id="{FB34770F-FD1E-48CE-B43D-4003B2814C39}" type="slidenum">
              <a:rPr lang="en-GB" smtClean="0"/>
              <a:t>6</a:t>
            </a:fld>
            <a:endParaRPr lang="en-GB"/>
          </a:p>
        </p:txBody>
      </p:sp>
    </p:spTree>
    <p:extLst>
      <p:ext uri="{BB962C8B-B14F-4D97-AF65-F5344CB8AC3E}">
        <p14:creationId xmlns:p14="http://schemas.microsoft.com/office/powerpoint/2010/main" val="153331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Business Lincolnshire Growth Hub is the business support arm of the LEP which offers fully funded, impartial advice to access business experts and mentors, support and guidance, grants and finance, to any business looking for support to </a:t>
            </a:r>
            <a:r>
              <a:rPr lang="en-US" sz="1200" b="0" i="0" u="none" strike="noStrike" kern="1200" baseline="0" dirty="0" err="1" smtClean="0">
                <a:solidFill>
                  <a:schemeClr val="tx1"/>
                </a:solidFill>
                <a:latin typeface="+mn-lt"/>
                <a:ea typeface="+mn-ea"/>
                <a:cs typeface="+mn-cs"/>
              </a:rPr>
              <a:t>stabilise</a:t>
            </a:r>
            <a:r>
              <a:rPr lang="en-US" sz="1200" b="0" i="0" u="none" strike="noStrike" kern="1200" baseline="0" dirty="0" smtClean="0">
                <a:solidFill>
                  <a:schemeClr val="tx1"/>
                </a:solidFill>
                <a:latin typeface="+mn-lt"/>
                <a:ea typeface="+mn-ea"/>
                <a:cs typeface="+mn-cs"/>
              </a:rPr>
              <a:t>, grow, and become more competitive. This year has seen the offer increased through three new Scale Up Workshop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tailored to the learning styles of the scale up businesses and the successful </a:t>
            </a:r>
            <a:r>
              <a:rPr lang="en-US" sz="1200" b="0" i="0" u="none" strike="noStrike" kern="1200" baseline="0" dirty="0" err="1" smtClean="0">
                <a:solidFill>
                  <a:schemeClr val="tx1"/>
                </a:solidFill>
                <a:latin typeface="+mn-lt"/>
                <a:ea typeface="+mn-ea"/>
                <a:cs typeface="+mn-cs"/>
              </a:rPr>
              <a:t>Interreg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programme</a:t>
            </a:r>
            <a:r>
              <a:rPr lang="en-US" sz="1200" b="0" i="0" u="none" strike="noStrike" kern="1200" baseline="0" dirty="0" smtClean="0">
                <a:solidFill>
                  <a:schemeClr val="tx1"/>
                </a:solidFill>
                <a:latin typeface="+mn-lt"/>
                <a:ea typeface="+mn-ea"/>
                <a:cs typeface="+mn-cs"/>
              </a:rPr>
              <a:t>; COTEMACO (Collaborative robots within </a:t>
            </a:r>
            <a:r>
              <a:rPr lang="en-US" sz="1200" b="0" i="0" u="none" strike="noStrike" kern="1200" baseline="0" dirty="0" err="1" smtClean="0">
                <a:solidFill>
                  <a:schemeClr val="tx1"/>
                </a:solidFill>
                <a:latin typeface="+mn-lt"/>
                <a:ea typeface="+mn-ea"/>
                <a:cs typeface="+mn-cs"/>
              </a:rPr>
              <a:t>Agri</a:t>
            </a:r>
            <a:r>
              <a:rPr lang="en-US" sz="1200" b="0" i="0" u="none" strike="noStrike" kern="1200" baseline="0" dirty="0" smtClean="0">
                <a:solidFill>
                  <a:schemeClr val="tx1"/>
                </a:solidFill>
                <a:latin typeface="+mn-lt"/>
                <a:ea typeface="+mn-ea"/>
                <a:cs typeface="+mn-cs"/>
              </a:rPr>
              <a:t>-food/ Manufacturing environments).  We worked with private sector partners to develop a Digital Hub (Mosaic) providing office accommodation, fixed desk options, co-working, meeting, and events spaces providing a fantastic facility and focal point for the digital community. </a:t>
            </a:r>
            <a:r>
              <a:rPr lang="en-GB"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Our main aims within the local employment, skills and training agenda is to inspire and support young people to stay and work in the area, and to train and support people who are already working, or seeking jobs, so that they gain the skills needed to take up future job vacancies.  During 2019 we expanded our Enterprise Adviser Network bringing together business leaders with local secondary schools to develop career and enterprise strategies through more effective ways of improving work experiences for young people. In partnership with Lincolnshire County Council and district councils, two additional Enterprise Coordinators were recruited, enabling us to now work with all secondary schools and FE colleges across Lincolnshire. </a:t>
            </a:r>
            <a:r>
              <a:rPr lang="en-GB" sz="1200" b="0" i="0" u="none" strike="noStrike" kern="1200" baseline="0" dirty="0" smtClean="0">
                <a:solidFill>
                  <a:schemeClr val="tx1"/>
                </a:solidFill>
                <a:latin typeface="+mn-lt"/>
                <a:ea typeface="+mn-ea"/>
                <a:cs typeface="+mn-cs"/>
              </a:rPr>
              <a:t>Our </a:t>
            </a:r>
            <a:r>
              <a:rPr lang="en-US" sz="1200" b="0" i="0" u="none" strike="noStrike" kern="1200" baseline="0" dirty="0" smtClean="0">
                <a:solidFill>
                  <a:schemeClr val="tx1"/>
                </a:solidFill>
                <a:latin typeface="+mn-lt"/>
                <a:ea typeface="+mn-ea"/>
                <a:cs typeface="+mn-cs"/>
              </a:rPr>
              <a:t>Team Lincolnshire Ambassador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is a vital part of driving forward investment and sector development ambitions and encouraging collaborative working amongst members and the public sector through events and promotion. They have already played a key role in collaborating together to rally support and to bring forward new schemes and sites across our region including the South Lincolnshire Food Enterprise Zone and Skegness Business Park. See the Annual Report for a full list and all projects and </a:t>
            </a:r>
            <a:r>
              <a:rPr lang="en-US" sz="1200" b="0" i="0" u="none" strike="noStrike" kern="1200" baseline="0" dirty="0" err="1" smtClean="0">
                <a:solidFill>
                  <a:schemeClr val="tx1"/>
                </a:solidFill>
                <a:latin typeface="+mn-lt"/>
                <a:ea typeface="+mn-ea"/>
                <a:cs typeface="+mn-cs"/>
              </a:rPr>
              <a:t>programmes</a:t>
            </a:r>
            <a:r>
              <a:rPr lang="en-US" sz="1200" b="0" i="0" u="none" strike="noStrike" kern="1200" baseline="0" dirty="0" smtClean="0">
                <a:solidFill>
                  <a:schemeClr val="tx1"/>
                </a:solidFill>
                <a:latin typeface="+mn-lt"/>
                <a:ea typeface="+mn-ea"/>
                <a:cs typeface="+mn-cs"/>
              </a:rPr>
              <a:t> on our website. </a:t>
            </a:r>
            <a:endParaRPr lang="en-GB" dirty="0"/>
          </a:p>
        </p:txBody>
      </p:sp>
      <p:sp>
        <p:nvSpPr>
          <p:cNvPr id="4" name="Slide Number Placeholder 3"/>
          <p:cNvSpPr>
            <a:spLocks noGrp="1"/>
          </p:cNvSpPr>
          <p:nvPr>
            <p:ph type="sldNum" sz="quarter" idx="10"/>
          </p:nvPr>
        </p:nvSpPr>
        <p:spPr/>
        <p:txBody>
          <a:bodyPr/>
          <a:lstStyle/>
          <a:p>
            <a:fld id="{FB34770F-FD1E-48CE-B43D-4003B2814C39}" type="slidenum">
              <a:rPr lang="en-GB" smtClean="0"/>
              <a:t>7</a:t>
            </a:fld>
            <a:endParaRPr lang="en-GB"/>
          </a:p>
        </p:txBody>
      </p:sp>
    </p:spTree>
    <p:extLst>
      <p:ext uri="{BB962C8B-B14F-4D97-AF65-F5344CB8AC3E}">
        <p14:creationId xmlns:p14="http://schemas.microsoft.com/office/powerpoint/2010/main" val="3175377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smtClean="0">
                <a:solidFill>
                  <a:schemeClr val="tx1"/>
                </a:solidFill>
                <a:effectLst/>
                <a:latin typeface="+mn-lt"/>
                <a:ea typeface="+mn-ea"/>
                <a:cs typeface="+mn-cs"/>
              </a:rPr>
              <a:t>The following section provides a</a:t>
            </a:r>
            <a:r>
              <a:rPr lang="en-GB" sz="1200" i="0" kern="1200" baseline="0" dirty="0" smtClean="0">
                <a:solidFill>
                  <a:schemeClr val="tx1"/>
                </a:solidFill>
                <a:effectLst/>
                <a:latin typeface="+mn-lt"/>
                <a:ea typeface="+mn-ea"/>
                <a:cs typeface="+mn-cs"/>
              </a:rPr>
              <a:t> </a:t>
            </a:r>
            <a:r>
              <a:rPr lang="en-GB" sz="1200" i="0" kern="1200" dirty="0" smtClean="0">
                <a:solidFill>
                  <a:schemeClr val="tx1"/>
                </a:solidFill>
                <a:effectLst/>
                <a:latin typeface="+mn-lt"/>
                <a:ea typeface="+mn-ea"/>
                <a:cs typeface="+mn-cs"/>
              </a:rPr>
              <a:t>summary of the financial position</a:t>
            </a:r>
            <a:r>
              <a:rPr lang="en-GB" sz="1200" i="0" kern="1200" baseline="0" dirty="0" smtClean="0">
                <a:solidFill>
                  <a:schemeClr val="tx1"/>
                </a:solidFill>
                <a:effectLst/>
                <a:latin typeface="+mn-lt"/>
                <a:ea typeface="+mn-ea"/>
                <a:cs typeface="+mn-cs"/>
              </a:rPr>
              <a:t> </a:t>
            </a:r>
            <a:r>
              <a:rPr lang="en-GB" sz="1200" i="0" kern="1200" dirty="0" smtClean="0">
                <a:solidFill>
                  <a:schemeClr val="tx1"/>
                </a:solidFill>
                <a:effectLst/>
                <a:latin typeface="+mn-lt"/>
                <a:ea typeface="+mn-ea"/>
                <a:cs typeface="+mn-cs"/>
              </a:rPr>
              <a:t>of the Greater Lincolnshire LEP from 1</a:t>
            </a:r>
            <a:r>
              <a:rPr lang="en-GB" sz="1200" i="0" kern="1200" baseline="30000" dirty="0" smtClean="0">
                <a:solidFill>
                  <a:schemeClr val="tx1"/>
                </a:solidFill>
                <a:effectLst/>
                <a:latin typeface="+mn-lt"/>
                <a:ea typeface="+mn-ea"/>
                <a:cs typeface="+mn-cs"/>
              </a:rPr>
              <a:t>st</a:t>
            </a:r>
            <a:r>
              <a:rPr lang="en-GB" sz="1200" i="0" kern="1200" dirty="0" smtClean="0">
                <a:solidFill>
                  <a:schemeClr val="tx1"/>
                </a:solidFill>
                <a:effectLst/>
                <a:latin typeface="+mn-lt"/>
                <a:ea typeface="+mn-ea"/>
                <a:cs typeface="+mn-cs"/>
              </a:rPr>
              <a:t> April 2019 – 31</a:t>
            </a:r>
            <a:r>
              <a:rPr lang="en-GB" sz="1200" i="0" kern="1200" baseline="30000" dirty="0" smtClean="0">
                <a:solidFill>
                  <a:schemeClr val="tx1"/>
                </a:solidFill>
                <a:effectLst/>
                <a:latin typeface="+mn-lt"/>
                <a:ea typeface="+mn-ea"/>
                <a:cs typeface="+mn-cs"/>
              </a:rPr>
              <a:t>st</a:t>
            </a:r>
            <a:r>
              <a:rPr lang="en-GB" sz="1200" i="0" kern="1200" dirty="0" smtClean="0">
                <a:solidFill>
                  <a:schemeClr val="tx1"/>
                </a:solidFill>
                <a:effectLst/>
                <a:latin typeface="+mn-lt"/>
                <a:ea typeface="+mn-ea"/>
                <a:cs typeface="+mn-cs"/>
              </a:rPr>
              <a:t> March 2020.  </a:t>
            </a:r>
          </a:p>
          <a:p>
            <a:endParaRPr lang="en-GB" sz="1200" i="0" kern="1200" dirty="0" smtClean="0">
              <a:solidFill>
                <a:schemeClr val="tx1"/>
              </a:solidFill>
              <a:effectLst/>
              <a:latin typeface="+mn-lt"/>
              <a:ea typeface="+mn-ea"/>
              <a:cs typeface="+mn-cs"/>
            </a:endParaRPr>
          </a:p>
          <a:p>
            <a:r>
              <a:rPr lang="en-GB" sz="1200" i="0" kern="1200" dirty="0" smtClean="0">
                <a:solidFill>
                  <a:schemeClr val="tx1"/>
                </a:solidFill>
                <a:effectLst/>
                <a:latin typeface="+mn-lt"/>
                <a:ea typeface="+mn-ea"/>
                <a:cs typeface="+mn-cs"/>
              </a:rPr>
              <a:t>The LEP received</a:t>
            </a:r>
            <a:r>
              <a:rPr lang="en-GB" sz="1200" i="0" kern="1200" baseline="0" dirty="0" smtClean="0">
                <a:solidFill>
                  <a:schemeClr val="tx1"/>
                </a:solidFill>
                <a:effectLst/>
                <a:latin typeface="+mn-lt"/>
                <a:ea typeface="+mn-ea"/>
                <a:cs typeface="+mn-cs"/>
              </a:rPr>
              <a:t> </a:t>
            </a:r>
            <a:r>
              <a:rPr lang="en-GB" sz="1200" i="0" kern="1200" dirty="0" smtClean="0">
                <a:solidFill>
                  <a:schemeClr val="tx1"/>
                </a:solidFill>
                <a:effectLst/>
                <a:latin typeface="+mn-lt"/>
                <a:ea typeface="+mn-ea"/>
                <a:cs typeface="+mn-cs"/>
              </a:rPr>
              <a:t>£8.7million of funding within the year including its core funding allocation of just under £750k and the annual tranche this year for £6.9million of Single Local Growth Fund.</a:t>
            </a:r>
            <a:r>
              <a:rPr lang="en-GB" sz="1200" i="0" kern="1200" baseline="0" dirty="0" smtClean="0">
                <a:solidFill>
                  <a:schemeClr val="tx1"/>
                </a:solidFill>
                <a:effectLst/>
                <a:latin typeface="+mn-lt"/>
                <a:ea typeface="+mn-ea"/>
                <a:cs typeface="+mn-cs"/>
              </a:rPr>
              <a:t>  E</a:t>
            </a:r>
            <a:r>
              <a:rPr lang="en-GB" sz="1200" i="0" kern="1200" dirty="0" smtClean="0">
                <a:solidFill>
                  <a:schemeClr val="tx1"/>
                </a:solidFill>
                <a:effectLst/>
                <a:latin typeface="+mn-lt"/>
                <a:ea typeface="+mn-ea"/>
                <a:cs typeface="+mn-cs"/>
              </a:rPr>
              <a:t>xpenditure amounted to £9.2m.</a:t>
            </a:r>
          </a:p>
          <a:p>
            <a:endParaRPr lang="en-GB" sz="1200" i="0" kern="1200" baseline="0" dirty="0" smtClean="0">
              <a:solidFill>
                <a:schemeClr val="tx1"/>
              </a:solidFill>
              <a:effectLst/>
              <a:latin typeface="+mn-lt"/>
              <a:ea typeface="+mn-ea"/>
              <a:cs typeface="+mn-cs"/>
            </a:endParaRPr>
          </a:p>
          <a:p>
            <a:r>
              <a:rPr lang="en-GB" sz="1200" i="0" kern="1200" dirty="0" smtClean="0">
                <a:solidFill>
                  <a:schemeClr val="tx1"/>
                </a:solidFill>
                <a:effectLst/>
                <a:latin typeface="+mn-lt"/>
                <a:ea typeface="+mn-ea"/>
                <a:cs typeface="+mn-cs"/>
              </a:rPr>
              <a:t>Duncan &amp; Toplis conducted an independent audit on LEP finances and presented their findings to our Finance &amp; Audit  committee</a:t>
            </a:r>
            <a:r>
              <a:rPr lang="en-GB" sz="1200" i="0" kern="1200" baseline="0" dirty="0" smtClean="0">
                <a:solidFill>
                  <a:schemeClr val="tx1"/>
                </a:solidFill>
                <a:effectLst/>
                <a:latin typeface="+mn-lt"/>
                <a:ea typeface="+mn-ea"/>
                <a:cs typeface="+mn-cs"/>
              </a:rPr>
              <a:t> stating that “No significant errors were found from our review of the financial reports for the year ending 31stMarch 2020 and the income and expenditure and cash balances held are consistent with the accounting records held.”</a:t>
            </a:r>
            <a:endParaRPr lang="en-GB" sz="1200" i="0" dirty="0"/>
          </a:p>
        </p:txBody>
      </p:sp>
      <p:sp>
        <p:nvSpPr>
          <p:cNvPr id="4" name="Slide Number Placeholder 3"/>
          <p:cNvSpPr>
            <a:spLocks noGrp="1"/>
          </p:cNvSpPr>
          <p:nvPr>
            <p:ph type="sldNum" sz="quarter" idx="10"/>
          </p:nvPr>
        </p:nvSpPr>
        <p:spPr/>
        <p:txBody>
          <a:bodyPr/>
          <a:lstStyle/>
          <a:p>
            <a:fld id="{FB34770F-FD1E-48CE-B43D-4003B2814C39}" type="slidenum">
              <a:rPr lang="en-GB" smtClean="0"/>
              <a:t>8</a:t>
            </a:fld>
            <a:endParaRPr lang="en-GB"/>
          </a:p>
        </p:txBody>
      </p:sp>
    </p:spTree>
    <p:extLst>
      <p:ext uri="{BB962C8B-B14F-4D97-AF65-F5344CB8AC3E}">
        <p14:creationId xmlns:p14="http://schemas.microsoft.com/office/powerpoint/2010/main" val="4132888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The  </a:t>
            </a:r>
            <a:r>
              <a:rPr lang="en-GB" sz="1200" kern="1200" baseline="0" dirty="0" smtClean="0">
                <a:solidFill>
                  <a:schemeClr val="tx1"/>
                </a:solidFill>
                <a:effectLst/>
                <a:latin typeface="+mn-lt"/>
                <a:ea typeface="+mn-ea"/>
                <a:cs typeface="+mn-cs"/>
              </a:rPr>
              <a:t>core</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income received in period was £500,000 and actual expenditure outturn for 19/20 is £488,712. </a:t>
            </a:r>
            <a:r>
              <a:rPr lang="en-GB" sz="1200" kern="1200" baseline="0" dirty="0" smtClean="0">
                <a:solidFill>
                  <a:schemeClr val="tx1"/>
                </a:solidFill>
                <a:effectLst/>
                <a:latin typeface="+mn-lt"/>
                <a:ea typeface="+mn-ea"/>
                <a:cs typeface="+mn-cs"/>
              </a:rPr>
              <a:t>The small underspend of £11,288 was placed on LEP Core Reserves. </a:t>
            </a:r>
            <a:r>
              <a:rPr lang="en-GB" sz="1200" kern="1200" baseline="0" dirty="0" smtClean="0">
                <a:solidFill>
                  <a:schemeClr val="tx1"/>
                </a:solidFill>
                <a:effectLst/>
                <a:latin typeface="+mn-lt"/>
                <a:ea typeface="+mn-ea"/>
                <a:cs typeface="+mn-cs"/>
              </a:rPr>
              <a:t>Other core contributions are </a:t>
            </a:r>
            <a:r>
              <a:rPr lang="en-GB" sz="1200" kern="1200" baseline="0" dirty="0" err="1" smtClean="0">
                <a:solidFill>
                  <a:schemeClr val="tx1"/>
                </a:solidFill>
                <a:effectLst/>
                <a:latin typeface="+mn-lt"/>
                <a:ea typeface="+mn-ea"/>
                <a:cs typeface="+mn-cs"/>
              </a:rPr>
              <a:t>ringfenced</a:t>
            </a:r>
            <a:r>
              <a:rPr lang="en-GB" sz="1200" kern="1200" baseline="0" dirty="0" smtClean="0">
                <a:solidFill>
                  <a:schemeClr val="tx1"/>
                </a:solidFill>
                <a:effectLst/>
                <a:latin typeface="+mn-lt"/>
                <a:ea typeface="+mn-ea"/>
                <a:cs typeface="+mn-cs"/>
              </a:rPr>
              <a:t> for specific spend such as the Enterprise coordinator grant.  </a:t>
            </a:r>
            <a:r>
              <a:rPr lang="en-GB" sz="1200" kern="1200" dirty="0" smtClean="0">
                <a:solidFill>
                  <a:schemeClr val="tx1"/>
                </a:solidFill>
                <a:effectLst/>
                <a:latin typeface="+mn-lt"/>
                <a:ea typeface="+mn-ea"/>
                <a:cs typeface="+mn-cs"/>
              </a:rPr>
              <a:t>There </a:t>
            </a:r>
            <a:r>
              <a:rPr lang="en-GB" sz="1200" kern="1200" dirty="0" smtClean="0">
                <a:solidFill>
                  <a:schemeClr val="tx1"/>
                </a:solidFill>
                <a:effectLst/>
                <a:latin typeface="+mn-lt"/>
                <a:ea typeface="+mn-ea"/>
                <a:cs typeface="+mn-cs"/>
              </a:rPr>
              <a:t>is a requirement for the LEP to match fund £250,000 of the core budget with a further £250,000 of match funding.  Analysis has shown that match funding  this year of £371,151 has been evidenced, and has exceeded this target</a:t>
            </a:r>
            <a:r>
              <a:rPr lang="en-GB" sz="1200" kern="1200" baseline="0" dirty="0" smtClean="0">
                <a:solidFill>
                  <a:schemeClr val="tx1"/>
                </a:solidFill>
                <a:effectLst/>
                <a:latin typeface="+mn-lt"/>
                <a:ea typeface="+mn-ea"/>
                <a:cs typeface="+mn-cs"/>
              </a:rPr>
              <a:t> in </a:t>
            </a:r>
            <a:r>
              <a:rPr lang="en-GB" sz="1200" kern="1200" dirty="0" smtClean="0">
                <a:solidFill>
                  <a:schemeClr val="tx1"/>
                </a:solidFill>
                <a:effectLst/>
                <a:latin typeface="+mn-lt"/>
                <a:ea typeface="+mn-ea"/>
                <a:cs typeface="+mn-cs"/>
              </a:rPr>
              <a:t>supporting the delivery of the LEP core function,</a:t>
            </a:r>
            <a:r>
              <a:rPr lang="en-GB" sz="1200" kern="1200" baseline="0" dirty="0" smtClean="0">
                <a:solidFill>
                  <a:schemeClr val="tx1"/>
                </a:solidFill>
                <a:effectLst/>
                <a:latin typeface="+mn-lt"/>
                <a:ea typeface="+mn-ea"/>
                <a:cs typeface="+mn-cs"/>
              </a:rPr>
              <a:t> made</a:t>
            </a:r>
            <a:r>
              <a:rPr lang="en-GB" sz="1200" kern="1200" dirty="0" smtClean="0">
                <a:solidFill>
                  <a:schemeClr val="tx1"/>
                </a:solidFill>
                <a:effectLst/>
                <a:latin typeface="+mn-lt"/>
                <a:ea typeface="+mn-ea"/>
                <a:cs typeface="+mn-cs"/>
              </a:rPr>
              <a:t> up of the</a:t>
            </a:r>
            <a:r>
              <a:rPr lang="en-GB" sz="1200" kern="1200" baseline="0" dirty="0" smtClean="0">
                <a:solidFill>
                  <a:schemeClr val="tx1"/>
                </a:solidFill>
                <a:effectLst/>
                <a:latin typeface="+mn-lt"/>
                <a:ea typeface="+mn-ea"/>
                <a:cs typeface="+mn-cs"/>
              </a:rPr>
              <a:t> in kind contributions and other costs shown.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34770F-FD1E-48CE-B43D-4003B2814C39}" type="slidenum">
              <a:rPr lang="en-GB" smtClean="0"/>
              <a:t>9</a:t>
            </a:fld>
            <a:endParaRPr lang="en-GB"/>
          </a:p>
        </p:txBody>
      </p:sp>
    </p:spTree>
    <p:extLst>
      <p:ext uri="{BB962C8B-B14F-4D97-AF65-F5344CB8AC3E}">
        <p14:creationId xmlns:p14="http://schemas.microsoft.com/office/powerpoint/2010/main" val="456183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Single Local Growth Fund is our</a:t>
            </a:r>
            <a:r>
              <a:rPr lang="en-GB" sz="1200" kern="1200" baseline="0" dirty="0" smtClean="0">
                <a:solidFill>
                  <a:schemeClr val="tx1"/>
                </a:solidFill>
                <a:effectLst/>
                <a:latin typeface="+mn-lt"/>
                <a:ea typeface="+mn-ea"/>
                <a:cs typeface="+mn-cs"/>
              </a:rPr>
              <a:t> largest financial responsibility. </a:t>
            </a:r>
            <a:r>
              <a:rPr lang="en-GB" sz="1200" kern="1200" dirty="0" smtClean="0">
                <a:solidFill>
                  <a:schemeClr val="tx1"/>
                </a:solidFill>
                <a:effectLst/>
                <a:latin typeface="+mn-lt"/>
                <a:ea typeface="+mn-ea"/>
                <a:cs typeface="+mn-cs"/>
              </a:rPr>
              <a:t>At year end we currently hold contracts with an agreed grant contribution of £119,147,638.  The LEP is 96.36% contracted against its total growth Deal allocation of £123,647,638. A remaining contract of £4.5million is in negotiation and it is expected to be signed as a deed in early 20/21.    Within the year we received our fourth tranche of growth deal monies to the sum of £6,809,606. The table here</a:t>
            </a:r>
            <a:r>
              <a:rPr lang="en-GB" sz="1200" kern="1200" baseline="0" dirty="0" smtClean="0">
                <a:solidFill>
                  <a:schemeClr val="tx1"/>
                </a:solidFill>
                <a:effectLst/>
                <a:latin typeface="+mn-lt"/>
                <a:ea typeface="+mn-ea"/>
                <a:cs typeface="+mn-cs"/>
              </a:rPr>
              <a:t> shows</a:t>
            </a:r>
            <a:r>
              <a:rPr lang="en-GB" sz="1200" kern="1200" dirty="0" smtClean="0">
                <a:solidFill>
                  <a:schemeClr val="tx1"/>
                </a:solidFill>
                <a:effectLst/>
                <a:latin typeface="+mn-lt"/>
                <a:ea typeface="+mn-ea"/>
                <a:cs typeface="+mn-cs"/>
              </a:rPr>
              <a:t> how the monies were distributed across the growth deal projects.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Over</a:t>
            </a:r>
            <a:r>
              <a:rPr lang="en-GB" sz="1200" kern="1200" baseline="0" dirty="0" smtClean="0">
                <a:solidFill>
                  <a:schemeClr val="tx1"/>
                </a:solidFill>
                <a:effectLst/>
                <a:latin typeface="+mn-lt"/>
                <a:ea typeface="+mn-ea"/>
                <a:cs typeface="+mn-cs"/>
              </a:rPr>
              <a:t> the financial year </a:t>
            </a:r>
            <a:r>
              <a:rPr lang="en-GB" sz="1200" kern="1200" dirty="0" smtClean="0">
                <a:solidFill>
                  <a:schemeClr val="tx1"/>
                </a:solidFill>
                <a:effectLst/>
                <a:latin typeface="+mn-lt"/>
                <a:ea typeface="+mn-ea"/>
                <a:cs typeface="+mn-cs"/>
              </a:rPr>
              <a:t>£126,905 was accrued to be paid back from the </a:t>
            </a:r>
            <a:r>
              <a:rPr lang="en-GB" sz="1200" kern="1200" dirty="0" err="1" smtClean="0">
                <a:solidFill>
                  <a:schemeClr val="tx1"/>
                </a:solidFill>
                <a:effectLst/>
                <a:latin typeface="+mn-lt"/>
                <a:ea typeface="+mn-ea"/>
                <a:cs typeface="+mn-cs"/>
              </a:rPr>
              <a:t>Hemswell</a:t>
            </a:r>
            <a:r>
              <a:rPr lang="en-GB" sz="1200" kern="1200" dirty="0" smtClean="0">
                <a:solidFill>
                  <a:schemeClr val="tx1"/>
                </a:solidFill>
                <a:effectLst/>
                <a:latin typeface="+mn-lt"/>
                <a:ea typeface="+mn-ea"/>
                <a:cs typeface="+mn-cs"/>
              </a:rPr>
              <a:t> Food Enterprise project following a withdrawal from the project applicant. These monies will be placed on the reserve once received in 20/21.  £3,649,858 had previously been paid back from the withdrawal of the Grantham College project and Skegness Countryside Business Park.  This reserve is expected to be used in future years against the current contracted projects.   </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Accountable Body on behalf of the LEP</a:t>
            </a:r>
            <a:r>
              <a:rPr lang="en-GB" sz="1200" kern="1200" baseline="0" dirty="0" smtClean="0">
                <a:solidFill>
                  <a:schemeClr val="tx1"/>
                </a:solidFill>
                <a:effectLst/>
                <a:latin typeface="+mn-lt"/>
                <a:ea typeface="+mn-ea"/>
                <a:cs typeface="+mn-cs"/>
              </a:rPr>
              <a:t> continues to monitor and report to board on f</a:t>
            </a:r>
            <a:r>
              <a:rPr lang="en-GB" sz="1200" kern="1200" dirty="0" smtClean="0">
                <a:solidFill>
                  <a:schemeClr val="tx1"/>
                </a:solidFill>
                <a:effectLst/>
                <a:latin typeface="+mn-lt"/>
                <a:ea typeface="+mn-ea"/>
                <a:cs typeface="+mn-cs"/>
              </a:rPr>
              <a:t>reedom and flexibilities previously agreed on contracted projects.</a:t>
            </a:r>
            <a:r>
              <a:rPr lang="en-GB" sz="1200" kern="1200" baseline="0" dirty="0" smtClean="0">
                <a:solidFill>
                  <a:schemeClr val="tx1"/>
                </a:solidFill>
                <a:effectLst/>
                <a:latin typeface="+mn-lt"/>
                <a:ea typeface="+mn-ea"/>
                <a:cs typeface="+mn-cs"/>
              </a:rPr>
              <a:t>  All decisions relating to these, were made by the LEP Investment Board and ratified by the Directors Board.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FB34770F-FD1E-48CE-B43D-4003B2814C39}" type="slidenum">
              <a:rPr lang="en-GB" smtClean="0"/>
              <a:t>10</a:t>
            </a:fld>
            <a:endParaRPr lang="en-GB"/>
          </a:p>
        </p:txBody>
      </p:sp>
    </p:spTree>
    <p:extLst>
      <p:ext uri="{BB962C8B-B14F-4D97-AF65-F5344CB8AC3E}">
        <p14:creationId xmlns:p14="http://schemas.microsoft.com/office/powerpoint/2010/main" val="4132888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6CC7C05-727A-4B46-9E48-886000CA33BD}"/>
              </a:ext>
            </a:extLst>
          </p:cNvPr>
          <p:cNvPicPr>
            <a:picLocks noChangeAspect="1"/>
          </p:cNvPicPr>
          <p:nvPr userDrawn="1"/>
        </p:nvPicPr>
        <p:blipFill>
          <a:blip r:embed="rId2"/>
          <a:stretch>
            <a:fillRect/>
          </a:stretch>
        </p:blipFill>
        <p:spPr>
          <a:xfrm>
            <a:off x="-55727" y="-45000"/>
            <a:ext cx="9255455" cy="6948000"/>
          </a:xfrm>
          <a:prstGeom prst="rect">
            <a:avLst/>
          </a:prstGeom>
        </p:spPr>
      </p:pic>
      <p:sp>
        <p:nvSpPr>
          <p:cNvPr id="2" name="Title 1">
            <a:extLst>
              <a:ext uri="{FF2B5EF4-FFF2-40B4-BE49-F238E27FC236}">
                <a16:creationId xmlns="" xmlns:a16="http://schemas.microsoft.com/office/drawing/2014/main" id="{FF7CA087-467B-6E43-8D81-F5BA8E1C22DD}"/>
              </a:ext>
            </a:extLst>
          </p:cNvPr>
          <p:cNvSpPr>
            <a:spLocks noGrp="1"/>
          </p:cNvSpPr>
          <p:nvPr>
            <p:ph type="ctrTitle" hasCustomPrompt="1"/>
          </p:nvPr>
        </p:nvSpPr>
        <p:spPr>
          <a:xfrm>
            <a:off x="663486" y="1118648"/>
            <a:ext cx="6858000" cy="2387600"/>
          </a:xfrm>
          <a:prstGeom prst="rect">
            <a:avLst/>
          </a:prstGeom>
        </p:spPr>
        <p:txBody>
          <a:bodyPr anchor="b">
            <a:normAutofit/>
          </a:bodyPr>
          <a:lstStyle>
            <a:lvl1pPr algn="l">
              <a:defRPr sz="4600" b="1" spc="300">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D9702D91-34E4-934C-8134-28837E8CA410}"/>
              </a:ext>
            </a:extLst>
          </p:cNvPr>
          <p:cNvSpPr>
            <a:spLocks noGrp="1"/>
          </p:cNvSpPr>
          <p:nvPr>
            <p:ph type="subTitle" idx="1" hasCustomPrompt="1"/>
          </p:nvPr>
        </p:nvSpPr>
        <p:spPr>
          <a:xfrm>
            <a:off x="663486" y="3506248"/>
            <a:ext cx="6858000" cy="1655762"/>
          </a:xfrm>
          <a:prstGeom prst="rect">
            <a:avLst/>
          </a:prstGeom>
        </p:spPr>
        <p:txBody>
          <a:bodyPr>
            <a:normAutofit/>
          </a:bodyPr>
          <a:lstStyle>
            <a:lvl1pPr marL="0" indent="0" algn="l">
              <a:buNone/>
              <a:defRPr sz="3000" b="1">
                <a:solidFill>
                  <a:srgbClr val="8FA5C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4332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Two subtitles">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126DD89-C9F5-0D4E-AA32-6D9D20F1B6A1}"/>
              </a:ext>
            </a:extLst>
          </p:cNvPr>
          <p:cNvSpPr>
            <a:spLocks noGrp="1"/>
          </p:cNvSpPr>
          <p:nvPr>
            <p:ph type="body" idx="1" hasCustomPrompt="1"/>
          </p:nvPr>
        </p:nvSpPr>
        <p:spPr>
          <a:xfrm>
            <a:off x="384810" y="1681163"/>
            <a:ext cx="4114166" cy="823912"/>
          </a:xfrm>
        </p:spPr>
        <p:txBody>
          <a:bodyPr anchor="b"/>
          <a:lstStyle>
            <a:lvl1pPr marL="0" indent="0">
              <a:buNone/>
              <a:defRPr sz="2400" b="1">
                <a:solidFill>
                  <a:srgbClr val="2733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 xmlns:a16="http://schemas.microsoft.com/office/drawing/2014/main" id="{FDC97EF9-3463-F843-B27E-D260E0C59523}"/>
              </a:ext>
            </a:extLst>
          </p:cNvPr>
          <p:cNvSpPr>
            <a:spLocks noGrp="1"/>
          </p:cNvSpPr>
          <p:nvPr>
            <p:ph sz="half" idx="2"/>
          </p:nvPr>
        </p:nvSpPr>
        <p:spPr>
          <a:xfrm>
            <a:off x="384810" y="2505075"/>
            <a:ext cx="4114166"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ECD008F5-3460-AD43-A468-79B4F8F249DB}"/>
              </a:ext>
            </a:extLst>
          </p:cNvPr>
          <p:cNvSpPr>
            <a:spLocks noGrp="1"/>
          </p:cNvSpPr>
          <p:nvPr>
            <p:ph type="body" sz="quarter" idx="3" hasCustomPrompt="1"/>
          </p:nvPr>
        </p:nvSpPr>
        <p:spPr>
          <a:xfrm>
            <a:off x="4629150" y="1681163"/>
            <a:ext cx="4096838" cy="823912"/>
          </a:xfrm>
        </p:spPr>
        <p:txBody>
          <a:bodyPr anchor="b"/>
          <a:lstStyle>
            <a:lvl1pPr marL="0" indent="0">
              <a:buNone/>
              <a:defRPr sz="2400" b="1">
                <a:solidFill>
                  <a:srgbClr val="2733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 xmlns:a16="http://schemas.microsoft.com/office/drawing/2014/main" id="{AE3F53F7-93D9-8142-A0E9-1A9D6D70A166}"/>
              </a:ext>
            </a:extLst>
          </p:cNvPr>
          <p:cNvSpPr>
            <a:spLocks noGrp="1"/>
          </p:cNvSpPr>
          <p:nvPr>
            <p:ph sz="quarter" idx="4"/>
          </p:nvPr>
        </p:nvSpPr>
        <p:spPr>
          <a:xfrm>
            <a:off x="4629150" y="2505075"/>
            <a:ext cx="4096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 xmlns:a16="http://schemas.microsoft.com/office/drawing/2014/main" id="{60DB09A7-BDCC-A84F-8939-8DA0D1B46373}"/>
              </a:ext>
            </a:extLst>
          </p:cNvPr>
          <p:cNvSpPr>
            <a:spLocks noGrp="1"/>
          </p:cNvSpPr>
          <p:nvPr>
            <p:ph type="title" hasCustomPrompt="1"/>
          </p:nvPr>
        </p:nvSpPr>
        <p:spPr>
          <a:xfrm>
            <a:off x="384809" y="348182"/>
            <a:ext cx="8341179" cy="1249637"/>
          </a:xfrm>
        </p:spPr>
        <p:txBody>
          <a:bodyPr/>
          <a:lstStyle/>
          <a:p>
            <a:r>
              <a:rPr lang="en-US" dirty="0"/>
              <a:t>CLICK TO EDIT MASTER TITLE STYLE</a:t>
            </a:r>
          </a:p>
        </p:txBody>
      </p:sp>
    </p:spTree>
    <p:extLst>
      <p:ext uri="{BB962C8B-B14F-4D97-AF65-F5344CB8AC3E}">
        <p14:creationId xmlns:p14="http://schemas.microsoft.com/office/powerpoint/2010/main" val="2326518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Light: Title and Blank spac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ADB559-F919-3E43-B214-C0C8A9D5B2EB}"/>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69923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Char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ADB559-F919-3E43-B214-C0C8A9D5B2EB}"/>
              </a:ext>
            </a:extLst>
          </p:cNvPr>
          <p:cNvSpPr>
            <a:spLocks noGrp="1"/>
          </p:cNvSpPr>
          <p:nvPr>
            <p:ph type="title" hasCustomPrompt="1"/>
          </p:nvPr>
        </p:nvSpPr>
        <p:spPr/>
        <p:txBody>
          <a:bodyPr/>
          <a:lstStyle/>
          <a:p>
            <a:r>
              <a:rPr lang="en-US" dirty="0"/>
              <a:t>CLICK TO EDIT MASTER TITLE STYLE</a:t>
            </a:r>
          </a:p>
        </p:txBody>
      </p:sp>
      <p:sp>
        <p:nvSpPr>
          <p:cNvPr id="4" name="Chart Placeholder 3">
            <a:extLst>
              <a:ext uri="{FF2B5EF4-FFF2-40B4-BE49-F238E27FC236}">
                <a16:creationId xmlns="" xmlns:a16="http://schemas.microsoft.com/office/drawing/2014/main" id="{B55BCEA2-E721-FA4E-A504-C4548C8644B3}"/>
              </a:ext>
            </a:extLst>
          </p:cNvPr>
          <p:cNvSpPr>
            <a:spLocks noGrp="1"/>
          </p:cNvSpPr>
          <p:nvPr>
            <p:ph type="chart" sz="quarter" idx="10"/>
          </p:nvPr>
        </p:nvSpPr>
        <p:spPr>
          <a:xfrm>
            <a:off x="384175" y="1759131"/>
            <a:ext cx="8394700" cy="4397194"/>
          </a:xfrm>
        </p:spPr>
        <p:txBody>
          <a:bodyPr/>
          <a:lstStyle/>
          <a:p>
            <a:endParaRPr lang="en-US" dirty="0"/>
          </a:p>
        </p:txBody>
      </p:sp>
    </p:spTree>
    <p:extLst>
      <p:ext uri="{BB962C8B-B14F-4D97-AF65-F5344CB8AC3E}">
        <p14:creationId xmlns:p14="http://schemas.microsoft.com/office/powerpoint/2010/main" val="67628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Two Chart 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ADB559-F919-3E43-B214-C0C8A9D5B2EB}"/>
              </a:ext>
            </a:extLst>
          </p:cNvPr>
          <p:cNvSpPr>
            <a:spLocks noGrp="1"/>
          </p:cNvSpPr>
          <p:nvPr>
            <p:ph type="title" hasCustomPrompt="1"/>
          </p:nvPr>
        </p:nvSpPr>
        <p:spPr/>
        <p:txBody>
          <a:bodyPr anchor="t"/>
          <a:lstStyle/>
          <a:p>
            <a:r>
              <a:rPr lang="en-US" dirty="0"/>
              <a:t>CLICK TO EDIT MASTER TITLE STYLE</a:t>
            </a:r>
          </a:p>
        </p:txBody>
      </p:sp>
      <p:sp>
        <p:nvSpPr>
          <p:cNvPr id="4" name="Chart Placeholder 3">
            <a:extLst>
              <a:ext uri="{FF2B5EF4-FFF2-40B4-BE49-F238E27FC236}">
                <a16:creationId xmlns="" xmlns:a16="http://schemas.microsoft.com/office/drawing/2014/main" id="{B55BCEA2-E721-FA4E-A504-C4548C8644B3}"/>
              </a:ext>
            </a:extLst>
          </p:cNvPr>
          <p:cNvSpPr>
            <a:spLocks noGrp="1"/>
          </p:cNvSpPr>
          <p:nvPr>
            <p:ph type="chart" sz="quarter" idx="10"/>
          </p:nvPr>
        </p:nvSpPr>
        <p:spPr>
          <a:xfrm>
            <a:off x="384175" y="1750423"/>
            <a:ext cx="4065905" cy="3187337"/>
          </a:xfrm>
        </p:spPr>
        <p:txBody>
          <a:bodyPr/>
          <a:lstStyle/>
          <a:p>
            <a:endParaRPr lang="en-US" dirty="0"/>
          </a:p>
        </p:txBody>
      </p:sp>
      <p:sp>
        <p:nvSpPr>
          <p:cNvPr id="5" name="Chart Placeholder 3">
            <a:extLst>
              <a:ext uri="{FF2B5EF4-FFF2-40B4-BE49-F238E27FC236}">
                <a16:creationId xmlns="" xmlns:a16="http://schemas.microsoft.com/office/drawing/2014/main" id="{83E3A0AB-D4D9-E744-9068-9DC285D0BE4E}"/>
              </a:ext>
            </a:extLst>
          </p:cNvPr>
          <p:cNvSpPr>
            <a:spLocks noGrp="1"/>
          </p:cNvSpPr>
          <p:nvPr>
            <p:ph type="chart" sz="quarter" idx="11"/>
          </p:nvPr>
        </p:nvSpPr>
        <p:spPr>
          <a:xfrm>
            <a:off x="4720047" y="1750423"/>
            <a:ext cx="4058194" cy="3187337"/>
          </a:xfrm>
        </p:spPr>
        <p:txBody>
          <a:bodyPr/>
          <a:lstStyle/>
          <a:p>
            <a:endParaRPr lang="en-US" dirty="0"/>
          </a:p>
        </p:txBody>
      </p:sp>
      <p:sp>
        <p:nvSpPr>
          <p:cNvPr id="6" name="Text Placeholder 5">
            <a:extLst>
              <a:ext uri="{FF2B5EF4-FFF2-40B4-BE49-F238E27FC236}">
                <a16:creationId xmlns="" xmlns:a16="http://schemas.microsoft.com/office/drawing/2014/main" id="{FA9663E6-E3ED-B44C-BEF6-576BED42770E}"/>
              </a:ext>
            </a:extLst>
          </p:cNvPr>
          <p:cNvSpPr>
            <a:spLocks noGrp="1"/>
          </p:cNvSpPr>
          <p:nvPr>
            <p:ph type="body" sz="quarter" idx="12" hasCustomPrompt="1"/>
          </p:nvPr>
        </p:nvSpPr>
        <p:spPr>
          <a:xfrm>
            <a:off x="384174" y="5094197"/>
            <a:ext cx="4065905" cy="1131978"/>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5">
            <a:extLst>
              <a:ext uri="{FF2B5EF4-FFF2-40B4-BE49-F238E27FC236}">
                <a16:creationId xmlns="" xmlns:a16="http://schemas.microsoft.com/office/drawing/2014/main" id="{7FF82AD1-9B7F-1448-82C7-0D2BD6647E80}"/>
              </a:ext>
            </a:extLst>
          </p:cNvPr>
          <p:cNvSpPr>
            <a:spLocks noGrp="1"/>
          </p:cNvSpPr>
          <p:nvPr>
            <p:ph type="body" sz="quarter" idx="13" hasCustomPrompt="1"/>
          </p:nvPr>
        </p:nvSpPr>
        <p:spPr>
          <a:xfrm>
            <a:off x="4720047" y="5094197"/>
            <a:ext cx="4058194" cy="1131978"/>
          </a:xfrm>
        </p:spPr>
        <p:txBody>
          <a:bodyPr>
            <a:normAutofit/>
          </a:bodyPr>
          <a:lstStyle>
            <a:lvl1pPr marL="0" indent="0">
              <a:buNone/>
              <a:defRPr sz="1800"/>
            </a:lvl1pPr>
          </a:lstStyle>
          <a:p>
            <a:pPr lvl="0"/>
            <a:r>
              <a:rPr lang="en-US" sz="1800" dirty="0"/>
              <a:t>Supporting text goes here</a:t>
            </a:r>
            <a:endParaRPr lang="en-US" dirty="0"/>
          </a:p>
        </p:txBody>
      </p:sp>
    </p:spTree>
    <p:extLst>
      <p:ext uri="{BB962C8B-B14F-4D97-AF65-F5344CB8AC3E}">
        <p14:creationId xmlns:p14="http://schemas.microsoft.com/office/powerpoint/2010/main" val="690573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ht: Chart Left - Text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3" name="Chart Placeholder 3">
            <a:extLst>
              <a:ext uri="{FF2B5EF4-FFF2-40B4-BE49-F238E27FC236}">
                <a16:creationId xmlns="" xmlns:a16="http://schemas.microsoft.com/office/drawing/2014/main" id="{4C5A840C-B171-1440-9D84-5F34C2900ED2}"/>
              </a:ext>
            </a:extLst>
          </p:cNvPr>
          <p:cNvSpPr>
            <a:spLocks noGrp="1"/>
          </p:cNvSpPr>
          <p:nvPr>
            <p:ph type="chart" sz="quarter" idx="10"/>
          </p:nvPr>
        </p:nvSpPr>
        <p:spPr>
          <a:xfrm>
            <a:off x="384175" y="1750423"/>
            <a:ext cx="5676991" cy="4432663"/>
          </a:xfrm>
        </p:spPr>
        <p:txBody>
          <a:bodyPr/>
          <a:lstStyle/>
          <a:p>
            <a:endParaRPr lang="en-US" dirty="0"/>
          </a:p>
        </p:txBody>
      </p:sp>
      <p:sp>
        <p:nvSpPr>
          <p:cNvPr id="4" name="Text Placeholder 5">
            <a:extLst>
              <a:ext uri="{FF2B5EF4-FFF2-40B4-BE49-F238E27FC236}">
                <a16:creationId xmlns="" xmlns:a16="http://schemas.microsoft.com/office/drawing/2014/main" id="{890E1062-6316-A74B-BFCF-54ED408A2A98}"/>
              </a:ext>
            </a:extLst>
          </p:cNvPr>
          <p:cNvSpPr>
            <a:spLocks noGrp="1"/>
          </p:cNvSpPr>
          <p:nvPr>
            <p:ph type="body" sz="quarter" idx="13" hasCustomPrompt="1"/>
          </p:nvPr>
        </p:nvSpPr>
        <p:spPr>
          <a:xfrm>
            <a:off x="6217921"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 xmlns:a16="http://schemas.microsoft.com/office/drawing/2014/main" id="{B4C50E3A-BBFD-E64A-A980-62C7E2E144B7}"/>
              </a:ext>
            </a:extLst>
          </p:cNvPr>
          <p:cNvSpPr>
            <a:spLocks noGrp="1"/>
          </p:cNvSpPr>
          <p:nvPr>
            <p:ph type="body" sz="quarter" idx="14" hasCustomPrompt="1"/>
          </p:nvPr>
        </p:nvSpPr>
        <p:spPr>
          <a:xfrm>
            <a:off x="6217603" y="1724252"/>
            <a:ext cx="2560637" cy="644525"/>
          </a:xfrm>
        </p:spPr>
        <p:txBody>
          <a:bodyPr anchor="b">
            <a:normAutofit/>
          </a:bodyPr>
          <a:lstStyle>
            <a:lvl1pPr marL="0" indent="0">
              <a:buNone/>
              <a:defRPr sz="1800" b="1">
                <a:solidFill>
                  <a:srgbClr val="27337E"/>
                </a:solidFill>
              </a:defRPr>
            </a:lvl1pPr>
            <a:lvl2pPr marL="457200" indent="0">
              <a:buNone/>
              <a:defRPr/>
            </a:lvl2pPr>
          </a:lstStyle>
          <a:p>
            <a:pPr lvl="0"/>
            <a:r>
              <a:rPr lang="en-US" dirty="0"/>
              <a:t>SUB TITLE GOES HERE</a:t>
            </a:r>
          </a:p>
        </p:txBody>
      </p:sp>
    </p:spTree>
    <p:extLst>
      <p:ext uri="{BB962C8B-B14F-4D97-AF65-F5344CB8AC3E}">
        <p14:creationId xmlns:p14="http://schemas.microsoft.com/office/powerpoint/2010/main" val="1954469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Text Left - Chart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3" name="Chart Placeholder 3">
            <a:extLst>
              <a:ext uri="{FF2B5EF4-FFF2-40B4-BE49-F238E27FC236}">
                <a16:creationId xmlns="" xmlns:a16="http://schemas.microsoft.com/office/drawing/2014/main" id="{4C5A840C-B171-1440-9D84-5F34C2900ED2}"/>
              </a:ext>
            </a:extLst>
          </p:cNvPr>
          <p:cNvSpPr>
            <a:spLocks noGrp="1"/>
          </p:cNvSpPr>
          <p:nvPr>
            <p:ph type="chart" sz="quarter" idx="10"/>
          </p:nvPr>
        </p:nvSpPr>
        <p:spPr>
          <a:xfrm>
            <a:off x="3101249" y="1750423"/>
            <a:ext cx="5676991" cy="4432663"/>
          </a:xfrm>
        </p:spPr>
        <p:txBody>
          <a:bodyPr/>
          <a:lstStyle/>
          <a:p>
            <a:endParaRPr lang="en-US" dirty="0"/>
          </a:p>
        </p:txBody>
      </p:sp>
      <p:sp>
        <p:nvSpPr>
          <p:cNvPr id="4" name="Text Placeholder 5">
            <a:extLst>
              <a:ext uri="{FF2B5EF4-FFF2-40B4-BE49-F238E27FC236}">
                <a16:creationId xmlns="" xmlns:a16="http://schemas.microsoft.com/office/drawing/2014/main" id="{890E1062-6316-A74B-BFCF-54ED408A2A98}"/>
              </a:ext>
            </a:extLst>
          </p:cNvPr>
          <p:cNvSpPr>
            <a:spLocks noGrp="1"/>
          </p:cNvSpPr>
          <p:nvPr>
            <p:ph type="body" sz="quarter" idx="13" hasCustomPrompt="1"/>
          </p:nvPr>
        </p:nvSpPr>
        <p:spPr>
          <a:xfrm>
            <a:off x="385128"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 xmlns:a16="http://schemas.microsoft.com/office/drawing/2014/main" id="{B4C50E3A-BBFD-E64A-A980-62C7E2E144B7}"/>
              </a:ext>
            </a:extLst>
          </p:cNvPr>
          <p:cNvSpPr>
            <a:spLocks noGrp="1"/>
          </p:cNvSpPr>
          <p:nvPr>
            <p:ph type="body" sz="quarter" idx="14" hasCustomPrompt="1"/>
          </p:nvPr>
        </p:nvSpPr>
        <p:spPr>
          <a:xfrm>
            <a:off x="384810" y="1750423"/>
            <a:ext cx="2560637" cy="618354"/>
          </a:xfrm>
        </p:spPr>
        <p:txBody>
          <a:bodyPr anchor="b">
            <a:normAutofit/>
          </a:bodyPr>
          <a:lstStyle>
            <a:lvl1pPr marL="0" indent="0">
              <a:buNone/>
              <a:defRPr sz="1800" b="1">
                <a:solidFill>
                  <a:srgbClr val="27337E"/>
                </a:solidFill>
              </a:defRPr>
            </a:lvl1pPr>
            <a:lvl2pPr marL="457200" indent="0">
              <a:buNone/>
              <a:defRPr/>
            </a:lvl2pPr>
          </a:lstStyle>
          <a:p>
            <a:pPr lvl="0"/>
            <a:r>
              <a:rPr lang="en-US" dirty="0"/>
              <a:t>SUB TITLE GOES HERE</a:t>
            </a:r>
          </a:p>
        </p:txBody>
      </p:sp>
    </p:spTree>
    <p:extLst>
      <p:ext uri="{BB962C8B-B14F-4D97-AF65-F5344CB8AC3E}">
        <p14:creationId xmlns:p14="http://schemas.microsoft.com/office/powerpoint/2010/main" val="1383648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Picture Left - Text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4" name="Text Placeholder 5">
            <a:extLst>
              <a:ext uri="{FF2B5EF4-FFF2-40B4-BE49-F238E27FC236}">
                <a16:creationId xmlns="" xmlns:a16="http://schemas.microsoft.com/office/drawing/2014/main" id="{890E1062-6316-A74B-BFCF-54ED408A2A98}"/>
              </a:ext>
            </a:extLst>
          </p:cNvPr>
          <p:cNvSpPr>
            <a:spLocks noGrp="1"/>
          </p:cNvSpPr>
          <p:nvPr>
            <p:ph type="body" sz="quarter" idx="13" hasCustomPrompt="1"/>
          </p:nvPr>
        </p:nvSpPr>
        <p:spPr>
          <a:xfrm>
            <a:off x="6217921"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 xmlns:a16="http://schemas.microsoft.com/office/drawing/2014/main" id="{B4C50E3A-BBFD-E64A-A980-62C7E2E144B7}"/>
              </a:ext>
            </a:extLst>
          </p:cNvPr>
          <p:cNvSpPr>
            <a:spLocks noGrp="1"/>
          </p:cNvSpPr>
          <p:nvPr>
            <p:ph type="body" sz="quarter" idx="14" hasCustomPrompt="1"/>
          </p:nvPr>
        </p:nvSpPr>
        <p:spPr>
          <a:xfrm>
            <a:off x="6217603" y="1724252"/>
            <a:ext cx="2560637" cy="644525"/>
          </a:xfrm>
        </p:spPr>
        <p:txBody>
          <a:bodyPr anchor="b">
            <a:normAutofit/>
          </a:bodyPr>
          <a:lstStyle>
            <a:lvl1pPr marL="0" indent="0">
              <a:buNone/>
              <a:defRPr sz="1800" b="1">
                <a:solidFill>
                  <a:srgbClr val="27337E"/>
                </a:solidFill>
              </a:defRPr>
            </a:lvl1pPr>
            <a:lvl2pPr marL="457200" indent="0">
              <a:buNone/>
              <a:defRPr/>
            </a:lvl2pPr>
          </a:lstStyle>
          <a:p>
            <a:pPr lvl="0"/>
            <a:r>
              <a:rPr lang="en-US" dirty="0"/>
              <a:t>SUB TITLE GOES HERE</a:t>
            </a:r>
          </a:p>
        </p:txBody>
      </p:sp>
      <p:sp>
        <p:nvSpPr>
          <p:cNvPr id="6" name="Picture Placeholder 5">
            <a:extLst>
              <a:ext uri="{FF2B5EF4-FFF2-40B4-BE49-F238E27FC236}">
                <a16:creationId xmlns="" xmlns:a16="http://schemas.microsoft.com/office/drawing/2014/main" id="{8E8EA2D7-7DBB-F643-8A81-1A7CC35B3FAE}"/>
              </a:ext>
            </a:extLst>
          </p:cNvPr>
          <p:cNvSpPr>
            <a:spLocks noGrp="1"/>
          </p:cNvSpPr>
          <p:nvPr>
            <p:ph type="pic" sz="quarter" idx="15"/>
          </p:nvPr>
        </p:nvSpPr>
        <p:spPr>
          <a:xfrm>
            <a:off x="384175" y="1724025"/>
            <a:ext cx="5668963" cy="4459288"/>
          </a:xfrm>
        </p:spPr>
        <p:txBody>
          <a:bodyPr/>
          <a:lstStyle/>
          <a:p>
            <a:endParaRPr lang="en-US"/>
          </a:p>
        </p:txBody>
      </p:sp>
    </p:spTree>
    <p:extLst>
      <p:ext uri="{BB962C8B-B14F-4D97-AF65-F5344CB8AC3E}">
        <p14:creationId xmlns:p14="http://schemas.microsoft.com/office/powerpoint/2010/main" val="606024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Text Left - Picture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4" name="Text Placeholder 5">
            <a:extLst>
              <a:ext uri="{FF2B5EF4-FFF2-40B4-BE49-F238E27FC236}">
                <a16:creationId xmlns="" xmlns:a16="http://schemas.microsoft.com/office/drawing/2014/main" id="{890E1062-6316-A74B-BFCF-54ED408A2A98}"/>
              </a:ext>
            </a:extLst>
          </p:cNvPr>
          <p:cNvSpPr>
            <a:spLocks noGrp="1"/>
          </p:cNvSpPr>
          <p:nvPr>
            <p:ph type="body" sz="quarter" idx="13" hasCustomPrompt="1"/>
          </p:nvPr>
        </p:nvSpPr>
        <p:spPr>
          <a:xfrm>
            <a:off x="385128"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 xmlns:a16="http://schemas.microsoft.com/office/drawing/2014/main" id="{B4C50E3A-BBFD-E64A-A980-62C7E2E144B7}"/>
              </a:ext>
            </a:extLst>
          </p:cNvPr>
          <p:cNvSpPr>
            <a:spLocks noGrp="1"/>
          </p:cNvSpPr>
          <p:nvPr>
            <p:ph type="body" sz="quarter" idx="14" hasCustomPrompt="1"/>
          </p:nvPr>
        </p:nvSpPr>
        <p:spPr>
          <a:xfrm>
            <a:off x="384810" y="1750423"/>
            <a:ext cx="2560637" cy="618354"/>
          </a:xfrm>
        </p:spPr>
        <p:txBody>
          <a:bodyPr anchor="b">
            <a:normAutofit/>
          </a:bodyPr>
          <a:lstStyle>
            <a:lvl1pPr marL="0" indent="0">
              <a:buNone/>
              <a:defRPr sz="1800" b="1">
                <a:solidFill>
                  <a:srgbClr val="27337E"/>
                </a:solidFill>
              </a:defRPr>
            </a:lvl1pPr>
            <a:lvl2pPr marL="457200" indent="0">
              <a:buNone/>
              <a:defRPr/>
            </a:lvl2pPr>
          </a:lstStyle>
          <a:p>
            <a:pPr lvl="0"/>
            <a:r>
              <a:rPr lang="en-US" dirty="0"/>
              <a:t>SUB TITLE GOES HERE</a:t>
            </a:r>
          </a:p>
        </p:txBody>
      </p:sp>
      <p:sp>
        <p:nvSpPr>
          <p:cNvPr id="6" name="Picture Placeholder 5">
            <a:extLst>
              <a:ext uri="{FF2B5EF4-FFF2-40B4-BE49-F238E27FC236}">
                <a16:creationId xmlns="" xmlns:a16="http://schemas.microsoft.com/office/drawing/2014/main" id="{EB65D137-F77B-D84C-92F9-EA4734A6AFA8}"/>
              </a:ext>
            </a:extLst>
          </p:cNvPr>
          <p:cNvSpPr>
            <a:spLocks noGrp="1"/>
          </p:cNvSpPr>
          <p:nvPr>
            <p:ph type="pic" sz="quarter" idx="15"/>
          </p:nvPr>
        </p:nvSpPr>
        <p:spPr>
          <a:xfrm>
            <a:off x="3108325" y="1751013"/>
            <a:ext cx="5670550" cy="4432300"/>
          </a:xfrm>
        </p:spPr>
        <p:txBody>
          <a:bodyPr/>
          <a:lstStyle/>
          <a:p>
            <a:endParaRPr lang="en-US"/>
          </a:p>
        </p:txBody>
      </p:sp>
    </p:spTree>
    <p:extLst>
      <p:ext uri="{BB962C8B-B14F-4D97-AF65-F5344CB8AC3E}">
        <p14:creationId xmlns:p14="http://schemas.microsoft.com/office/powerpoint/2010/main" val="576322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ht: Tab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9" name="Table Placeholder 8">
            <a:extLst>
              <a:ext uri="{FF2B5EF4-FFF2-40B4-BE49-F238E27FC236}">
                <a16:creationId xmlns="" xmlns:a16="http://schemas.microsoft.com/office/drawing/2014/main" id="{3D3B10FE-134D-3047-BF81-EDA8ED125FC4}"/>
              </a:ext>
            </a:extLst>
          </p:cNvPr>
          <p:cNvSpPr>
            <a:spLocks noGrp="1"/>
          </p:cNvSpPr>
          <p:nvPr>
            <p:ph type="tbl" sz="quarter" idx="10"/>
          </p:nvPr>
        </p:nvSpPr>
        <p:spPr>
          <a:xfrm>
            <a:off x="384810" y="1802675"/>
            <a:ext cx="8393429" cy="4223476"/>
          </a:xfrm>
        </p:spPr>
        <p:txBody>
          <a:bodyPr/>
          <a:lstStyle/>
          <a:p>
            <a:endParaRPr lang="en-US" dirty="0"/>
          </a:p>
        </p:txBody>
      </p:sp>
    </p:spTree>
    <p:extLst>
      <p:ext uri="{BB962C8B-B14F-4D97-AF65-F5344CB8AC3E}">
        <p14:creationId xmlns:p14="http://schemas.microsoft.com/office/powerpoint/2010/main" val="2116441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C9D349E-850F-CF46-A085-E451427D9F0F}"/>
              </a:ext>
            </a:extLst>
          </p:cNvPr>
          <p:cNvPicPr>
            <a:picLocks noChangeAspect="1"/>
          </p:cNvPicPr>
          <p:nvPr userDrawn="1"/>
        </p:nvPicPr>
        <p:blipFill>
          <a:blip r:embed="rId2"/>
          <a:stretch>
            <a:fillRect/>
          </a:stretch>
        </p:blipFill>
        <p:spPr>
          <a:xfrm>
            <a:off x="-55727" y="-45000"/>
            <a:ext cx="9255455" cy="6948000"/>
          </a:xfrm>
          <a:prstGeom prst="rect">
            <a:avLst/>
          </a:prstGeom>
        </p:spPr>
      </p:pic>
      <p:sp>
        <p:nvSpPr>
          <p:cNvPr id="2" name="Title 1">
            <a:extLst>
              <a:ext uri="{FF2B5EF4-FFF2-40B4-BE49-F238E27FC236}">
                <a16:creationId xmlns="" xmlns:a16="http://schemas.microsoft.com/office/drawing/2014/main" id="{FF7CA087-467B-6E43-8D81-F5BA8E1C22DD}"/>
              </a:ext>
            </a:extLst>
          </p:cNvPr>
          <p:cNvSpPr>
            <a:spLocks noGrp="1"/>
          </p:cNvSpPr>
          <p:nvPr>
            <p:ph type="ctrTitle" hasCustomPrompt="1"/>
          </p:nvPr>
        </p:nvSpPr>
        <p:spPr>
          <a:xfrm>
            <a:off x="663486" y="1118648"/>
            <a:ext cx="6858000" cy="2387600"/>
          </a:xfrm>
          <a:prstGeom prst="rect">
            <a:avLst/>
          </a:prstGeom>
        </p:spPr>
        <p:txBody>
          <a:bodyPr anchor="b">
            <a:normAutofit/>
          </a:bodyPr>
          <a:lstStyle>
            <a:lvl1pPr algn="l">
              <a:defRPr sz="4600" b="1" spc="300">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D9702D91-34E4-934C-8134-28837E8CA410}"/>
              </a:ext>
            </a:extLst>
          </p:cNvPr>
          <p:cNvSpPr>
            <a:spLocks noGrp="1"/>
          </p:cNvSpPr>
          <p:nvPr>
            <p:ph type="subTitle" idx="1" hasCustomPrompt="1"/>
          </p:nvPr>
        </p:nvSpPr>
        <p:spPr>
          <a:xfrm>
            <a:off x="663486" y="3506248"/>
            <a:ext cx="6858000" cy="1655762"/>
          </a:xfrm>
          <a:prstGeom prst="rect">
            <a:avLst/>
          </a:prstGeom>
        </p:spPr>
        <p:txBody>
          <a:bodyPr>
            <a:normAutofit/>
          </a:bodyPr>
          <a:lstStyle>
            <a:lvl1pPr marL="0" indent="0" algn="l">
              <a:buNone/>
              <a:defRPr sz="3000" b="1">
                <a:solidFill>
                  <a:srgbClr val="27337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1494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C9D349E-850F-CF46-A085-E451427D9F0F}"/>
              </a:ext>
            </a:extLst>
          </p:cNvPr>
          <p:cNvPicPr>
            <a:picLocks noChangeAspect="1"/>
          </p:cNvPicPr>
          <p:nvPr userDrawn="1"/>
        </p:nvPicPr>
        <p:blipFill>
          <a:blip r:embed="rId2"/>
          <a:stretch>
            <a:fillRect/>
          </a:stretch>
        </p:blipFill>
        <p:spPr>
          <a:xfrm>
            <a:off x="-55727" y="-45000"/>
            <a:ext cx="9255455" cy="6948000"/>
          </a:xfrm>
          <a:prstGeom prst="rect">
            <a:avLst/>
          </a:prstGeom>
        </p:spPr>
      </p:pic>
      <p:sp>
        <p:nvSpPr>
          <p:cNvPr id="2" name="Title 1">
            <a:extLst>
              <a:ext uri="{FF2B5EF4-FFF2-40B4-BE49-F238E27FC236}">
                <a16:creationId xmlns="" xmlns:a16="http://schemas.microsoft.com/office/drawing/2014/main" id="{FF7CA087-467B-6E43-8D81-F5BA8E1C22DD}"/>
              </a:ext>
            </a:extLst>
          </p:cNvPr>
          <p:cNvSpPr>
            <a:spLocks noGrp="1"/>
          </p:cNvSpPr>
          <p:nvPr>
            <p:ph type="ctrTitle" hasCustomPrompt="1"/>
          </p:nvPr>
        </p:nvSpPr>
        <p:spPr>
          <a:xfrm>
            <a:off x="663486" y="1118648"/>
            <a:ext cx="6858000" cy="2387600"/>
          </a:xfrm>
          <a:prstGeom prst="rect">
            <a:avLst/>
          </a:prstGeom>
        </p:spPr>
        <p:txBody>
          <a:bodyPr anchor="b">
            <a:normAutofit/>
          </a:bodyPr>
          <a:lstStyle>
            <a:lvl1pPr algn="l">
              <a:defRPr sz="4600" b="1" spc="300">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D9702D91-34E4-934C-8134-28837E8CA410}"/>
              </a:ext>
            </a:extLst>
          </p:cNvPr>
          <p:cNvSpPr>
            <a:spLocks noGrp="1"/>
          </p:cNvSpPr>
          <p:nvPr>
            <p:ph type="subTitle" idx="1" hasCustomPrompt="1"/>
          </p:nvPr>
        </p:nvSpPr>
        <p:spPr>
          <a:xfrm>
            <a:off x="663486" y="3506248"/>
            <a:ext cx="6858000" cy="1655762"/>
          </a:xfrm>
          <a:prstGeom prst="rect">
            <a:avLst/>
          </a:prstGeom>
        </p:spPr>
        <p:txBody>
          <a:bodyPr>
            <a:normAutofit/>
          </a:bodyPr>
          <a:lstStyle>
            <a:lvl1pPr marL="0" indent="0" algn="l">
              <a:buNone/>
              <a:defRPr sz="3000" b="1">
                <a:solidFill>
                  <a:srgbClr val="27337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60400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0FFCD096-79E4-DE40-95D4-BDD58CE7E594}"/>
              </a:ext>
            </a:extLst>
          </p:cNvPr>
          <p:cNvPicPr>
            <a:picLocks noChangeAspect="1"/>
          </p:cNvPicPr>
          <p:nvPr userDrawn="1"/>
        </p:nvPicPr>
        <p:blipFill>
          <a:blip r:embed="rId2"/>
          <a:stretch>
            <a:fillRect/>
          </a:stretch>
        </p:blipFill>
        <p:spPr>
          <a:xfrm>
            <a:off x="-60000" y="-45000"/>
            <a:ext cx="9264000" cy="6948000"/>
          </a:xfrm>
          <a:prstGeom prst="rect">
            <a:avLst/>
          </a:prstGeom>
        </p:spPr>
      </p:pic>
    </p:spTree>
    <p:extLst>
      <p:ext uri="{BB962C8B-B14F-4D97-AF65-F5344CB8AC3E}">
        <p14:creationId xmlns:p14="http://schemas.microsoft.com/office/powerpoint/2010/main" val="1615177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Dark: 1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2328F0-70A5-B84A-94AE-19E68950C216}"/>
              </a:ext>
            </a:extLst>
          </p:cNvPr>
          <p:cNvSpPr>
            <a:spLocks noGrp="1"/>
          </p:cNvSpPr>
          <p:nvPr>
            <p:ph type="title" hasCustomPrompt="1"/>
          </p:nvPr>
        </p:nvSpPr>
        <p:spPr/>
        <p:txBody>
          <a:bodyPr anchor="b"/>
          <a:lstStyle/>
          <a:p>
            <a:r>
              <a:rPr lang="en-US" dirty="0"/>
              <a:t>CLICK TO EDIT MASTER TITLE STYLE</a:t>
            </a:r>
          </a:p>
        </p:txBody>
      </p:sp>
      <p:sp>
        <p:nvSpPr>
          <p:cNvPr id="3" name="Content Placeholder 2">
            <a:extLst>
              <a:ext uri="{FF2B5EF4-FFF2-40B4-BE49-F238E27FC236}">
                <a16:creationId xmlns="" xmlns:a16="http://schemas.microsoft.com/office/drawing/2014/main" id="{55597A9A-FB61-0E4A-9139-B430B960F3CF}"/>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092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ark: 2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59B1DD-258F-8146-A08A-822030DFBFF7}"/>
              </a:ext>
            </a:extLst>
          </p:cNvPr>
          <p:cNvSpPr>
            <a:spLocks noGrp="1"/>
          </p:cNvSpPr>
          <p:nvPr>
            <p:ph type="title" hasCustomPrompt="1"/>
          </p:nvPr>
        </p:nvSpPr>
        <p:spPr>
          <a:xfrm>
            <a:off x="384809" y="330925"/>
            <a:ext cx="8341179" cy="1280478"/>
          </a:xfrm>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294354D0-2EF8-9F44-B7F5-23AA16FC931C}"/>
              </a:ext>
            </a:extLst>
          </p:cNvPr>
          <p:cNvSpPr>
            <a:spLocks noGrp="1"/>
          </p:cNvSpPr>
          <p:nvPr>
            <p:ph sz="half" idx="1"/>
          </p:nvPr>
        </p:nvSpPr>
        <p:spPr>
          <a:xfrm>
            <a:off x="384810" y="1860460"/>
            <a:ext cx="400431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6878D5A9-8B00-CD43-94F8-E29D4B7BE459}"/>
              </a:ext>
            </a:extLst>
          </p:cNvPr>
          <p:cNvSpPr>
            <a:spLocks noGrp="1"/>
          </p:cNvSpPr>
          <p:nvPr>
            <p:ph sz="half" idx="2"/>
          </p:nvPr>
        </p:nvSpPr>
        <p:spPr>
          <a:xfrm>
            <a:off x="4676503" y="1860460"/>
            <a:ext cx="4049485"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358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 Two Pictures with supporting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59B1DD-258F-8146-A08A-822030DFBFF7}"/>
              </a:ext>
            </a:extLst>
          </p:cNvPr>
          <p:cNvSpPr>
            <a:spLocks noGrp="1"/>
          </p:cNvSpPr>
          <p:nvPr>
            <p:ph type="title" hasCustomPrompt="1"/>
          </p:nvPr>
        </p:nvSpPr>
        <p:spPr>
          <a:xfrm>
            <a:off x="384809" y="330925"/>
            <a:ext cx="8341179" cy="1280478"/>
          </a:xfrm>
        </p:spPr>
        <p:txBody>
          <a:bodyPr/>
          <a:lstStyle/>
          <a:p>
            <a:r>
              <a:rPr lang="en-US" dirty="0"/>
              <a:t>CLICK TO EDIT MASTER TITLE STYLE</a:t>
            </a:r>
          </a:p>
        </p:txBody>
      </p:sp>
      <p:sp>
        <p:nvSpPr>
          <p:cNvPr id="4" name="Content Placeholder 3">
            <a:extLst>
              <a:ext uri="{FF2B5EF4-FFF2-40B4-BE49-F238E27FC236}">
                <a16:creationId xmlns="" xmlns:a16="http://schemas.microsoft.com/office/drawing/2014/main" id="{6878D5A9-8B00-CD43-94F8-E29D4B7BE459}"/>
              </a:ext>
            </a:extLst>
          </p:cNvPr>
          <p:cNvSpPr>
            <a:spLocks noGrp="1"/>
          </p:cNvSpPr>
          <p:nvPr>
            <p:ph sz="half" idx="2" hasCustomPrompt="1"/>
          </p:nvPr>
        </p:nvSpPr>
        <p:spPr>
          <a:xfrm>
            <a:off x="4676503" y="4955176"/>
            <a:ext cx="4049485" cy="1256621"/>
          </a:xfrm>
        </p:spPr>
        <p:txBody>
          <a:bodyPr>
            <a:normAutofit/>
          </a:bodyPr>
          <a:lstStyle>
            <a:lvl1pPr marL="0" indent="0">
              <a:buNone/>
              <a:defRPr sz="1800"/>
            </a:lvl1pPr>
          </a:lstStyle>
          <a:p>
            <a:pPr lvl="0"/>
            <a:r>
              <a:rPr lang="en-US" dirty="0"/>
              <a:t>Supporting text goes here</a:t>
            </a:r>
          </a:p>
        </p:txBody>
      </p:sp>
      <p:sp>
        <p:nvSpPr>
          <p:cNvPr id="6" name="Picture Placeholder 5">
            <a:extLst>
              <a:ext uri="{FF2B5EF4-FFF2-40B4-BE49-F238E27FC236}">
                <a16:creationId xmlns="" xmlns:a16="http://schemas.microsoft.com/office/drawing/2014/main" id="{EE434271-CB91-F647-A619-0C5EF51B092F}"/>
              </a:ext>
            </a:extLst>
          </p:cNvPr>
          <p:cNvSpPr>
            <a:spLocks noGrp="1"/>
          </p:cNvSpPr>
          <p:nvPr>
            <p:ph type="pic" sz="quarter" idx="10"/>
          </p:nvPr>
        </p:nvSpPr>
        <p:spPr>
          <a:xfrm>
            <a:off x="384809" y="1785938"/>
            <a:ext cx="4004629" cy="2968942"/>
          </a:xfrm>
        </p:spPr>
        <p:txBody>
          <a:bodyPr/>
          <a:lstStyle/>
          <a:p>
            <a:endParaRPr lang="en-US"/>
          </a:p>
        </p:txBody>
      </p:sp>
      <p:sp>
        <p:nvSpPr>
          <p:cNvPr id="7" name="Picture Placeholder 5">
            <a:extLst>
              <a:ext uri="{FF2B5EF4-FFF2-40B4-BE49-F238E27FC236}">
                <a16:creationId xmlns="" xmlns:a16="http://schemas.microsoft.com/office/drawing/2014/main" id="{534D7296-F2C2-4D4F-98AF-1DCFE62F6E25}"/>
              </a:ext>
            </a:extLst>
          </p:cNvPr>
          <p:cNvSpPr>
            <a:spLocks noGrp="1"/>
          </p:cNvSpPr>
          <p:nvPr>
            <p:ph type="pic" sz="quarter" idx="11"/>
          </p:nvPr>
        </p:nvSpPr>
        <p:spPr>
          <a:xfrm>
            <a:off x="4660717" y="1785938"/>
            <a:ext cx="4065271" cy="2968942"/>
          </a:xfrm>
        </p:spPr>
        <p:txBody>
          <a:bodyPr/>
          <a:lstStyle/>
          <a:p>
            <a:endParaRPr lang="en-US"/>
          </a:p>
        </p:txBody>
      </p:sp>
      <p:sp>
        <p:nvSpPr>
          <p:cNvPr id="8" name="Content Placeholder 3">
            <a:extLst>
              <a:ext uri="{FF2B5EF4-FFF2-40B4-BE49-F238E27FC236}">
                <a16:creationId xmlns="" xmlns:a16="http://schemas.microsoft.com/office/drawing/2014/main" id="{11AD0657-D17B-4141-9C60-199D3280CD89}"/>
              </a:ext>
            </a:extLst>
          </p:cNvPr>
          <p:cNvSpPr>
            <a:spLocks noGrp="1"/>
          </p:cNvSpPr>
          <p:nvPr>
            <p:ph sz="half" idx="12" hasCustomPrompt="1"/>
          </p:nvPr>
        </p:nvSpPr>
        <p:spPr>
          <a:xfrm>
            <a:off x="384809" y="4955176"/>
            <a:ext cx="4004629" cy="1256621"/>
          </a:xfrm>
        </p:spPr>
        <p:txBody>
          <a:bodyPr>
            <a:normAutofit/>
          </a:bodyPr>
          <a:lstStyle>
            <a:lvl1pPr marL="0" indent="0">
              <a:buNone/>
              <a:defRPr sz="1800"/>
            </a:lvl1pPr>
          </a:lstStyle>
          <a:p>
            <a:pPr lvl="0"/>
            <a:r>
              <a:rPr lang="en-US" dirty="0"/>
              <a:t>Supporting text goes here</a:t>
            </a:r>
          </a:p>
        </p:txBody>
      </p:sp>
    </p:spTree>
    <p:extLst>
      <p:ext uri="{BB962C8B-B14F-4D97-AF65-F5344CB8AC3E}">
        <p14:creationId xmlns:p14="http://schemas.microsoft.com/office/powerpoint/2010/main" val="2597495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 Two subtitles with Picture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59B1DD-258F-8146-A08A-822030DFBFF7}"/>
              </a:ext>
            </a:extLst>
          </p:cNvPr>
          <p:cNvSpPr>
            <a:spLocks noGrp="1"/>
          </p:cNvSpPr>
          <p:nvPr>
            <p:ph type="title" hasCustomPrompt="1"/>
          </p:nvPr>
        </p:nvSpPr>
        <p:spPr>
          <a:xfrm>
            <a:off x="384809" y="330925"/>
            <a:ext cx="8341179" cy="1280478"/>
          </a:xfrm>
        </p:spPr>
        <p:txBody>
          <a:bodyPr/>
          <a:lstStyle/>
          <a:p>
            <a:r>
              <a:rPr lang="en-US" dirty="0"/>
              <a:t>CLICK TO EDIT MASTER TITLE STYLE</a:t>
            </a:r>
          </a:p>
        </p:txBody>
      </p:sp>
      <p:sp>
        <p:nvSpPr>
          <p:cNvPr id="6" name="Picture Placeholder 5">
            <a:extLst>
              <a:ext uri="{FF2B5EF4-FFF2-40B4-BE49-F238E27FC236}">
                <a16:creationId xmlns="" xmlns:a16="http://schemas.microsoft.com/office/drawing/2014/main" id="{EE434271-CB91-F647-A619-0C5EF51B092F}"/>
              </a:ext>
            </a:extLst>
          </p:cNvPr>
          <p:cNvSpPr>
            <a:spLocks noGrp="1"/>
          </p:cNvSpPr>
          <p:nvPr>
            <p:ph type="pic" sz="quarter" idx="10"/>
          </p:nvPr>
        </p:nvSpPr>
        <p:spPr>
          <a:xfrm>
            <a:off x="384809" y="4214947"/>
            <a:ext cx="4004629" cy="1996849"/>
          </a:xfrm>
        </p:spPr>
        <p:txBody>
          <a:bodyPr/>
          <a:lstStyle/>
          <a:p>
            <a:endParaRPr lang="en-US"/>
          </a:p>
        </p:txBody>
      </p:sp>
      <p:sp>
        <p:nvSpPr>
          <p:cNvPr id="8" name="Content Placeholder 3">
            <a:extLst>
              <a:ext uri="{FF2B5EF4-FFF2-40B4-BE49-F238E27FC236}">
                <a16:creationId xmlns="" xmlns:a16="http://schemas.microsoft.com/office/drawing/2014/main" id="{11AD0657-D17B-4141-9C60-199D3280CD89}"/>
              </a:ext>
            </a:extLst>
          </p:cNvPr>
          <p:cNvSpPr>
            <a:spLocks noGrp="1"/>
          </p:cNvSpPr>
          <p:nvPr>
            <p:ph sz="half" idx="12" hasCustomPrompt="1"/>
          </p:nvPr>
        </p:nvSpPr>
        <p:spPr>
          <a:xfrm>
            <a:off x="384809" y="2240691"/>
            <a:ext cx="4004629" cy="1846216"/>
          </a:xfrm>
        </p:spPr>
        <p:txBody>
          <a:bodyPr>
            <a:normAutofit/>
          </a:bodyPr>
          <a:lstStyle>
            <a:lvl1pPr marL="0" indent="0">
              <a:buNone/>
              <a:defRPr sz="1800"/>
            </a:lvl1pPr>
          </a:lstStyle>
          <a:p>
            <a:pPr lvl="0"/>
            <a:r>
              <a:rPr lang="en-US" dirty="0"/>
              <a:t>Supporting text goes here</a:t>
            </a:r>
          </a:p>
        </p:txBody>
      </p:sp>
      <p:sp>
        <p:nvSpPr>
          <p:cNvPr id="5" name="Text Placeholder 4">
            <a:extLst>
              <a:ext uri="{FF2B5EF4-FFF2-40B4-BE49-F238E27FC236}">
                <a16:creationId xmlns="" xmlns:a16="http://schemas.microsoft.com/office/drawing/2014/main" id="{2555567B-55DF-4645-91BD-C664D3CCDADD}"/>
              </a:ext>
            </a:extLst>
          </p:cNvPr>
          <p:cNvSpPr>
            <a:spLocks noGrp="1"/>
          </p:cNvSpPr>
          <p:nvPr>
            <p:ph type="body" sz="quarter" idx="13" hasCustomPrompt="1"/>
          </p:nvPr>
        </p:nvSpPr>
        <p:spPr>
          <a:xfrm>
            <a:off x="384809" y="1831659"/>
            <a:ext cx="4005263" cy="409031"/>
          </a:xfrm>
        </p:spPr>
        <p:txBody>
          <a:bodyPr anchor="b">
            <a:normAutofit/>
          </a:bodyPr>
          <a:lstStyle>
            <a:lvl1pPr marL="0" indent="0">
              <a:buNone/>
              <a:defRPr sz="2000" b="1">
                <a:solidFill>
                  <a:srgbClr val="8FA5C9"/>
                </a:solidFill>
              </a:defRPr>
            </a:lvl1pPr>
          </a:lstStyle>
          <a:p>
            <a:pPr lvl="0"/>
            <a:r>
              <a:rPr lang="en-US" dirty="0"/>
              <a:t>SUB TITLE</a:t>
            </a:r>
          </a:p>
        </p:txBody>
      </p:sp>
      <p:sp>
        <p:nvSpPr>
          <p:cNvPr id="9" name="Picture Placeholder 5">
            <a:extLst>
              <a:ext uri="{FF2B5EF4-FFF2-40B4-BE49-F238E27FC236}">
                <a16:creationId xmlns="" xmlns:a16="http://schemas.microsoft.com/office/drawing/2014/main" id="{38537223-6359-E94B-936E-58718B708C5C}"/>
              </a:ext>
            </a:extLst>
          </p:cNvPr>
          <p:cNvSpPr>
            <a:spLocks noGrp="1"/>
          </p:cNvSpPr>
          <p:nvPr>
            <p:ph type="pic" sz="quarter" idx="14"/>
          </p:nvPr>
        </p:nvSpPr>
        <p:spPr>
          <a:xfrm>
            <a:off x="4704261" y="4214947"/>
            <a:ext cx="4004629" cy="1996849"/>
          </a:xfrm>
        </p:spPr>
        <p:txBody>
          <a:bodyPr/>
          <a:lstStyle/>
          <a:p>
            <a:endParaRPr lang="en-US"/>
          </a:p>
        </p:txBody>
      </p:sp>
      <p:sp>
        <p:nvSpPr>
          <p:cNvPr id="10" name="Content Placeholder 3">
            <a:extLst>
              <a:ext uri="{FF2B5EF4-FFF2-40B4-BE49-F238E27FC236}">
                <a16:creationId xmlns="" xmlns:a16="http://schemas.microsoft.com/office/drawing/2014/main" id="{49992D06-44F8-0142-A2B0-F506CFF524BC}"/>
              </a:ext>
            </a:extLst>
          </p:cNvPr>
          <p:cNvSpPr>
            <a:spLocks noGrp="1"/>
          </p:cNvSpPr>
          <p:nvPr>
            <p:ph sz="half" idx="15" hasCustomPrompt="1"/>
          </p:nvPr>
        </p:nvSpPr>
        <p:spPr>
          <a:xfrm>
            <a:off x="4704261" y="2240691"/>
            <a:ext cx="4004629" cy="1846216"/>
          </a:xfrm>
        </p:spPr>
        <p:txBody>
          <a:bodyPr>
            <a:normAutofit/>
          </a:bodyPr>
          <a:lstStyle>
            <a:lvl1pPr marL="0" indent="0">
              <a:buNone/>
              <a:defRPr sz="1800"/>
            </a:lvl1pPr>
          </a:lstStyle>
          <a:p>
            <a:pPr lvl="0"/>
            <a:r>
              <a:rPr lang="en-US" dirty="0"/>
              <a:t>Supporting text goes here</a:t>
            </a:r>
          </a:p>
        </p:txBody>
      </p:sp>
      <p:sp>
        <p:nvSpPr>
          <p:cNvPr id="11" name="Text Placeholder 4">
            <a:extLst>
              <a:ext uri="{FF2B5EF4-FFF2-40B4-BE49-F238E27FC236}">
                <a16:creationId xmlns="" xmlns:a16="http://schemas.microsoft.com/office/drawing/2014/main" id="{D94085F2-280A-6A42-AE3C-6F3980FA6870}"/>
              </a:ext>
            </a:extLst>
          </p:cNvPr>
          <p:cNvSpPr>
            <a:spLocks noGrp="1"/>
          </p:cNvSpPr>
          <p:nvPr>
            <p:ph type="body" sz="quarter" idx="16" hasCustomPrompt="1"/>
          </p:nvPr>
        </p:nvSpPr>
        <p:spPr>
          <a:xfrm>
            <a:off x="4704261" y="1831659"/>
            <a:ext cx="4005263" cy="409031"/>
          </a:xfrm>
        </p:spPr>
        <p:txBody>
          <a:bodyPr anchor="b">
            <a:normAutofit/>
          </a:bodyPr>
          <a:lstStyle>
            <a:lvl1pPr marL="0" indent="0">
              <a:buNone/>
              <a:defRPr sz="2000" b="1">
                <a:solidFill>
                  <a:srgbClr val="8FA5C9"/>
                </a:solidFill>
              </a:defRPr>
            </a:lvl1pPr>
          </a:lstStyle>
          <a:p>
            <a:pPr lvl="0"/>
            <a:r>
              <a:rPr lang="en-US" dirty="0"/>
              <a:t>SUB TITLE</a:t>
            </a:r>
          </a:p>
        </p:txBody>
      </p:sp>
    </p:spTree>
    <p:extLst>
      <p:ext uri="{BB962C8B-B14F-4D97-AF65-F5344CB8AC3E}">
        <p14:creationId xmlns:p14="http://schemas.microsoft.com/office/powerpoint/2010/main" val="2127174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 Two subtitles">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1126DD89-C9F5-0D4E-AA32-6D9D20F1B6A1}"/>
              </a:ext>
            </a:extLst>
          </p:cNvPr>
          <p:cNvSpPr>
            <a:spLocks noGrp="1"/>
          </p:cNvSpPr>
          <p:nvPr>
            <p:ph type="body" idx="1" hasCustomPrompt="1"/>
          </p:nvPr>
        </p:nvSpPr>
        <p:spPr>
          <a:xfrm>
            <a:off x="384810" y="1681163"/>
            <a:ext cx="4114166" cy="823912"/>
          </a:xfrm>
        </p:spPr>
        <p:txBody>
          <a:bodyPr anchor="b"/>
          <a:lstStyle>
            <a:lvl1pPr marL="0" indent="0">
              <a:buNone/>
              <a:defRPr sz="2400" b="1">
                <a:solidFill>
                  <a:srgbClr val="8FA5C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 xmlns:a16="http://schemas.microsoft.com/office/drawing/2014/main" id="{FDC97EF9-3463-F843-B27E-D260E0C59523}"/>
              </a:ext>
            </a:extLst>
          </p:cNvPr>
          <p:cNvSpPr>
            <a:spLocks noGrp="1"/>
          </p:cNvSpPr>
          <p:nvPr>
            <p:ph sz="half" idx="2"/>
          </p:nvPr>
        </p:nvSpPr>
        <p:spPr>
          <a:xfrm>
            <a:off x="384810" y="2505075"/>
            <a:ext cx="4114166"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ECD008F5-3460-AD43-A468-79B4F8F249DB}"/>
              </a:ext>
            </a:extLst>
          </p:cNvPr>
          <p:cNvSpPr>
            <a:spLocks noGrp="1"/>
          </p:cNvSpPr>
          <p:nvPr>
            <p:ph type="body" sz="quarter" idx="3" hasCustomPrompt="1"/>
          </p:nvPr>
        </p:nvSpPr>
        <p:spPr>
          <a:xfrm>
            <a:off x="4629150" y="1681163"/>
            <a:ext cx="4096838" cy="823912"/>
          </a:xfrm>
        </p:spPr>
        <p:txBody>
          <a:bodyPr anchor="b"/>
          <a:lstStyle>
            <a:lvl1pPr marL="0" indent="0">
              <a:buNone/>
              <a:defRPr sz="2400" b="1">
                <a:solidFill>
                  <a:srgbClr val="8FA5C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 xmlns:a16="http://schemas.microsoft.com/office/drawing/2014/main" id="{AE3F53F7-93D9-8142-A0E9-1A9D6D70A166}"/>
              </a:ext>
            </a:extLst>
          </p:cNvPr>
          <p:cNvSpPr>
            <a:spLocks noGrp="1"/>
          </p:cNvSpPr>
          <p:nvPr>
            <p:ph sz="quarter" idx="4"/>
          </p:nvPr>
        </p:nvSpPr>
        <p:spPr>
          <a:xfrm>
            <a:off x="4629150" y="2505075"/>
            <a:ext cx="4096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 xmlns:a16="http://schemas.microsoft.com/office/drawing/2014/main" id="{60DB09A7-BDCC-A84F-8939-8DA0D1B46373}"/>
              </a:ext>
            </a:extLst>
          </p:cNvPr>
          <p:cNvSpPr>
            <a:spLocks noGrp="1"/>
          </p:cNvSpPr>
          <p:nvPr>
            <p:ph type="title" hasCustomPrompt="1"/>
          </p:nvPr>
        </p:nvSpPr>
        <p:spPr>
          <a:xfrm>
            <a:off x="384809" y="348182"/>
            <a:ext cx="8341179" cy="1249637"/>
          </a:xfrm>
        </p:spPr>
        <p:txBody>
          <a:bodyPr/>
          <a:lstStyle/>
          <a:p>
            <a:r>
              <a:rPr lang="en-US" dirty="0"/>
              <a:t>CLICK TO EDIT MASTER TITLE STYLE</a:t>
            </a:r>
          </a:p>
        </p:txBody>
      </p:sp>
    </p:spTree>
    <p:extLst>
      <p:ext uri="{BB962C8B-B14F-4D97-AF65-F5344CB8AC3E}">
        <p14:creationId xmlns:p14="http://schemas.microsoft.com/office/powerpoint/2010/main" val="646802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Dark: Title and Blank spac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ADB559-F919-3E43-B214-C0C8A9D5B2EB}"/>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286361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Char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ADB559-F919-3E43-B214-C0C8A9D5B2EB}"/>
              </a:ext>
            </a:extLst>
          </p:cNvPr>
          <p:cNvSpPr>
            <a:spLocks noGrp="1"/>
          </p:cNvSpPr>
          <p:nvPr>
            <p:ph type="title" hasCustomPrompt="1"/>
          </p:nvPr>
        </p:nvSpPr>
        <p:spPr/>
        <p:txBody>
          <a:bodyPr/>
          <a:lstStyle/>
          <a:p>
            <a:r>
              <a:rPr lang="en-US" dirty="0"/>
              <a:t>CLICK TO EDIT MASTER TITLE STYLE</a:t>
            </a:r>
          </a:p>
        </p:txBody>
      </p:sp>
      <p:sp>
        <p:nvSpPr>
          <p:cNvPr id="4" name="Chart Placeholder 3">
            <a:extLst>
              <a:ext uri="{FF2B5EF4-FFF2-40B4-BE49-F238E27FC236}">
                <a16:creationId xmlns="" xmlns:a16="http://schemas.microsoft.com/office/drawing/2014/main" id="{B55BCEA2-E721-FA4E-A504-C4548C8644B3}"/>
              </a:ext>
            </a:extLst>
          </p:cNvPr>
          <p:cNvSpPr>
            <a:spLocks noGrp="1"/>
          </p:cNvSpPr>
          <p:nvPr>
            <p:ph type="chart" sz="quarter" idx="10"/>
          </p:nvPr>
        </p:nvSpPr>
        <p:spPr>
          <a:xfrm>
            <a:off x="384175" y="1759131"/>
            <a:ext cx="8394700" cy="4397194"/>
          </a:xfrm>
        </p:spPr>
        <p:txBody>
          <a:bodyPr/>
          <a:lstStyle/>
          <a:p>
            <a:endParaRPr lang="en-US" dirty="0"/>
          </a:p>
        </p:txBody>
      </p:sp>
    </p:spTree>
    <p:extLst>
      <p:ext uri="{BB962C8B-B14F-4D97-AF65-F5344CB8AC3E}">
        <p14:creationId xmlns:p14="http://schemas.microsoft.com/office/powerpoint/2010/main" val="3324018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ADB559-F919-3E43-B214-C0C8A9D5B2EB}"/>
              </a:ext>
            </a:extLst>
          </p:cNvPr>
          <p:cNvSpPr>
            <a:spLocks noGrp="1"/>
          </p:cNvSpPr>
          <p:nvPr>
            <p:ph type="title" hasCustomPrompt="1"/>
          </p:nvPr>
        </p:nvSpPr>
        <p:spPr/>
        <p:txBody>
          <a:bodyPr anchor="t"/>
          <a:lstStyle/>
          <a:p>
            <a:r>
              <a:rPr lang="en-US" dirty="0"/>
              <a:t>CLICK TO EDIT MASTER TITLE STYLE</a:t>
            </a:r>
          </a:p>
        </p:txBody>
      </p:sp>
      <p:sp>
        <p:nvSpPr>
          <p:cNvPr id="4" name="Chart Placeholder 3">
            <a:extLst>
              <a:ext uri="{FF2B5EF4-FFF2-40B4-BE49-F238E27FC236}">
                <a16:creationId xmlns="" xmlns:a16="http://schemas.microsoft.com/office/drawing/2014/main" id="{B55BCEA2-E721-FA4E-A504-C4548C8644B3}"/>
              </a:ext>
            </a:extLst>
          </p:cNvPr>
          <p:cNvSpPr>
            <a:spLocks noGrp="1"/>
          </p:cNvSpPr>
          <p:nvPr>
            <p:ph type="chart" sz="quarter" idx="10"/>
          </p:nvPr>
        </p:nvSpPr>
        <p:spPr>
          <a:xfrm>
            <a:off x="384175" y="1750423"/>
            <a:ext cx="4065905" cy="3187337"/>
          </a:xfrm>
        </p:spPr>
        <p:txBody>
          <a:bodyPr/>
          <a:lstStyle/>
          <a:p>
            <a:endParaRPr lang="en-US" dirty="0"/>
          </a:p>
        </p:txBody>
      </p:sp>
      <p:sp>
        <p:nvSpPr>
          <p:cNvPr id="5" name="Chart Placeholder 3">
            <a:extLst>
              <a:ext uri="{FF2B5EF4-FFF2-40B4-BE49-F238E27FC236}">
                <a16:creationId xmlns="" xmlns:a16="http://schemas.microsoft.com/office/drawing/2014/main" id="{83E3A0AB-D4D9-E744-9068-9DC285D0BE4E}"/>
              </a:ext>
            </a:extLst>
          </p:cNvPr>
          <p:cNvSpPr>
            <a:spLocks noGrp="1"/>
          </p:cNvSpPr>
          <p:nvPr>
            <p:ph type="chart" sz="quarter" idx="11"/>
          </p:nvPr>
        </p:nvSpPr>
        <p:spPr>
          <a:xfrm>
            <a:off x="4720047" y="1750423"/>
            <a:ext cx="4058194" cy="3187337"/>
          </a:xfrm>
        </p:spPr>
        <p:txBody>
          <a:bodyPr/>
          <a:lstStyle/>
          <a:p>
            <a:endParaRPr lang="en-US" dirty="0"/>
          </a:p>
        </p:txBody>
      </p:sp>
      <p:sp>
        <p:nvSpPr>
          <p:cNvPr id="6" name="Text Placeholder 5">
            <a:extLst>
              <a:ext uri="{FF2B5EF4-FFF2-40B4-BE49-F238E27FC236}">
                <a16:creationId xmlns="" xmlns:a16="http://schemas.microsoft.com/office/drawing/2014/main" id="{FA9663E6-E3ED-B44C-BEF6-576BED42770E}"/>
              </a:ext>
            </a:extLst>
          </p:cNvPr>
          <p:cNvSpPr>
            <a:spLocks noGrp="1"/>
          </p:cNvSpPr>
          <p:nvPr>
            <p:ph type="body" sz="quarter" idx="12" hasCustomPrompt="1"/>
          </p:nvPr>
        </p:nvSpPr>
        <p:spPr>
          <a:xfrm>
            <a:off x="384174" y="5094197"/>
            <a:ext cx="4065905" cy="1131978"/>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5">
            <a:extLst>
              <a:ext uri="{FF2B5EF4-FFF2-40B4-BE49-F238E27FC236}">
                <a16:creationId xmlns="" xmlns:a16="http://schemas.microsoft.com/office/drawing/2014/main" id="{7FF82AD1-9B7F-1448-82C7-0D2BD6647E80}"/>
              </a:ext>
            </a:extLst>
          </p:cNvPr>
          <p:cNvSpPr>
            <a:spLocks noGrp="1"/>
          </p:cNvSpPr>
          <p:nvPr>
            <p:ph type="body" sz="quarter" idx="13" hasCustomPrompt="1"/>
          </p:nvPr>
        </p:nvSpPr>
        <p:spPr>
          <a:xfrm>
            <a:off x="4720047" y="5094197"/>
            <a:ext cx="4058194" cy="1131978"/>
          </a:xfrm>
        </p:spPr>
        <p:txBody>
          <a:bodyPr>
            <a:normAutofit/>
          </a:bodyPr>
          <a:lstStyle>
            <a:lvl1pPr marL="0" indent="0">
              <a:buNone/>
              <a:defRPr sz="1800"/>
            </a:lvl1pPr>
          </a:lstStyle>
          <a:p>
            <a:pPr lvl="0"/>
            <a:r>
              <a:rPr lang="en-US" sz="1800" dirty="0"/>
              <a:t>Supporting text goes here</a:t>
            </a:r>
            <a:endParaRPr lang="en-US" dirty="0"/>
          </a:p>
        </p:txBody>
      </p:sp>
    </p:spTree>
    <p:extLst>
      <p:ext uri="{BB962C8B-B14F-4D97-AF65-F5344CB8AC3E}">
        <p14:creationId xmlns:p14="http://schemas.microsoft.com/office/powerpoint/2010/main" val="4007772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Chart Left - Text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3" name="Chart Placeholder 3">
            <a:extLst>
              <a:ext uri="{FF2B5EF4-FFF2-40B4-BE49-F238E27FC236}">
                <a16:creationId xmlns="" xmlns:a16="http://schemas.microsoft.com/office/drawing/2014/main" id="{4C5A840C-B171-1440-9D84-5F34C2900ED2}"/>
              </a:ext>
            </a:extLst>
          </p:cNvPr>
          <p:cNvSpPr>
            <a:spLocks noGrp="1"/>
          </p:cNvSpPr>
          <p:nvPr>
            <p:ph type="chart" sz="quarter" idx="10"/>
          </p:nvPr>
        </p:nvSpPr>
        <p:spPr>
          <a:xfrm>
            <a:off x="384175" y="1750423"/>
            <a:ext cx="5676991" cy="4432663"/>
          </a:xfrm>
        </p:spPr>
        <p:txBody>
          <a:bodyPr/>
          <a:lstStyle/>
          <a:p>
            <a:endParaRPr lang="en-US" dirty="0"/>
          </a:p>
        </p:txBody>
      </p:sp>
      <p:sp>
        <p:nvSpPr>
          <p:cNvPr id="4" name="Text Placeholder 5">
            <a:extLst>
              <a:ext uri="{FF2B5EF4-FFF2-40B4-BE49-F238E27FC236}">
                <a16:creationId xmlns="" xmlns:a16="http://schemas.microsoft.com/office/drawing/2014/main" id="{890E1062-6316-A74B-BFCF-54ED408A2A98}"/>
              </a:ext>
            </a:extLst>
          </p:cNvPr>
          <p:cNvSpPr>
            <a:spLocks noGrp="1"/>
          </p:cNvSpPr>
          <p:nvPr>
            <p:ph type="body" sz="quarter" idx="13" hasCustomPrompt="1"/>
          </p:nvPr>
        </p:nvSpPr>
        <p:spPr>
          <a:xfrm>
            <a:off x="6217921"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 xmlns:a16="http://schemas.microsoft.com/office/drawing/2014/main" id="{B4C50E3A-BBFD-E64A-A980-62C7E2E144B7}"/>
              </a:ext>
            </a:extLst>
          </p:cNvPr>
          <p:cNvSpPr>
            <a:spLocks noGrp="1"/>
          </p:cNvSpPr>
          <p:nvPr>
            <p:ph type="body" sz="quarter" idx="14" hasCustomPrompt="1"/>
          </p:nvPr>
        </p:nvSpPr>
        <p:spPr>
          <a:xfrm>
            <a:off x="6217603" y="1724252"/>
            <a:ext cx="2560637" cy="644525"/>
          </a:xfrm>
        </p:spPr>
        <p:txBody>
          <a:bodyPr anchor="b">
            <a:normAutofit/>
          </a:bodyPr>
          <a:lstStyle>
            <a:lvl1pPr marL="0" indent="0">
              <a:buNone/>
              <a:defRPr sz="1800" b="1">
                <a:solidFill>
                  <a:srgbClr val="8FA5C9"/>
                </a:solidFill>
              </a:defRPr>
            </a:lvl1pPr>
            <a:lvl2pPr marL="457200" indent="0">
              <a:buNone/>
              <a:defRPr/>
            </a:lvl2pPr>
          </a:lstStyle>
          <a:p>
            <a:pPr lvl="0"/>
            <a:r>
              <a:rPr lang="en-US" dirty="0"/>
              <a:t>SUB TITLE GOES HERE</a:t>
            </a:r>
          </a:p>
        </p:txBody>
      </p:sp>
    </p:spTree>
    <p:extLst>
      <p:ext uri="{BB962C8B-B14F-4D97-AF65-F5344CB8AC3E}">
        <p14:creationId xmlns:p14="http://schemas.microsoft.com/office/powerpoint/2010/main" val="3842867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3C9CAF7-FB3D-6B41-BCB2-D278B7B70B2F}"/>
              </a:ext>
            </a:extLst>
          </p:cNvPr>
          <p:cNvPicPr>
            <a:picLocks noChangeAspect="1"/>
          </p:cNvPicPr>
          <p:nvPr userDrawn="1"/>
        </p:nvPicPr>
        <p:blipFill>
          <a:blip r:embed="rId2"/>
          <a:stretch>
            <a:fillRect/>
          </a:stretch>
        </p:blipFill>
        <p:spPr>
          <a:xfrm>
            <a:off x="-55727" y="-45000"/>
            <a:ext cx="9255455" cy="6948000"/>
          </a:xfrm>
          <a:prstGeom prst="rect">
            <a:avLst/>
          </a:prstGeom>
        </p:spPr>
      </p:pic>
      <p:sp>
        <p:nvSpPr>
          <p:cNvPr id="2" name="Title 1">
            <a:extLst>
              <a:ext uri="{FF2B5EF4-FFF2-40B4-BE49-F238E27FC236}">
                <a16:creationId xmlns="" xmlns:a16="http://schemas.microsoft.com/office/drawing/2014/main" id="{FF7CA087-467B-6E43-8D81-F5BA8E1C22DD}"/>
              </a:ext>
            </a:extLst>
          </p:cNvPr>
          <p:cNvSpPr>
            <a:spLocks noGrp="1"/>
          </p:cNvSpPr>
          <p:nvPr>
            <p:ph type="ctrTitle" hasCustomPrompt="1"/>
          </p:nvPr>
        </p:nvSpPr>
        <p:spPr>
          <a:xfrm>
            <a:off x="663486" y="1118648"/>
            <a:ext cx="6858000" cy="2387600"/>
          </a:xfrm>
          <a:prstGeom prst="rect">
            <a:avLst/>
          </a:prstGeom>
        </p:spPr>
        <p:txBody>
          <a:bodyPr anchor="b">
            <a:normAutofit/>
          </a:bodyPr>
          <a:lstStyle>
            <a:lvl1pPr algn="l">
              <a:defRPr sz="4600" b="1" spc="300">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D9702D91-34E4-934C-8134-28837E8CA410}"/>
              </a:ext>
            </a:extLst>
          </p:cNvPr>
          <p:cNvSpPr>
            <a:spLocks noGrp="1"/>
          </p:cNvSpPr>
          <p:nvPr>
            <p:ph type="subTitle" idx="1" hasCustomPrompt="1"/>
          </p:nvPr>
        </p:nvSpPr>
        <p:spPr>
          <a:xfrm>
            <a:off x="663486" y="3506248"/>
            <a:ext cx="6858000" cy="1655762"/>
          </a:xfrm>
          <a:prstGeom prst="rect">
            <a:avLst/>
          </a:prstGeom>
        </p:spPr>
        <p:txBody>
          <a:bodyPr>
            <a:normAutofit/>
          </a:bodyPr>
          <a:lstStyle>
            <a:lvl1pPr marL="0" indent="0" algn="l">
              <a:buNone/>
              <a:defRPr sz="3000" b="1">
                <a:solidFill>
                  <a:srgbClr val="8FA5C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204660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 Text Left - Chart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3" name="Chart Placeholder 3">
            <a:extLst>
              <a:ext uri="{FF2B5EF4-FFF2-40B4-BE49-F238E27FC236}">
                <a16:creationId xmlns="" xmlns:a16="http://schemas.microsoft.com/office/drawing/2014/main" id="{4C5A840C-B171-1440-9D84-5F34C2900ED2}"/>
              </a:ext>
            </a:extLst>
          </p:cNvPr>
          <p:cNvSpPr>
            <a:spLocks noGrp="1"/>
          </p:cNvSpPr>
          <p:nvPr>
            <p:ph type="chart" sz="quarter" idx="10"/>
          </p:nvPr>
        </p:nvSpPr>
        <p:spPr>
          <a:xfrm>
            <a:off x="3101249" y="1750423"/>
            <a:ext cx="5676991" cy="4432663"/>
          </a:xfrm>
        </p:spPr>
        <p:txBody>
          <a:bodyPr/>
          <a:lstStyle/>
          <a:p>
            <a:endParaRPr lang="en-US" dirty="0"/>
          </a:p>
        </p:txBody>
      </p:sp>
      <p:sp>
        <p:nvSpPr>
          <p:cNvPr id="4" name="Text Placeholder 5">
            <a:extLst>
              <a:ext uri="{FF2B5EF4-FFF2-40B4-BE49-F238E27FC236}">
                <a16:creationId xmlns="" xmlns:a16="http://schemas.microsoft.com/office/drawing/2014/main" id="{890E1062-6316-A74B-BFCF-54ED408A2A98}"/>
              </a:ext>
            </a:extLst>
          </p:cNvPr>
          <p:cNvSpPr>
            <a:spLocks noGrp="1"/>
          </p:cNvSpPr>
          <p:nvPr>
            <p:ph type="body" sz="quarter" idx="13" hasCustomPrompt="1"/>
          </p:nvPr>
        </p:nvSpPr>
        <p:spPr>
          <a:xfrm>
            <a:off x="385128"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 xmlns:a16="http://schemas.microsoft.com/office/drawing/2014/main" id="{B4C50E3A-BBFD-E64A-A980-62C7E2E144B7}"/>
              </a:ext>
            </a:extLst>
          </p:cNvPr>
          <p:cNvSpPr>
            <a:spLocks noGrp="1"/>
          </p:cNvSpPr>
          <p:nvPr>
            <p:ph type="body" sz="quarter" idx="14" hasCustomPrompt="1"/>
          </p:nvPr>
        </p:nvSpPr>
        <p:spPr>
          <a:xfrm>
            <a:off x="384810" y="1750423"/>
            <a:ext cx="2560637" cy="618354"/>
          </a:xfrm>
        </p:spPr>
        <p:txBody>
          <a:bodyPr anchor="b">
            <a:normAutofit/>
          </a:bodyPr>
          <a:lstStyle>
            <a:lvl1pPr marL="0" indent="0">
              <a:buNone/>
              <a:defRPr sz="1800" b="1">
                <a:solidFill>
                  <a:srgbClr val="8FA5C9"/>
                </a:solidFill>
              </a:defRPr>
            </a:lvl1pPr>
            <a:lvl2pPr marL="457200" indent="0">
              <a:buNone/>
              <a:defRPr/>
            </a:lvl2pPr>
          </a:lstStyle>
          <a:p>
            <a:pPr lvl="0"/>
            <a:r>
              <a:rPr lang="en-US" dirty="0"/>
              <a:t>SUB TITLE GOES HERE</a:t>
            </a:r>
          </a:p>
        </p:txBody>
      </p:sp>
    </p:spTree>
    <p:extLst>
      <p:ext uri="{BB962C8B-B14F-4D97-AF65-F5344CB8AC3E}">
        <p14:creationId xmlns:p14="http://schemas.microsoft.com/office/powerpoint/2010/main" val="4025414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Picture Left - Text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4" name="Text Placeholder 5">
            <a:extLst>
              <a:ext uri="{FF2B5EF4-FFF2-40B4-BE49-F238E27FC236}">
                <a16:creationId xmlns="" xmlns:a16="http://schemas.microsoft.com/office/drawing/2014/main" id="{890E1062-6316-A74B-BFCF-54ED408A2A98}"/>
              </a:ext>
            </a:extLst>
          </p:cNvPr>
          <p:cNvSpPr>
            <a:spLocks noGrp="1"/>
          </p:cNvSpPr>
          <p:nvPr>
            <p:ph type="body" sz="quarter" idx="13" hasCustomPrompt="1"/>
          </p:nvPr>
        </p:nvSpPr>
        <p:spPr>
          <a:xfrm>
            <a:off x="6217921"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 xmlns:a16="http://schemas.microsoft.com/office/drawing/2014/main" id="{B4C50E3A-BBFD-E64A-A980-62C7E2E144B7}"/>
              </a:ext>
            </a:extLst>
          </p:cNvPr>
          <p:cNvSpPr>
            <a:spLocks noGrp="1"/>
          </p:cNvSpPr>
          <p:nvPr>
            <p:ph type="body" sz="quarter" idx="14" hasCustomPrompt="1"/>
          </p:nvPr>
        </p:nvSpPr>
        <p:spPr>
          <a:xfrm>
            <a:off x="6217603" y="1724252"/>
            <a:ext cx="2560637" cy="644525"/>
          </a:xfrm>
        </p:spPr>
        <p:txBody>
          <a:bodyPr anchor="b">
            <a:normAutofit/>
          </a:bodyPr>
          <a:lstStyle>
            <a:lvl1pPr marL="0" indent="0">
              <a:buNone/>
              <a:defRPr sz="1800" b="1">
                <a:solidFill>
                  <a:srgbClr val="8FA5C9"/>
                </a:solidFill>
              </a:defRPr>
            </a:lvl1pPr>
            <a:lvl2pPr marL="457200" indent="0">
              <a:buNone/>
              <a:defRPr/>
            </a:lvl2pPr>
          </a:lstStyle>
          <a:p>
            <a:pPr lvl="0"/>
            <a:r>
              <a:rPr lang="en-US" dirty="0"/>
              <a:t>SUB TITLE GOES HERE</a:t>
            </a:r>
          </a:p>
        </p:txBody>
      </p:sp>
      <p:sp>
        <p:nvSpPr>
          <p:cNvPr id="6" name="Picture Placeholder 5">
            <a:extLst>
              <a:ext uri="{FF2B5EF4-FFF2-40B4-BE49-F238E27FC236}">
                <a16:creationId xmlns="" xmlns:a16="http://schemas.microsoft.com/office/drawing/2014/main" id="{8E8EA2D7-7DBB-F643-8A81-1A7CC35B3FAE}"/>
              </a:ext>
            </a:extLst>
          </p:cNvPr>
          <p:cNvSpPr>
            <a:spLocks noGrp="1"/>
          </p:cNvSpPr>
          <p:nvPr>
            <p:ph type="pic" sz="quarter" idx="15"/>
          </p:nvPr>
        </p:nvSpPr>
        <p:spPr>
          <a:xfrm>
            <a:off x="384175" y="1724025"/>
            <a:ext cx="5668963" cy="4459288"/>
          </a:xfrm>
        </p:spPr>
        <p:txBody>
          <a:bodyPr/>
          <a:lstStyle/>
          <a:p>
            <a:endParaRPr lang="en-US"/>
          </a:p>
        </p:txBody>
      </p:sp>
    </p:spTree>
    <p:extLst>
      <p:ext uri="{BB962C8B-B14F-4D97-AF65-F5344CB8AC3E}">
        <p14:creationId xmlns:p14="http://schemas.microsoft.com/office/powerpoint/2010/main" val="4188093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rk: Text Left - Picture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4" name="Text Placeholder 5">
            <a:extLst>
              <a:ext uri="{FF2B5EF4-FFF2-40B4-BE49-F238E27FC236}">
                <a16:creationId xmlns="" xmlns:a16="http://schemas.microsoft.com/office/drawing/2014/main" id="{890E1062-6316-A74B-BFCF-54ED408A2A98}"/>
              </a:ext>
            </a:extLst>
          </p:cNvPr>
          <p:cNvSpPr>
            <a:spLocks noGrp="1"/>
          </p:cNvSpPr>
          <p:nvPr>
            <p:ph type="body" sz="quarter" idx="13" hasCustomPrompt="1"/>
          </p:nvPr>
        </p:nvSpPr>
        <p:spPr>
          <a:xfrm>
            <a:off x="385128"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 xmlns:a16="http://schemas.microsoft.com/office/drawing/2014/main" id="{B4C50E3A-BBFD-E64A-A980-62C7E2E144B7}"/>
              </a:ext>
            </a:extLst>
          </p:cNvPr>
          <p:cNvSpPr>
            <a:spLocks noGrp="1"/>
          </p:cNvSpPr>
          <p:nvPr>
            <p:ph type="body" sz="quarter" idx="14" hasCustomPrompt="1"/>
          </p:nvPr>
        </p:nvSpPr>
        <p:spPr>
          <a:xfrm>
            <a:off x="384810" y="1750423"/>
            <a:ext cx="2560637" cy="618354"/>
          </a:xfrm>
        </p:spPr>
        <p:txBody>
          <a:bodyPr anchor="b">
            <a:normAutofit/>
          </a:bodyPr>
          <a:lstStyle>
            <a:lvl1pPr marL="0" indent="0">
              <a:buNone/>
              <a:defRPr sz="1800" b="1">
                <a:solidFill>
                  <a:srgbClr val="8FA5C9"/>
                </a:solidFill>
              </a:defRPr>
            </a:lvl1pPr>
            <a:lvl2pPr marL="457200" indent="0">
              <a:buNone/>
              <a:defRPr/>
            </a:lvl2pPr>
          </a:lstStyle>
          <a:p>
            <a:pPr lvl="0"/>
            <a:r>
              <a:rPr lang="en-US" dirty="0"/>
              <a:t>SUB TITLE GOES HERE</a:t>
            </a:r>
          </a:p>
        </p:txBody>
      </p:sp>
      <p:sp>
        <p:nvSpPr>
          <p:cNvPr id="6" name="Picture Placeholder 5">
            <a:extLst>
              <a:ext uri="{FF2B5EF4-FFF2-40B4-BE49-F238E27FC236}">
                <a16:creationId xmlns="" xmlns:a16="http://schemas.microsoft.com/office/drawing/2014/main" id="{EB65D137-F77B-D84C-92F9-EA4734A6AFA8}"/>
              </a:ext>
            </a:extLst>
          </p:cNvPr>
          <p:cNvSpPr>
            <a:spLocks noGrp="1"/>
          </p:cNvSpPr>
          <p:nvPr>
            <p:ph type="pic" sz="quarter" idx="15"/>
          </p:nvPr>
        </p:nvSpPr>
        <p:spPr>
          <a:xfrm>
            <a:off x="3108325" y="1751013"/>
            <a:ext cx="5670550" cy="4432300"/>
          </a:xfrm>
        </p:spPr>
        <p:txBody>
          <a:bodyPr/>
          <a:lstStyle/>
          <a:p>
            <a:endParaRPr lang="en-US"/>
          </a:p>
        </p:txBody>
      </p:sp>
    </p:spTree>
    <p:extLst>
      <p:ext uri="{BB962C8B-B14F-4D97-AF65-F5344CB8AC3E}">
        <p14:creationId xmlns:p14="http://schemas.microsoft.com/office/powerpoint/2010/main" val="476541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Tabl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9" name="Table Placeholder 8">
            <a:extLst>
              <a:ext uri="{FF2B5EF4-FFF2-40B4-BE49-F238E27FC236}">
                <a16:creationId xmlns="" xmlns:a16="http://schemas.microsoft.com/office/drawing/2014/main" id="{3D3B10FE-134D-3047-BF81-EDA8ED125FC4}"/>
              </a:ext>
            </a:extLst>
          </p:cNvPr>
          <p:cNvSpPr>
            <a:spLocks noGrp="1"/>
          </p:cNvSpPr>
          <p:nvPr>
            <p:ph type="tbl" sz="quarter" idx="10"/>
          </p:nvPr>
        </p:nvSpPr>
        <p:spPr>
          <a:xfrm>
            <a:off x="384810" y="1802675"/>
            <a:ext cx="8393429" cy="4223476"/>
          </a:xfrm>
        </p:spPr>
        <p:txBody>
          <a:bodyPr/>
          <a:lstStyle/>
          <a:p>
            <a:endParaRPr lang="en-US" dirty="0"/>
          </a:p>
        </p:txBody>
      </p:sp>
    </p:spTree>
    <p:extLst>
      <p:ext uri="{BB962C8B-B14F-4D97-AF65-F5344CB8AC3E}">
        <p14:creationId xmlns:p14="http://schemas.microsoft.com/office/powerpoint/2010/main" val="2893823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0FFCD096-79E4-DE40-95D4-BDD58CE7E594}"/>
              </a:ext>
            </a:extLst>
          </p:cNvPr>
          <p:cNvPicPr>
            <a:picLocks noChangeAspect="1"/>
          </p:cNvPicPr>
          <p:nvPr userDrawn="1"/>
        </p:nvPicPr>
        <p:blipFill>
          <a:blip r:embed="rId2"/>
          <a:stretch>
            <a:fillRect/>
          </a:stretch>
        </p:blipFill>
        <p:spPr>
          <a:xfrm>
            <a:off x="-60000" y="-45000"/>
            <a:ext cx="9264000" cy="6948000"/>
          </a:xfrm>
          <a:prstGeom prst="rect">
            <a:avLst/>
          </a:prstGeom>
        </p:spPr>
      </p:pic>
      <p:sp>
        <p:nvSpPr>
          <p:cNvPr id="15" name="TextBox 14">
            <a:extLst>
              <a:ext uri="{FF2B5EF4-FFF2-40B4-BE49-F238E27FC236}">
                <a16:creationId xmlns="" xmlns:a16="http://schemas.microsoft.com/office/drawing/2014/main" id="{87796D60-B917-9341-B0C5-3DA5746B304A}"/>
              </a:ext>
            </a:extLst>
          </p:cNvPr>
          <p:cNvSpPr txBox="1"/>
          <p:nvPr userDrawn="1"/>
        </p:nvSpPr>
        <p:spPr>
          <a:xfrm>
            <a:off x="5521568" y="3705687"/>
            <a:ext cx="3195627"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bg1"/>
                </a:solidFill>
                <a:latin typeface="Trebuchet MS" panose="020B0703020202090204" pitchFamily="34" charset="0"/>
              </a:rPr>
              <a:t>The LEP and partners are developing place marketing activity to shout about what we have known for a long time, that Greater Lincolnshire is one of the best places in the UK to live, work, visit and do business.</a:t>
            </a:r>
          </a:p>
        </p:txBody>
      </p:sp>
    </p:spTree>
    <p:extLst>
      <p:ext uri="{BB962C8B-B14F-4D97-AF65-F5344CB8AC3E}">
        <p14:creationId xmlns:p14="http://schemas.microsoft.com/office/powerpoint/2010/main" val="2169099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0FFCD096-79E4-DE40-95D4-BDD58CE7E594}"/>
              </a:ext>
            </a:extLst>
          </p:cNvPr>
          <p:cNvPicPr>
            <a:picLocks noChangeAspect="1"/>
          </p:cNvPicPr>
          <p:nvPr userDrawn="1"/>
        </p:nvPicPr>
        <p:blipFill>
          <a:blip r:embed="rId2"/>
          <a:stretch>
            <a:fillRect/>
          </a:stretch>
        </p:blipFill>
        <p:spPr>
          <a:xfrm>
            <a:off x="-60000" y="-45000"/>
            <a:ext cx="9264000" cy="6948000"/>
          </a:xfrm>
          <a:prstGeom prst="rect">
            <a:avLst/>
          </a:prstGeom>
        </p:spPr>
      </p:pic>
    </p:spTree>
    <p:extLst>
      <p:ext uri="{BB962C8B-B14F-4D97-AF65-F5344CB8AC3E}">
        <p14:creationId xmlns:p14="http://schemas.microsoft.com/office/powerpoint/2010/main" val="255020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F6C0714-0369-EF46-8783-0C4E7D4B64FF}"/>
              </a:ext>
            </a:extLst>
          </p:cNvPr>
          <p:cNvPicPr>
            <a:picLocks noChangeAspect="1"/>
          </p:cNvPicPr>
          <p:nvPr userDrawn="1"/>
        </p:nvPicPr>
        <p:blipFill>
          <a:blip r:embed="rId2"/>
          <a:stretch>
            <a:fillRect/>
          </a:stretch>
        </p:blipFill>
        <p:spPr>
          <a:xfrm>
            <a:off x="-60000" y="-45000"/>
            <a:ext cx="9264000" cy="6948000"/>
          </a:xfrm>
          <a:prstGeom prst="rect">
            <a:avLst/>
          </a:prstGeom>
        </p:spPr>
      </p:pic>
      <p:sp>
        <p:nvSpPr>
          <p:cNvPr id="11" name="TextBox 10">
            <a:extLst>
              <a:ext uri="{FF2B5EF4-FFF2-40B4-BE49-F238E27FC236}">
                <a16:creationId xmlns="" xmlns:a16="http://schemas.microsoft.com/office/drawing/2014/main" id="{0B59A125-12AB-4843-A97B-140603BE0BDF}"/>
              </a:ext>
            </a:extLst>
          </p:cNvPr>
          <p:cNvSpPr txBox="1"/>
          <p:nvPr userDrawn="1"/>
        </p:nvSpPr>
        <p:spPr>
          <a:xfrm>
            <a:off x="4598126" y="4609778"/>
            <a:ext cx="3692770" cy="1323439"/>
          </a:xfrm>
          <a:prstGeom prst="rect">
            <a:avLst/>
          </a:prstGeom>
          <a:noFill/>
        </p:spPr>
        <p:txBody>
          <a:bodyPr wrap="square" rtlCol="0">
            <a:spAutoFit/>
          </a:bodyPr>
          <a:lstStyle/>
          <a:p>
            <a:pPr lvl="0"/>
            <a:r>
              <a:rPr lang="en-US" sz="1600" dirty="0">
                <a:solidFill>
                  <a:schemeClr val="bg1"/>
                </a:solidFill>
                <a:latin typeface="Trebuchet MS" panose="020B0703020202090204" pitchFamily="34" charset="0"/>
              </a:rPr>
              <a:t>We want to help our business sectors increase productivity and innovation,  create new employment opportunities  and develop infrastructure that supports economic growth.</a:t>
            </a:r>
          </a:p>
        </p:txBody>
      </p:sp>
      <p:sp>
        <p:nvSpPr>
          <p:cNvPr id="12" name="TextBox 11">
            <a:extLst>
              <a:ext uri="{FF2B5EF4-FFF2-40B4-BE49-F238E27FC236}">
                <a16:creationId xmlns="" xmlns:a16="http://schemas.microsoft.com/office/drawing/2014/main" id="{3A100EAB-3935-CD48-82F2-DFBDFAC977B0}"/>
              </a:ext>
            </a:extLst>
          </p:cNvPr>
          <p:cNvSpPr txBox="1"/>
          <p:nvPr userDrawn="1"/>
        </p:nvSpPr>
        <p:spPr>
          <a:xfrm>
            <a:off x="4572001" y="2978562"/>
            <a:ext cx="3718896" cy="1631216"/>
          </a:xfrm>
          <a:prstGeom prst="rect">
            <a:avLst/>
          </a:prstGeom>
          <a:noFill/>
        </p:spPr>
        <p:txBody>
          <a:bodyPr wrap="square" rtlCol="0">
            <a:spAutoFit/>
          </a:bodyPr>
          <a:lstStyle/>
          <a:p>
            <a:pPr lvl="0"/>
            <a:r>
              <a:rPr lang="en-US" sz="2000" b="1" i="0" dirty="0">
                <a:solidFill>
                  <a:srgbClr val="DD878C"/>
                </a:solidFill>
                <a:latin typeface="Trebuchet MS" panose="020B0703020202090204" pitchFamily="34" charset="0"/>
              </a:rPr>
              <a:t>THE GREATER LINCOLNSHIRE LEP WORKS WITH THE PUBLIC AND PRIVATE SECTOR TO DELIVER SUSTAINABLE ECONOMIC GROWTH. </a:t>
            </a:r>
          </a:p>
        </p:txBody>
      </p:sp>
    </p:spTree>
    <p:extLst>
      <p:ext uri="{BB962C8B-B14F-4D97-AF65-F5344CB8AC3E}">
        <p14:creationId xmlns:p14="http://schemas.microsoft.com/office/powerpoint/2010/main" val="152284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CC25D53-AE99-334E-BC34-B69BEC8B9809}"/>
              </a:ext>
            </a:extLst>
          </p:cNvPr>
          <p:cNvPicPr>
            <a:picLocks noChangeAspect="1"/>
          </p:cNvPicPr>
          <p:nvPr userDrawn="1"/>
        </p:nvPicPr>
        <p:blipFill>
          <a:blip r:embed="rId2"/>
          <a:stretch>
            <a:fillRect/>
          </a:stretch>
        </p:blipFill>
        <p:spPr>
          <a:xfrm>
            <a:off x="-60000" y="-45000"/>
            <a:ext cx="9264000" cy="6948000"/>
          </a:xfrm>
          <a:prstGeom prst="rect">
            <a:avLst/>
          </a:prstGeom>
        </p:spPr>
      </p:pic>
      <p:sp>
        <p:nvSpPr>
          <p:cNvPr id="9" name="TextBox 8">
            <a:extLst>
              <a:ext uri="{FF2B5EF4-FFF2-40B4-BE49-F238E27FC236}">
                <a16:creationId xmlns="" xmlns:a16="http://schemas.microsoft.com/office/drawing/2014/main" id="{75172F59-95AC-F344-A16F-231B67BBF9CF}"/>
              </a:ext>
            </a:extLst>
          </p:cNvPr>
          <p:cNvSpPr txBox="1"/>
          <p:nvPr userDrawn="1"/>
        </p:nvSpPr>
        <p:spPr>
          <a:xfrm>
            <a:off x="4325814" y="3956874"/>
            <a:ext cx="4202474" cy="1631216"/>
          </a:xfrm>
          <a:prstGeom prst="rect">
            <a:avLst/>
          </a:prstGeom>
          <a:noFill/>
        </p:spPr>
        <p:txBody>
          <a:bodyPr wrap="square" rtlCol="0">
            <a:spAutoFit/>
          </a:bodyPr>
          <a:lstStyle/>
          <a:p>
            <a:pPr lvl="0"/>
            <a:r>
              <a:rPr lang="en-US" sz="2000" b="0" i="0" dirty="0">
                <a:solidFill>
                  <a:schemeClr val="bg1"/>
                </a:solidFill>
                <a:latin typeface="Trebuchet MS" panose="020B0703020202090204" pitchFamily="34" charset="0"/>
              </a:rPr>
              <a:t>The Innovation Council wants to drive innovation across Greater Lincolnshire, increase business start-ups, growth and productivity and improve economic prosperity.</a:t>
            </a:r>
          </a:p>
        </p:txBody>
      </p:sp>
    </p:spTree>
    <p:extLst>
      <p:ext uri="{BB962C8B-B14F-4D97-AF65-F5344CB8AC3E}">
        <p14:creationId xmlns:p14="http://schemas.microsoft.com/office/powerpoint/2010/main" val="3639382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488F4DA8-7853-AB40-A12A-B5F68C1BE0E0}"/>
              </a:ext>
            </a:extLst>
          </p:cNvPr>
          <p:cNvPicPr>
            <a:picLocks noChangeAspect="1"/>
          </p:cNvPicPr>
          <p:nvPr userDrawn="1"/>
        </p:nvPicPr>
        <p:blipFill>
          <a:blip r:embed="rId2"/>
          <a:stretch>
            <a:fillRect/>
          </a:stretch>
        </p:blipFill>
        <p:spPr>
          <a:xfrm>
            <a:off x="-60000" y="-45000"/>
            <a:ext cx="9264000" cy="6948000"/>
          </a:xfrm>
          <a:prstGeom prst="rect">
            <a:avLst/>
          </a:prstGeom>
        </p:spPr>
      </p:pic>
      <p:sp>
        <p:nvSpPr>
          <p:cNvPr id="16" name="TextBox 15">
            <a:extLst>
              <a:ext uri="{FF2B5EF4-FFF2-40B4-BE49-F238E27FC236}">
                <a16:creationId xmlns="" xmlns:a16="http://schemas.microsoft.com/office/drawing/2014/main" id="{328D0322-88B4-8146-9189-C3AEA8A257FA}"/>
              </a:ext>
            </a:extLst>
          </p:cNvPr>
          <p:cNvSpPr txBox="1"/>
          <p:nvPr userDrawn="1"/>
        </p:nvSpPr>
        <p:spPr>
          <a:xfrm>
            <a:off x="5547696" y="5272577"/>
            <a:ext cx="3235570" cy="584775"/>
          </a:xfrm>
          <a:prstGeom prst="rect">
            <a:avLst/>
          </a:prstGeom>
          <a:noFill/>
        </p:spPr>
        <p:txBody>
          <a:bodyPr wrap="square" rtlCol="0">
            <a:spAutoFit/>
          </a:bodyPr>
          <a:lstStyle/>
          <a:p>
            <a:pPr lvl="0"/>
            <a:r>
              <a:rPr lang="en-US" sz="1600" b="0" i="0" dirty="0">
                <a:solidFill>
                  <a:schemeClr val="bg1"/>
                </a:solidFill>
                <a:latin typeface="Trebuchet MS" panose="020B0703020202090204" pitchFamily="34" charset="0"/>
              </a:rPr>
              <a:t>Delivering strategic </a:t>
            </a:r>
            <a:r>
              <a:rPr lang="en-US" sz="1600" b="0" i="0" dirty="0" err="1">
                <a:solidFill>
                  <a:schemeClr val="bg1"/>
                </a:solidFill>
                <a:latin typeface="Trebuchet MS" panose="020B0703020202090204" pitchFamily="34" charset="0"/>
              </a:rPr>
              <a:t>programmes</a:t>
            </a:r>
            <a:r>
              <a:rPr lang="en-US" sz="1600" b="0" i="0" dirty="0">
                <a:solidFill>
                  <a:schemeClr val="bg1"/>
                </a:solidFill>
                <a:latin typeface="Trebuchet MS" panose="020B0703020202090204" pitchFamily="34" charset="0"/>
              </a:rPr>
              <a:t> </a:t>
            </a:r>
            <a:br>
              <a:rPr lang="en-US" sz="1600" b="0" i="0" dirty="0">
                <a:solidFill>
                  <a:schemeClr val="bg1"/>
                </a:solidFill>
                <a:latin typeface="Trebuchet MS" panose="020B0703020202090204" pitchFamily="34" charset="0"/>
              </a:rPr>
            </a:br>
            <a:r>
              <a:rPr lang="en-US" sz="1600" b="0" i="0" dirty="0">
                <a:solidFill>
                  <a:schemeClr val="bg1"/>
                </a:solidFill>
                <a:latin typeface="Trebuchet MS" panose="020B0703020202090204" pitchFamily="34" charset="0"/>
              </a:rPr>
              <a:t>for local prosperity</a:t>
            </a:r>
          </a:p>
        </p:txBody>
      </p:sp>
      <p:sp>
        <p:nvSpPr>
          <p:cNvPr id="17" name="TextBox 16">
            <a:extLst>
              <a:ext uri="{FF2B5EF4-FFF2-40B4-BE49-F238E27FC236}">
                <a16:creationId xmlns="" xmlns:a16="http://schemas.microsoft.com/office/drawing/2014/main" id="{1B719C72-8DA4-794A-91F1-7FED97BEDCC0}"/>
              </a:ext>
            </a:extLst>
          </p:cNvPr>
          <p:cNvSpPr txBox="1"/>
          <p:nvPr userDrawn="1"/>
        </p:nvSpPr>
        <p:spPr>
          <a:xfrm>
            <a:off x="5512528" y="4208708"/>
            <a:ext cx="3235570" cy="584775"/>
          </a:xfrm>
          <a:prstGeom prst="rect">
            <a:avLst/>
          </a:prstGeom>
          <a:noFill/>
        </p:spPr>
        <p:txBody>
          <a:bodyPr wrap="square" rtlCol="0">
            <a:spAutoFit/>
          </a:bodyPr>
          <a:lstStyle/>
          <a:p>
            <a:pPr lvl="0"/>
            <a:r>
              <a:rPr lang="en-US" sz="1600" b="0" i="0" dirty="0">
                <a:solidFill>
                  <a:schemeClr val="bg1"/>
                </a:solidFill>
                <a:latin typeface="Trebuchet MS" panose="020B0703020202090204" pitchFamily="34" charset="0"/>
              </a:rPr>
              <a:t>Developing strategic economic </a:t>
            </a:r>
            <a:br>
              <a:rPr lang="en-US" sz="1600" b="0" i="0" dirty="0">
                <a:solidFill>
                  <a:schemeClr val="bg1"/>
                </a:solidFill>
                <a:latin typeface="Trebuchet MS" panose="020B0703020202090204" pitchFamily="34" charset="0"/>
              </a:rPr>
            </a:br>
            <a:r>
              <a:rPr lang="en-US" sz="1600" b="0" i="0" dirty="0">
                <a:solidFill>
                  <a:schemeClr val="bg1"/>
                </a:solidFill>
                <a:latin typeface="Trebuchet MS" panose="020B0703020202090204" pitchFamily="34" charset="0"/>
              </a:rPr>
              <a:t>plans to enable investment</a:t>
            </a:r>
          </a:p>
        </p:txBody>
      </p:sp>
      <p:sp>
        <p:nvSpPr>
          <p:cNvPr id="18" name="TextBox 17">
            <a:extLst>
              <a:ext uri="{FF2B5EF4-FFF2-40B4-BE49-F238E27FC236}">
                <a16:creationId xmlns="" xmlns:a16="http://schemas.microsoft.com/office/drawing/2014/main" id="{51AB897C-3D2E-9E47-80A2-9695BD2E0EBD}"/>
              </a:ext>
            </a:extLst>
          </p:cNvPr>
          <p:cNvSpPr txBox="1"/>
          <p:nvPr userDrawn="1"/>
        </p:nvSpPr>
        <p:spPr>
          <a:xfrm>
            <a:off x="5547696" y="3144839"/>
            <a:ext cx="3156690" cy="584775"/>
          </a:xfrm>
          <a:prstGeom prst="rect">
            <a:avLst/>
          </a:prstGeom>
          <a:noFill/>
        </p:spPr>
        <p:txBody>
          <a:bodyPr wrap="square" rtlCol="0">
            <a:spAutoFit/>
          </a:bodyPr>
          <a:lstStyle/>
          <a:p>
            <a:pPr lvl="0"/>
            <a:r>
              <a:rPr lang="en-US" sz="1600" b="0" i="0" dirty="0">
                <a:solidFill>
                  <a:schemeClr val="bg1"/>
                </a:solidFill>
                <a:latin typeface="Trebuchet MS" panose="020B0703020202090204" pitchFamily="34" charset="0"/>
              </a:rPr>
              <a:t>Ensuring the economic interests </a:t>
            </a:r>
            <a:br>
              <a:rPr lang="en-US" sz="1600" b="0" i="0" dirty="0">
                <a:solidFill>
                  <a:schemeClr val="bg1"/>
                </a:solidFill>
                <a:latin typeface="Trebuchet MS" panose="020B0703020202090204" pitchFamily="34" charset="0"/>
              </a:rPr>
            </a:br>
            <a:r>
              <a:rPr lang="en-US" sz="1600" b="0" i="0" dirty="0">
                <a:solidFill>
                  <a:schemeClr val="bg1"/>
                </a:solidFill>
                <a:latin typeface="Trebuchet MS" panose="020B0703020202090204" pitchFamily="34" charset="0"/>
              </a:rPr>
              <a:t>of the area are represented</a:t>
            </a:r>
          </a:p>
        </p:txBody>
      </p:sp>
      <p:sp>
        <p:nvSpPr>
          <p:cNvPr id="19" name="TextBox 18">
            <a:extLst>
              <a:ext uri="{FF2B5EF4-FFF2-40B4-BE49-F238E27FC236}">
                <a16:creationId xmlns="" xmlns:a16="http://schemas.microsoft.com/office/drawing/2014/main" id="{BA2C5B8B-0C1C-A343-A52F-D6C5131EB84F}"/>
              </a:ext>
            </a:extLst>
          </p:cNvPr>
          <p:cNvSpPr txBox="1"/>
          <p:nvPr userDrawn="1"/>
        </p:nvSpPr>
        <p:spPr>
          <a:xfrm>
            <a:off x="5547696" y="2744729"/>
            <a:ext cx="3156690" cy="400110"/>
          </a:xfrm>
          <a:prstGeom prst="rect">
            <a:avLst/>
          </a:prstGeom>
          <a:noFill/>
        </p:spPr>
        <p:txBody>
          <a:bodyPr wrap="square" rtlCol="0">
            <a:spAutoFit/>
          </a:bodyPr>
          <a:lstStyle/>
          <a:p>
            <a:pPr lvl="0"/>
            <a:r>
              <a:rPr lang="en-US" sz="2000" b="1" dirty="0">
                <a:solidFill>
                  <a:srgbClr val="B9D5FF"/>
                </a:solidFill>
                <a:latin typeface="Trebuchet MS" panose="020B0703020202090204" pitchFamily="34" charset="0"/>
              </a:rPr>
              <a:t>PROMOTING</a:t>
            </a:r>
            <a:endParaRPr lang="en-US" sz="1800" b="1" i="0" dirty="0">
              <a:solidFill>
                <a:srgbClr val="B9D5FF"/>
              </a:solidFill>
              <a:latin typeface="Trebuchet MS" panose="020B0703020202090204" pitchFamily="34" charset="0"/>
            </a:endParaRPr>
          </a:p>
        </p:txBody>
      </p:sp>
      <p:sp>
        <p:nvSpPr>
          <p:cNvPr id="20" name="TextBox 19">
            <a:extLst>
              <a:ext uri="{FF2B5EF4-FFF2-40B4-BE49-F238E27FC236}">
                <a16:creationId xmlns="" xmlns:a16="http://schemas.microsoft.com/office/drawing/2014/main" id="{0861285C-4582-7340-9BED-BAC866C0128D}"/>
              </a:ext>
            </a:extLst>
          </p:cNvPr>
          <p:cNvSpPr txBox="1"/>
          <p:nvPr userDrawn="1"/>
        </p:nvSpPr>
        <p:spPr>
          <a:xfrm>
            <a:off x="5547696" y="3860917"/>
            <a:ext cx="3156690" cy="400110"/>
          </a:xfrm>
          <a:prstGeom prst="rect">
            <a:avLst/>
          </a:prstGeom>
          <a:noFill/>
        </p:spPr>
        <p:txBody>
          <a:bodyPr wrap="square" rtlCol="0">
            <a:spAutoFit/>
          </a:bodyPr>
          <a:lstStyle/>
          <a:p>
            <a:pPr lvl="0"/>
            <a:r>
              <a:rPr lang="en-US" sz="2000" b="1" dirty="0">
                <a:solidFill>
                  <a:srgbClr val="B9D5FF"/>
                </a:solidFill>
                <a:latin typeface="Trebuchet MS" panose="020B0703020202090204" pitchFamily="34" charset="0"/>
              </a:rPr>
              <a:t>INFLUENCING</a:t>
            </a:r>
            <a:endParaRPr lang="en-US" sz="1800" b="1" i="0" dirty="0">
              <a:solidFill>
                <a:srgbClr val="B9D5FF"/>
              </a:solidFill>
              <a:latin typeface="Trebuchet MS" panose="020B0703020202090204" pitchFamily="34" charset="0"/>
            </a:endParaRPr>
          </a:p>
        </p:txBody>
      </p:sp>
      <p:sp>
        <p:nvSpPr>
          <p:cNvPr id="21" name="TextBox 20">
            <a:extLst>
              <a:ext uri="{FF2B5EF4-FFF2-40B4-BE49-F238E27FC236}">
                <a16:creationId xmlns="" xmlns:a16="http://schemas.microsoft.com/office/drawing/2014/main" id="{B8332C69-A8EB-4449-B352-3328BC7F2A84}"/>
              </a:ext>
            </a:extLst>
          </p:cNvPr>
          <p:cNvSpPr txBox="1"/>
          <p:nvPr userDrawn="1"/>
        </p:nvSpPr>
        <p:spPr>
          <a:xfrm>
            <a:off x="5547696" y="4924786"/>
            <a:ext cx="3156690" cy="400110"/>
          </a:xfrm>
          <a:prstGeom prst="rect">
            <a:avLst/>
          </a:prstGeom>
          <a:noFill/>
        </p:spPr>
        <p:txBody>
          <a:bodyPr wrap="square" rtlCol="0">
            <a:spAutoFit/>
          </a:bodyPr>
          <a:lstStyle/>
          <a:p>
            <a:pPr lvl="0"/>
            <a:r>
              <a:rPr lang="en-US" sz="2000" b="1" dirty="0">
                <a:solidFill>
                  <a:srgbClr val="B9D5FF"/>
                </a:solidFill>
                <a:latin typeface="Trebuchet MS" panose="020B0703020202090204" pitchFamily="34" charset="0"/>
              </a:rPr>
              <a:t>DRIVING</a:t>
            </a:r>
            <a:endParaRPr lang="en-US" sz="1800" b="1" i="0" dirty="0">
              <a:solidFill>
                <a:srgbClr val="B9D5FF"/>
              </a:solidFill>
              <a:latin typeface="Trebuchet MS" panose="020B0703020202090204" pitchFamily="34" charset="0"/>
            </a:endParaRPr>
          </a:p>
        </p:txBody>
      </p:sp>
    </p:spTree>
    <p:extLst>
      <p:ext uri="{BB962C8B-B14F-4D97-AF65-F5344CB8AC3E}">
        <p14:creationId xmlns:p14="http://schemas.microsoft.com/office/powerpoint/2010/main" val="31055593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2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064E8C8-3BF4-DC46-8B20-03AD63649B7C}"/>
              </a:ext>
            </a:extLst>
          </p:cNvPr>
          <p:cNvPicPr>
            <a:picLocks noChangeAspect="1"/>
          </p:cNvPicPr>
          <p:nvPr userDrawn="1"/>
        </p:nvPicPr>
        <p:blipFill>
          <a:blip r:embed="rId2"/>
          <a:stretch>
            <a:fillRect/>
          </a:stretch>
        </p:blipFill>
        <p:spPr>
          <a:xfrm>
            <a:off x="-64280" y="-45000"/>
            <a:ext cx="9272561" cy="6948000"/>
          </a:xfrm>
          <a:prstGeom prst="rect">
            <a:avLst/>
          </a:prstGeom>
        </p:spPr>
      </p:pic>
      <p:sp>
        <p:nvSpPr>
          <p:cNvPr id="2" name="Title 1">
            <a:extLst>
              <a:ext uri="{FF2B5EF4-FFF2-40B4-BE49-F238E27FC236}">
                <a16:creationId xmlns="" xmlns:a16="http://schemas.microsoft.com/office/drawing/2014/main" id="{FF7CA087-467B-6E43-8D81-F5BA8E1C22DD}"/>
              </a:ext>
            </a:extLst>
          </p:cNvPr>
          <p:cNvSpPr>
            <a:spLocks noGrp="1"/>
          </p:cNvSpPr>
          <p:nvPr>
            <p:ph type="ctrTitle" hasCustomPrompt="1"/>
          </p:nvPr>
        </p:nvSpPr>
        <p:spPr>
          <a:xfrm>
            <a:off x="663486" y="1118648"/>
            <a:ext cx="6858000" cy="2387600"/>
          </a:xfrm>
          <a:prstGeom prst="rect">
            <a:avLst/>
          </a:prstGeom>
        </p:spPr>
        <p:txBody>
          <a:bodyPr anchor="b">
            <a:normAutofit/>
          </a:bodyPr>
          <a:lstStyle>
            <a:lvl1pPr algn="l">
              <a:defRPr sz="4600" b="1" spc="300">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D9702D91-34E4-934C-8134-28837E8CA410}"/>
              </a:ext>
            </a:extLst>
          </p:cNvPr>
          <p:cNvSpPr>
            <a:spLocks noGrp="1"/>
          </p:cNvSpPr>
          <p:nvPr>
            <p:ph type="subTitle" idx="1" hasCustomPrompt="1"/>
          </p:nvPr>
        </p:nvSpPr>
        <p:spPr>
          <a:xfrm>
            <a:off x="663486" y="3506248"/>
            <a:ext cx="6858000" cy="1655762"/>
          </a:xfrm>
          <a:prstGeom prst="rect">
            <a:avLst/>
          </a:prstGeom>
        </p:spPr>
        <p:txBody>
          <a:bodyPr>
            <a:normAutofit/>
          </a:bodyPr>
          <a:lstStyle>
            <a:lvl1pPr marL="0" indent="0" algn="l">
              <a:buNone/>
              <a:defRPr sz="3000" b="1">
                <a:solidFill>
                  <a:srgbClr val="DD878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5396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01F24B2-4EA9-8A41-B11D-E1CACB9FA072}"/>
              </a:ext>
            </a:extLst>
          </p:cNvPr>
          <p:cNvPicPr>
            <a:picLocks noChangeAspect="1"/>
          </p:cNvPicPr>
          <p:nvPr userDrawn="1"/>
        </p:nvPicPr>
        <p:blipFill>
          <a:blip r:embed="rId2"/>
          <a:stretch>
            <a:fillRect/>
          </a:stretch>
        </p:blipFill>
        <p:spPr>
          <a:xfrm>
            <a:off x="-55727" y="-45000"/>
            <a:ext cx="9255455" cy="6948000"/>
          </a:xfrm>
          <a:prstGeom prst="rect">
            <a:avLst/>
          </a:prstGeom>
        </p:spPr>
      </p:pic>
      <p:sp>
        <p:nvSpPr>
          <p:cNvPr id="2" name="Title 1">
            <a:extLst>
              <a:ext uri="{FF2B5EF4-FFF2-40B4-BE49-F238E27FC236}">
                <a16:creationId xmlns="" xmlns:a16="http://schemas.microsoft.com/office/drawing/2014/main" id="{FF7CA087-467B-6E43-8D81-F5BA8E1C22DD}"/>
              </a:ext>
            </a:extLst>
          </p:cNvPr>
          <p:cNvSpPr>
            <a:spLocks noGrp="1"/>
          </p:cNvSpPr>
          <p:nvPr>
            <p:ph type="ctrTitle" hasCustomPrompt="1"/>
          </p:nvPr>
        </p:nvSpPr>
        <p:spPr>
          <a:xfrm>
            <a:off x="663486" y="1118648"/>
            <a:ext cx="6858000" cy="2387600"/>
          </a:xfrm>
          <a:prstGeom prst="rect">
            <a:avLst/>
          </a:prstGeom>
        </p:spPr>
        <p:txBody>
          <a:bodyPr anchor="b">
            <a:normAutofit/>
          </a:bodyPr>
          <a:lstStyle>
            <a:lvl1pPr algn="l">
              <a:defRPr sz="4600" b="1" spc="300">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D9702D91-34E4-934C-8134-28837E8CA410}"/>
              </a:ext>
            </a:extLst>
          </p:cNvPr>
          <p:cNvSpPr>
            <a:spLocks noGrp="1"/>
          </p:cNvSpPr>
          <p:nvPr>
            <p:ph type="subTitle" idx="1" hasCustomPrompt="1"/>
          </p:nvPr>
        </p:nvSpPr>
        <p:spPr>
          <a:xfrm>
            <a:off x="663486" y="3506248"/>
            <a:ext cx="6858000" cy="1655762"/>
          </a:xfrm>
          <a:prstGeom prst="rect">
            <a:avLst/>
          </a:prstGeom>
        </p:spPr>
        <p:txBody>
          <a:bodyPr>
            <a:normAutofit/>
          </a:bodyPr>
          <a:lstStyle>
            <a:lvl1pPr marL="0" indent="0" algn="l">
              <a:buNone/>
              <a:defRPr sz="3000" b="1">
                <a:solidFill>
                  <a:srgbClr val="DD878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3075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ight: 1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2328F0-70A5-B84A-94AE-19E68950C216}"/>
              </a:ext>
            </a:extLst>
          </p:cNvPr>
          <p:cNvSpPr>
            <a:spLocks noGrp="1"/>
          </p:cNvSpPr>
          <p:nvPr>
            <p:ph type="title" hasCustomPrompt="1"/>
          </p:nvPr>
        </p:nvSpPr>
        <p:spPr/>
        <p:txBody>
          <a:bodyPr anchor="b"/>
          <a:lstStyle/>
          <a:p>
            <a:r>
              <a:rPr lang="en-US" dirty="0"/>
              <a:t>CLICK TO EDIT MASTER TITLE STYLE</a:t>
            </a:r>
          </a:p>
        </p:txBody>
      </p:sp>
      <p:sp>
        <p:nvSpPr>
          <p:cNvPr id="3" name="Content Placeholder 2">
            <a:extLst>
              <a:ext uri="{FF2B5EF4-FFF2-40B4-BE49-F238E27FC236}">
                <a16:creationId xmlns="" xmlns:a16="http://schemas.microsoft.com/office/drawing/2014/main" id="{55597A9A-FB61-0E4A-9139-B430B960F3CF}"/>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706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Light: Two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59B1DD-258F-8146-A08A-822030DFBFF7}"/>
              </a:ext>
            </a:extLst>
          </p:cNvPr>
          <p:cNvSpPr>
            <a:spLocks noGrp="1"/>
          </p:cNvSpPr>
          <p:nvPr>
            <p:ph type="title" hasCustomPrompt="1"/>
          </p:nvPr>
        </p:nvSpPr>
        <p:spPr>
          <a:xfrm>
            <a:off x="384809" y="330925"/>
            <a:ext cx="8341179" cy="1280478"/>
          </a:xfrm>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294354D0-2EF8-9F44-B7F5-23AA16FC931C}"/>
              </a:ext>
            </a:extLst>
          </p:cNvPr>
          <p:cNvSpPr>
            <a:spLocks noGrp="1"/>
          </p:cNvSpPr>
          <p:nvPr>
            <p:ph sz="half" idx="1"/>
          </p:nvPr>
        </p:nvSpPr>
        <p:spPr>
          <a:xfrm>
            <a:off x="384810" y="1860460"/>
            <a:ext cx="400431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6878D5A9-8B00-CD43-94F8-E29D4B7BE459}"/>
              </a:ext>
            </a:extLst>
          </p:cNvPr>
          <p:cNvSpPr>
            <a:spLocks noGrp="1"/>
          </p:cNvSpPr>
          <p:nvPr>
            <p:ph sz="half" idx="2"/>
          </p:nvPr>
        </p:nvSpPr>
        <p:spPr>
          <a:xfrm>
            <a:off x="4676503" y="1860460"/>
            <a:ext cx="4049485"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7436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Two Pictures with supporting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59B1DD-258F-8146-A08A-822030DFBFF7}"/>
              </a:ext>
            </a:extLst>
          </p:cNvPr>
          <p:cNvSpPr>
            <a:spLocks noGrp="1"/>
          </p:cNvSpPr>
          <p:nvPr>
            <p:ph type="title" hasCustomPrompt="1"/>
          </p:nvPr>
        </p:nvSpPr>
        <p:spPr>
          <a:xfrm>
            <a:off x="384809" y="330925"/>
            <a:ext cx="8341179" cy="1280478"/>
          </a:xfrm>
        </p:spPr>
        <p:txBody>
          <a:bodyPr/>
          <a:lstStyle/>
          <a:p>
            <a:r>
              <a:rPr lang="en-US" dirty="0"/>
              <a:t>CLICK TO EDIT MASTER TITLE STYLE</a:t>
            </a:r>
          </a:p>
        </p:txBody>
      </p:sp>
      <p:sp>
        <p:nvSpPr>
          <p:cNvPr id="4" name="Content Placeholder 3">
            <a:extLst>
              <a:ext uri="{FF2B5EF4-FFF2-40B4-BE49-F238E27FC236}">
                <a16:creationId xmlns="" xmlns:a16="http://schemas.microsoft.com/office/drawing/2014/main" id="{6878D5A9-8B00-CD43-94F8-E29D4B7BE459}"/>
              </a:ext>
            </a:extLst>
          </p:cNvPr>
          <p:cNvSpPr>
            <a:spLocks noGrp="1"/>
          </p:cNvSpPr>
          <p:nvPr>
            <p:ph sz="half" idx="2" hasCustomPrompt="1"/>
          </p:nvPr>
        </p:nvSpPr>
        <p:spPr>
          <a:xfrm>
            <a:off x="4676503" y="4955176"/>
            <a:ext cx="4049485" cy="1256621"/>
          </a:xfrm>
        </p:spPr>
        <p:txBody>
          <a:bodyPr>
            <a:normAutofit/>
          </a:bodyPr>
          <a:lstStyle>
            <a:lvl1pPr marL="0" indent="0">
              <a:buNone/>
              <a:defRPr sz="1800"/>
            </a:lvl1pPr>
          </a:lstStyle>
          <a:p>
            <a:pPr lvl="0"/>
            <a:r>
              <a:rPr lang="en-US" dirty="0"/>
              <a:t>Supporting text goes here</a:t>
            </a:r>
          </a:p>
        </p:txBody>
      </p:sp>
      <p:sp>
        <p:nvSpPr>
          <p:cNvPr id="6" name="Picture Placeholder 5">
            <a:extLst>
              <a:ext uri="{FF2B5EF4-FFF2-40B4-BE49-F238E27FC236}">
                <a16:creationId xmlns="" xmlns:a16="http://schemas.microsoft.com/office/drawing/2014/main" id="{EE434271-CB91-F647-A619-0C5EF51B092F}"/>
              </a:ext>
            </a:extLst>
          </p:cNvPr>
          <p:cNvSpPr>
            <a:spLocks noGrp="1"/>
          </p:cNvSpPr>
          <p:nvPr>
            <p:ph type="pic" sz="quarter" idx="10"/>
          </p:nvPr>
        </p:nvSpPr>
        <p:spPr>
          <a:xfrm>
            <a:off x="384809" y="1785938"/>
            <a:ext cx="4004629" cy="2968942"/>
          </a:xfrm>
        </p:spPr>
        <p:txBody>
          <a:bodyPr/>
          <a:lstStyle/>
          <a:p>
            <a:endParaRPr lang="en-US"/>
          </a:p>
        </p:txBody>
      </p:sp>
      <p:sp>
        <p:nvSpPr>
          <p:cNvPr id="7" name="Picture Placeholder 5">
            <a:extLst>
              <a:ext uri="{FF2B5EF4-FFF2-40B4-BE49-F238E27FC236}">
                <a16:creationId xmlns="" xmlns:a16="http://schemas.microsoft.com/office/drawing/2014/main" id="{534D7296-F2C2-4D4F-98AF-1DCFE62F6E25}"/>
              </a:ext>
            </a:extLst>
          </p:cNvPr>
          <p:cNvSpPr>
            <a:spLocks noGrp="1"/>
          </p:cNvSpPr>
          <p:nvPr>
            <p:ph type="pic" sz="quarter" idx="11"/>
          </p:nvPr>
        </p:nvSpPr>
        <p:spPr>
          <a:xfrm>
            <a:off x="4660717" y="1785938"/>
            <a:ext cx="4065271" cy="2968942"/>
          </a:xfrm>
        </p:spPr>
        <p:txBody>
          <a:bodyPr/>
          <a:lstStyle/>
          <a:p>
            <a:endParaRPr lang="en-US"/>
          </a:p>
        </p:txBody>
      </p:sp>
      <p:sp>
        <p:nvSpPr>
          <p:cNvPr id="8" name="Content Placeholder 3">
            <a:extLst>
              <a:ext uri="{FF2B5EF4-FFF2-40B4-BE49-F238E27FC236}">
                <a16:creationId xmlns="" xmlns:a16="http://schemas.microsoft.com/office/drawing/2014/main" id="{11AD0657-D17B-4141-9C60-199D3280CD89}"/>
              </a:ext>
            </a:extLst>
          </p:cNvPr>
          <p:cNvSpPr>
            <a:spLocks noGrp="1"/>
          </p:cNvSpPr>
          <p:nvPr>
            <p:ph sz="half" idx="12" hasCustomPrompt="1"/>
          </p:nvPr>
        </p:nvSpPr>
        <p:spPr>
          <a:xfrm>
            <a:off x="384809" y="4955176"/>
            <a:ext cx="4004629" cy="1256621"/>
          </a:xfrm>
        </p:spPr>
        <p:txBody>
          <a:bodyPr>
            <a:normAutofit/>
          </a:bodyPr>
          <a:lstStyle>
            <a:lvl1pPr marL="0" indent="0">
              <a:buNone/>
              <a:defRPr sz="1800"/>
            </a:lvl1pPr>
          </a:lstStyle>
          <a:p>
            <a:pPr lvl="0"/>
            <a:r>
              <a:rPr lang="en-US" dirty="0"/>
              <a:t>Supporting text goes here</a:t>
            </a:r>
          </a:p>
        </p:txBody>
      </p:sp>
    </p:spTree>
    <p:extLst>
      <p:ext uri="{BB962C8B-B14F-4D97-AF65-F5344CB8AC3E}">
        <p14:creationId xmlns:p14="http://schemas.microsoft.com/office/powerpoint/2010/main" val="254847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Two subtitles with Picture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59B1DD-258F-8146-A08A-822030DFBFF7}"/>
              </a:ext>
            </a:extLst>
          </p:cNvPr>
          <p:cNvSpPr>
            <a:spLocks noGrp="1"/>
          </p:cNvSpPr>
          <p:nvPr>
            <p:ph type="title" hasCustomPrompt="1"/>
          </p:nvPr>
        </p:nvSpPr>
        <p:spPr>
          <a:xfrm>
            <a:off x="384809" y="330925"/>
            <a:ext cx="8341179" cy="1280478"/>
          </a:xfrm>
        </p:spPr>
        <p:txBody>
          <a:bodyPr/>
          <a:lstStyle/>
          <a:p>
            <a:r>
              <a:rPr lang="en-US" dirty="0"/>
              <a:t>CLICK TO EDIT MASTER TITLE STYLE</a:t>
            </a:r>
          </a:p>
        </p:txBody>
      </p:sp>
      <p:sp>
        <p:nvSpPr>
          <p:cNvPr id="6" name="Picture Placeholder 5">
            <a:extLst>
              <a:ext uri="{FF2B5EF4-FFF2-40B4-BE49-F238E27FC236}">
                <a16:creationId xmlns="" xmlns:a16="http://schemas.microsoft.com/office/drawing/2014/main" id="{EE434271-CB91-F647-A619-0C5EF51B092F}"/>
              </a:ext>
            </a:extLst>
          </p:cNvPr>
          <p:cNvSpPr>
            <a:spLocks noGrp="1"/>
          </p:cNvSpPr>
          <p:nvPr>
            <p:ph type="pic" sz="quarter" idx="10"/>
          </p:nvPr>
        </p:nvSpPr>
        <p:spPr>
          <a:xfrm>
            <a:off x="384809" y="4214947"/>
            <a:ext cx="4004629" cy="1996849"/>
          </a:xfrm>
        </p:spPr>
        <p:txBody>
          <a:bodyPr/>
          <a:lstStyle/>
          <a:p>
            <a:endParaRPr lang="en-US"/>
          </a:p>
        </p:txBody>
      </p:sp>
      <p:sp>
        <p:nvSpPr>
          <p:cNvPr id="8" name="Content Placeholder 3">
            <a:extLst>
              <a:ext uri="{FF2B5EF4-FFF2-40B4-BE49-F238E27FC236}">
                <a16:creationId xmlns="" xmlns:a16="http://schemas.microsoft.com/office/drawing/2014/main" id="{11AD0657-D17B-4141-9C60-199D3280CD89}"/>
              </a:ext>
            </a:extLst>
          </p:cNvPr>
          <p:cNvSpPr>
            <a:spLocks noGrp="1"/>
          </p:cNvSpPr>
          <p:nvPr>
            <p:ph sz="half" idx="12" hasCustomPrompt="1"/>
          </p:nvPr>
        </p:nvSpPr>
        <p:spPr>
          <a:xfrm>
            <a:off x="384809" y="2240691"/>
            <a:ext cx="4004629" cy="1846216"/>
          </a:xfrm>
        </p:spPr>
        <p:txBody>
          <a:bodyPr>
            <a:normAutofit/>
          </a:bodyPr>
          <a:lstStyle>
            <a:lvl1pPr marL="0" indent="0">
              <a:buNone/>
              <a:defRPr sz="1800"/>
            </a:lvl1pPr>
          </a:lstStyle>
          <a:p>
            <a:pPr lvl="0"/>
            <a:r>
              <a:rPr lang="en-US" dirty="0"/>
              <a:t>Supporting text goes here</a:t>
            </a:r>
          </a:p>
        </p:txBody>
      </p:sp>
      <p:sp>
        <p:nvSpPr>
          <p:cNvPr id="5" name="Text Placeholder 4">
            <a:extLst>
              <a:ext uri="{FF2B5EF4-FFF2-40B4-BE49-F238E27FC236}">
                <a16:creationId xmlns="" xmlns:a16="http://schemas.microsoft.com/office/drawing/2014/main" id="{2555567B-55DF-4645-91BD-C664D3CCDADD}"/>
              </a:ext>
            </a:extLst>
          </p:cNvPr>
          <p:cNvSpPr>
            <a:spLocks noGrp="1"/>
          </p:cNvSpPr>
          <p:nvPr>
            <p:ph type="body" sz="quarter" idx="13" hasCustomPrompt="1"/>
          </p:nvPr>
        </p:nvSpPr>
        <p:spPr>
          <a:xfrm>
            <a:off x="384809" y="1831659"/>
            <a:ext cx="4005263" cy="409031"/>
          </a:xfrm>
        </p:spPr>
        <p:txBody>
          <a:bodyPr anchor="b">
            <a:normAutofit/>
          </a:bodyPr>
          <a:lstStyle>
            <a:lvl1pPr marL="0" indent="0">
              <a:buNone/>
              <a:defRPr sz="2000" b="1">
                <a:solidFill>
                  <a:srgbClr val="27337E"/>
                </a:solidFill>
              </a:defRPr>
            </a:lvl1pPr>
          </a:lstStyle>
          <a:p>
            <a:pPr lvl="0"/>
            <a:r>
              <a:rPr lang="en-US" dirty="0"/>
              <a:t>SUB TITLE</a:t>
            </a:r>
          </a:p>
        </p:txBody>
      </p:sp>
      <p:sp>
        <p:nvSpPr>
          <p:cNvPr id="9" name="Picture Placeholder 5">
            <a:extLst>
              <a:ext uri="{FF2B5EF4-FFF2-40B4-BE49-F238E27FC236}">
                <a16:creationId xmlns="" xmlns:a16="http://schemas.microsoft.com/office/drawing/2014/main" id="{38537223-6359-E94B-936E-58718B708C5C}"/>
              </a:ext>
            </a:extLst>
          </p:cNvPr>
          <p:cNvSpPr>
            <a:spLocks noGrp="1"/>
          </p:cNvSpPr>
          <p:nvPr>
            <p:ph type="pic" sz="quarter" idx="14"/>
          </p:nvPr>
        </p:nvSpPr>
        <p:spPr>
          <a:xfrm>
            <a:off x="4704261" y="4214947"/>
            <a:ext cx="4004629" cy="1996849"/>
          </a:xfrm>
        </p:spPr>
        <p:txBody>
          <a:bodyPr/>
          <a:lstStyle/>
          <a:p>
            <a:endParaRPr lang="en-US"/>
          </a:p>
        </p:txBody>
      </p:sp>
      <p:sp>
        <p:nvSpPr>
          <p:cNvPr id="10" name="Content Placeholder 3">
            <a:extLst>
              <a:ext uri="{FF2B5EF4-FFF2-40B4-BE49-F238E27FC236}">
                <a16:creationId xmlns="" xmlns:a16="http://schemas.microsoft.com/office/drawing/2014/main" id="{49992D06-44F8-0142-A2B0-F506CFF524BC}"/>
              </a:ext>
            </a:extLst>
          </p:cNvPr>
          <p:cNvSpPr>
            <a:spLocks noGrp="1"/>
          </p:cNvSpPr>
          <p:nvPr>
            <p:ph sz="half" idx="15" hasCustomPrompt="1"/>
          </p:nvPr>
        </p:nvSpPr>
        <p:spPr>
          <a:xfrm>
            <a:off x="4704261" y="2240691"/>
            <a:ext cx="4004629" cy="1846216"/>
          </a:xfrm>
        </p:spPr>
        <p:txBody>
          <a:bodyPr>
            <a:normAutofit/>
          </a:bodyPr>
          <a:lstStyle>
            <a:lvl1pPr marL="0" indent="0">
              <a:buNone/>
              <a:defRPr sz="1800"/>
            </a:lvl1pPr>
          </a:lstStyle>
          <a:p>
            <a:pPr lvl="0"/>
            <a:r>
              <a:rPr lang="en-US" dirty="0"/>
              <a:t>Supporting text goes here</a:t>
            </a:r>
          </a:p>
        </p:txBody>
      </p:sp>
      <p:sp>
        <p:nvSpPr>
          <p:cNvPr id="11" name="Text Placeholder 4">
            <a:extLst>
              <a:ext uri="{FF2B5EF4-FFF2-40B4-BE49-F238E27FC236}">
                <a16:creationId xmlns="" xmlns:a16="http://schemas.microsoft.com/office/drawing/2014/main" id="{D94085F2-280A-6A42-AE3C-6F3980FA6870}"/>
              </a:ext>
            </a:extLst>
          </p:cNvPr>
          <p:cNvSpPr>
            <a:spLocks noGrp="1"/>
          </p:cNvSpPr>
          <p:nvPr>
            <p:ph type="body" sz="quarter" idx="16" hasCustomPrompt="1"/>
          </p:nvPr>
        </p:nvSpPr>
        <p:spPr>
          <a:xfrm>
            <a:off x="4704261" y="1831659"/>
            <a:ext cx="4005263" cy="409031"/>
          </a:xfrm>
        </p:spPr>
        <p:txBody>
          <a:bodyPr anchor="b">
            <a:normAutofit/>
          </a:bodyPr>
          <a:lstStyle>
            <a:lvl1pPr marL="0" indent="0">
              <a:buNone/>
              <a:defRPr sz="2000" b="1">
                <a:solidFill>
                  <a:srgbClr val="27337E"/>
                </a:solidFill>
              </a:defRPr>
            </a:lvl1pPr>
          </a:lstStyle>
          <a:p>
            <a:pPr lvl="0"/>
            <a:r>
              <a:rPr lang="en-US" dirty="0"/>
              <a:t>SUB TITLE</a:t>
            </a:r>
          </a:p>
        </p:txBody>
      </p:sp>
    </p:spTree>
    <p:extLst>
      <p:ext uri="{BB962C8B-B14F-4D97-AF65-F5344CB8AC3E}">
        <p14:creationId xmlns:p14="http://schemas.microsoft.com/office/powerpoint/2010/main" val="5711125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6.jpg"/><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8.jp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5.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056191"/>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63" r:id="rId3"/>
    <p:sldLayoutId id="2147483677" r:id="rId4"/>
    <p:sldLayoutId id="214748368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C38F8336-8E69-C247-838A-A0DD20AB027D}"/>
              </a:ext>
            </a:extLst>
          </p:cNvPr>
          <p:cNvPicPr>
            <a:picLocks noChangeAspect="1"/>
          </p:cNvPicPr>
          <p:nvPr/>
        </p:nvPicPr>
        <p:blipFill>
          <a:blip r:embed="rId17"/>
          <a:stretch>
            <a:fillRect/>
          </a:stretch>
        </p:blipFill>
        <p:spPr>
          <a:xfrm>
            <a:off x="-60000" y="-45000"/>
            <a:ext cx="9264000" cy="6948000"/>
          </a:xfrm>
          <a:prstGeom prst="rect">
            <a:avLst/>
          </a:prstGeom>
        </p:spPr>
      </p:pic>
      <p:sp>
        <p:nvSpPr>
          <p:cNvPr id="2" name="Title Placeholder 1">
            <a:extLst>
              <a:ext uri="{FF2B5EF4-FFF2-40B4-BE49-F238E27FC236}">
                <a16:creationId xmlns="" xmlns:a16="http://schemas.microsoft.com/office/drawing/2014/main" id="{C403BC47-ECA3-424E-94EE-118EADDC6FD6}"/>
              </a:ext>
            </a:extLst>
          </p:cNvPr>
          <p:cNvSpPr>
            <a:spLocks noGrp="1"/>
          </p:cNvSpPr>
          <p:nvPr>
            <p:ph type="title"/>
          </p:nvPr>
        </p:nvSpPr>
        <p:spPr>
          <a:xfrm>
            <a:off x="384810" y="304800"/>
            <a:ext cx="8393430" cy="130628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E2EE0314-61A5-6C4B-9AD0-CA7D9484B4A2}"/>
              </a:ext>
            </a:extLst>
          </p:cNvPr>
          <p:cNvSpPr>
            <a:spLocks noGrp="1"/>
          </p:cNvSpPr>
          <p:nvPr>
            <p:ph type="body" idx="1"/>
          </p:nvPr>
        </p:nvSpPr>
        <p:spPr>
          <a:xfrm>
            <a:off x="384810" y="1868487"/>
            <a:ext cx="839343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8405262"/>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702" r:id="rId3"/>
    <p:sldLayoutId id="2147483703" r:id="rId4"/>
    <p:sldLayoutId id="2147483691" r:id="rId5"/>
    <p:sldLayoutId id="2147483692" r:id="rId6"/>
    <p:sldLayoutId id="2147483696" r:id="rId7"/>
    <p:sldLayoutId id="2147483697" r:id="rId8"/>
    <p:sldLayoutId id="2147483693" r:id="rId9"/>
    <p:sldLayoutId id="2147483698" r:id="rId10"/>
    <p:sldLayoutId id="2147483699" r:id="rId11"/>
    <p:sldLayoutId id="2147483701" r:id="rId12"/>
    <p:sldLayoutId id="2147483700" r:id="rId13"/>
    <p:sldLayoutId id="2147483726" r:id="rId14"/>
    <p:sldLayoutId id="2147483727" r:id="rId15"/>
  </p:sldLayoutIdLst>
  <p:txStyles>
    <p:titleStyle>
      <a:lvl1pPr algn="l" defTabSz="914400" rtl="0" eaLnBrk="1" latinLnBrk="0" hangingPunct="1">
        <a:lnSpc>
          <a:spcPct val="90000"/>
        </a:lnSpc>
        <a:spcBef>
          <a:spcPct val="0"/>
        </a:spcBef>
        <a:buNone/>
        <a:defRPr sz="4400" b="1" kern="1200">
          <a:solidFill>
            <a:srgbClr val="27337E"/>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7337E"/>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7337E"/>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7337E"/>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7337E"/>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7337E"/>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BD23558-8D6F-AB41-9E4D-2C3974CC62EA}"/>
              </a:ext>
            </a:extLst>
          </p:cNvPr>
          <p:cNvPicPr>
            <a:picLocks noChangeAspect="1"/>
          </p:cNvPicPr>
          <p:nvPr/>
        </p:nvPicPr>
        <p:blipFill>
          <a:blip r:embed="rId15"/>
          <a:stretch>
            <a:fillRect/>
          </a:stretch>
        </p:blipFill>
        <p:spPr>
          <a:xfrm>
            <a:off x="-57859" y="-45000"/>
            <a:ext cx="9259719" cy="6948000"/>
          </a:xfrm>
          <a:prstGeom prst="rect">
            <a:avLst/>
          </a:prstGeom>
        </p:spPr>
      </p:pic>
      <p:sp>
        <p:nvSpPr>
          <p:cNvPr id="2" name="Title Placeholder 1">
            <a:extLst>
              <a:ext uri="{FF2B5EF4-FFF2-40B4-BE49-F238E27FC236}">
                <a16:creationId xmlns="" xmlns:a16="http://schemas.microsoft.com/office/drawing/2014/main" id="{C403BC47-ECA3-424E-94EE-118EADDC6FD6}"/>
              </a:ext>
            </a:extLst>
          </p:cNvPr>
          <p:cNvSpPr>
            <a:spLocks noGrp="1"/>
          </p:cNvSpPr>
          <p:nvPr>
            <p:ph type="title"/>
          </p:nvPr>
        </p:nvSpPr>
        <p:spPr>
          <a:xfrm>
            <a:off x="384810" y="304800"/>
            <a:ext cx="8393430" cy="130628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E2EE0314-61A5-6C4B-9AD0-CA7D9484B4A2}"/>
              </a:ext>
            </a:extLst>
          </p:cNvPr>
          <p:cNvSpPr>
            <a:spLocks noGrp="1"/>
          </p:cNvSpPr>
          <p:nvPr>
            <p:ph type="body" idx="1"/>
          </p:nvPr>
        </p:nvSpPr>
        <p:spPr>
          <a:xfrm>
            <a:off x="384810" y="1868487"/>
            <a:ext cx="839343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651829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7" r:id="rId12"/>
    <p:sldLayoutId id="2147483716" r:id="rId13"/>
  </p:sldLayoutIdLst>
  <p:txStyles>
    <p:titleStyle>
      <a:lvl1pPr algn="l" defTabSz="914400" rtl="0" eaLnBrk="1" latinLnBrk="0" hangingPunct="1">
        <a:lnSpc>
          <a:spcPct val="90000"/>
        </a:lnSpc>
        <a:spcBef>
          <a:spcPct val="0"/>
        </a:spcBef>
        <a:buNone/>
        <a:defRPr sz="4400" b="1" kern="1200">
          <a:solidFill>
            <a:srgbClr val="8FA5C9"/>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FA5C9"/>
        </a:buClr>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8FA5C9"/>
        </a:buClr>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8FA5C9"/>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8FA5C9"/>
        </a:buClr>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8FA5C9"/>
        </a:buClr>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657796"/>
      </p:ext>
    </p:extLst>
  </p:cSld>
  <p:clrMap bg1="lt1" tx1="dk1" bg2="lt2" tx2="dk2" accent1="accent1" accent2="accent2" accent3="accent3" accent4="accent4" accent5="accent5" accent6="accent6" hlink="hlink" folHlink="folHlink"/>
  <p:sldLayoutIdLst>
    <p:sldLayoutId id="2147483719" r:id="rId1"/>
    <p:sldLayoutId id="2147483725" r:id="rId2"/>
    <p:sldLayoutId id="2147483720" r:id="rId3"/>
    <p:sldLayoutId id="2147483721" r:id="rId4"/>
    <p:sldLayoutId id="214748372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71F909FF-0C0A-FC4D-9A62-0C69A613DE63}"/>
              </a:ext>
            </a:extLst>
          </p:cNvPr>
          <p:cNvPicPr>
            <a:picLocks noChangeAspect="1"/>
          </p:cNvPicPr>
          <p:nvPr/>
        </p:nvPicPr>
        <p:blipFill>
          <a:blip r:embed="rId3"/>
          <a:stretch>
            <a:fillRect/>
          </a:stretch>
        </p:blipFill>
        <p:spPr>
          <a:xfrm>
            <a:off x="-60000" y="-45000"/>
            <a:ext cx="9264000" cy="6948000"/>
          </a:xfrm>
          <a:prstGeom prst="rect">
            <a:avLst/>
          </a:prstGeom>
        </p:spPr>
      </p:pic>
    </p:spTree>
    <p:extLst>
      <p:ext uri="{BB962C8B-B14F-4D97-AF65-F5344CB8AC3E}">
        <p14:creationId xmlns:p14="http://schemas.microsoft.com/office/powerpoint/2010/main" val="4257561962"/>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17BF5F-60B6-4142-B78E-2DEB8C3DCB1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985F3211-19A9-6743-8728-97FDD0C68304}"/>
              </a:ext>
            </a:extLst>
          </p:cNvPr>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473" t="25646" r="23664" b="16595"/>
          <a:stretch/>
        </p:blipFill>
        <p:spPr bwMode="auto">
          <a:xfrm>
            <a:off x="0" y="0"/>
            <a:ext cx="926341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8318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9CBA7F-F3AE-364E-A407-D6FCA22F7903}"/>
              </a:ext>
            </a:extLst>
          </p:cNvPr>
          <p:cNvSpPr>
            <a:spLocks noGrp="1"/>
          </p:cNvSpPr>
          <p:nvPr>
            <p:ph type="title"/>
          </p:nvPr>
        </p:nvSpPr>
        <p:spPr/>
        <p:txBody>
          <a:bodyPr/>
          <a:lstStyle/>
          <a:p>
            <a:r>
              <a:rPr lang="en-US" dirty="0" smtClean="0"/>
              <a:t>Single Local Growth Fund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65420581"/>
              </p:ext>
            </p:extLst>
          </p:nvPr>
        </p:nvGraphicFramePr>
        <p:xfrm>
          <a:off x="453266" y="995143"/>
          <a:ext cx="8154705" cy="4932690"/>
        </p:xfrm>
        <a:graphic>
          <a:graphicData uri="http://schemas.openxmlformats.org/drawingml/2006/table">
            <a:tbl>
              <a:tblPr firstRow="1" firstCol="1" bandRow="1">
                <a:tableStyleId>{5C22544A-7EE6-4342-B048-85BDC9FD1C3A}</a:tableStyleId>
              </a:tblPr>
              <a:tblGrid>
                <a:gridCol w="4457361"/>
                <a:gridCol w="3697344"/>
              </a:tblGrid>
              <a:tr h="234890">
                <a:tc>
                  <a:txBody>
                    <a:bodyPr/>
                    <a:lstStyle/>
                    <a:p>
                      <a:pPr algn="ctr">
                        <a:lnSpc>
                          <a:spcPct val="115000"/>
                        </a:lnSpc>
                        <a:spcAft>
                          <a:spcPts val="0"/>
                        </a:spcAft>
                      </a:pPr>
                      <a:r>
                        <a:rPr lang="en-GB" sz="1100">
                          <a:effectLst/>
                        </a:rPr>
                        <a:t>PROJECT NAME</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100">
                          <a:effectLst/>
                        </a:rPr>
                        <a:t> Single local Growth Fund  </a:t>
                      </a:r>
                      <a:endParaRPr lang="en-GB" sz="1100">
                        <a:effectLst/>
                        <a:latin typeface="Calibri"/>
                        <a:ea typeface="Calibri"/>
                        <a:cs typeface="Times New Roman"/>
                      </a:endParaRPr>
                    </a:p>
                  </a:txBody>
                  <a:tcPr marL="68580" marR="68580" marT="0" marB="0" anchor="b"/>
                </a:tc>
              </a:tr>
              <a:tr h="234890">
                <a:tc>
                  <a:txBody>
                    <a:bodyPr/>
                    <a:lstStyle/>
                    <a:p>
                      <a:pPr algn="ctr">
                        <a:lnSpc>
                          <a:spcPct val="115000"/>
                        </a:lnSpc>
                        <a:spcAft>
                          <a:spcPts val="0"/>
                        </a:spcAft>
                      </a:pPr>
                      <a:r>
                        <a:rPr lang="en-GB" sz="1100">
                          <a:effectLst/>
                        </a:rPr>
                        <a:t>Boston Quadrant</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effectLst/>
                        </a:rPr>
                        <a:t>201,126</a:t>
                      </a:r>
                      <a:endParaRPr lang="en-GB" sz="1100">
                        <a:effectLst/>
                        <a:latin typeface="Calibri"/>
                        <a:ea typeface="Calibri"/>
                        <a:cs typeface="Times New Roman"/>
                      </a:endParaRPr>
                    </a:p>
                  </a:txBody>
                  <a:tcPr marL="68580" marR="68580" marT="0" marB="0" anchor="b"/>
                </a:tc>
              </a:tr>
              <a:tr h="234890">
                <a:tc>
                  <a:txBody>
                    <a:bodyPr/>
                    <a:lstStyle/>
                    <a:p>
                      <a:pPr algn="ctr">
                        <a:lnSpc>
                          <a:spcPct val="115000"/>
                        </a:lnSpc>
                        <a:spcAft>
                          <a:spcPts val="0"/>
                        </a:spcAft>
                      </a:pPr>
                      <a:r>
                        <a:rPr lang="en-GB" sz="1100">
                          <a:effectLst/>
                        </a:rPr>
                        <a:t>Grantham Southern Relief Road</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effectLst/>
                        </a:rPr>
                        <a:t>4,752,607</a:t>
                      </a:r>
                      <a:endParaRPr lang="en-GB" sz="1100">
                        <a:effectLst/>
                        <a:latin typeface="Calibri"/>
                        <a:ea typeface="Calibri"/>
                        <a:cs typeface="Times New Roman"/>
                      </a:endParaRPr>
                    </a:p>
                  </a:txBody>
                  <a:tcPr marL="68580" marR="68580" marT="0" marB="0" anchor="b"/>
                </a:tc>
              </a:tr>
              <a:tr h="234890">
                <a:tc>
                  <a:txBody>
                    <a:bodyPr/>
                    <a:lstStyle/>
                    <a:p>
                      <a:pPr algn="ctr">
                        <a:lnSpc>
                          <a:spcPct val="115000"/>
                        </a:lnSpc>
                        <a:spcAft>
                          <a:spcPts val="0"/>
                        </a:spcAft>
                      </a:pPr>
                      <a:r>
                        <a:rPr lang="en-GB" sz="1100">
                          <a:effectLst/>
                        </a:rPr>
                        <a:t>Unlocking Rural Housing</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effectLst/>
                        </a:rPr>
                        <a:t>100,000</a:t>
                      </a:r>
                      <a:endParaRPr lang="en-GB" sz="1100">
                        <a:effectLst/>
                        <a:latin typeface="Calibri"/>
                        <a:ea typeface="Calibri"/>
                        <a:cs typeface="Times New Roman"/>
                      </a:endParaRPr>
                    </a:p>
                  </a:txBody>
                  <a:tcPr marL="68580" marR="68580" marT="0" marB="0" anchor="b"/>
                </a:tc>
              </a:tr>
              <a:tr h="234890">
                <a:tc>
                  <a:txBody>
                    <a:bodyPr/>
                    <a:lstStyle/>
                    <a:p>
                      <a:pPr algn="ctr">
                        <a:lnSpc>
                          <a:spcPct val="115000"/>
                        </a:lnSpc>
                        <a:spcAft>
                          <a:spcPts val="0"/>
                        </a:spcAft>
                      </a:pPr>
                      <a:r>
                        <a:rPr lang="en-GB" sz="1100">
                          <a:effectLst/>
                        </a:rPr>
                        <a:t>Skegness Gateway</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effectLst/>
                        </a:rPr>
                        <a:t>526,934</a:t>
                      </a:r>
                      <a:endParaRPr lang="en-GB" sz="1100">
                        <a:effectLst/>
                        <a:latin typeface="Calibri"/>
                        <a:ea typeface="Calibri"/>
                        <a:cs typeface="Times New Roman"/>
                      </a:endParaRPr>
                    </a:p>
                  </a:txBody>
                  <a:tcPr marL="68580" marR="68580" marT="0" marB="0" anchor="b"/>
                </a:tc>
              </a:tr>
              <a:tr h="234890">
                <a:tc>
                  <a:txBody>
                    <a:bodyPr/>
                    <a:lstStyle/>
                    <a:p>
                      <a:pPr algn="ctr">
                        <a:lnSpc>
                          <a:spcPct val="115000"/>
                        </a:lnSpc>
                        <a:spcAft>
                          <a:spcPts val="0"/>
                        </a:spcAft>
                      </a:pPr>
                      <a:r>
                        <a:rPr lang="en-GB" sz="1100">
                          <a:effectLst/>
                        </a:rPr>
                        <a:t>Normanby Enterprise Park</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effectLst/>
                        </a:rPr>
                        <a:t>688,708</a:t>
                      </a:r>
                      <a:endParaRPr lang="en-GB" sz="1100">
                        <a:effectLst/>
                        <a:latin typeface="Calibri"/>
                        <a:ea typeface="Calibri"/>
                        <a:cs typeface="Times New Roman"/>
                      </a:endParaRPr>
                    </a:p>
                  </a:txBody>
                  <a:tcPr marL="68580" marR="68580" marT="0" marB="0" anchor="b"/>
                </a:tc>
              </a:tr>
              <a:tr h="234890">
                <a:tc>
                  <a:txBody>
                    <a:bodyPr/>
                    <a:lstStyle/>
                    <a:p>
                      <a:pPr algn="ctr">
                        <a:lnSpc>
                          <a:spcPct val="115000"/>
                        </a:lnSpc>
                        <a:spcAft>
                          <a:spcPts val="0"/>
                        </a:spcAft>
                      </a:pPr>
                      <a:r>
                        <a:rPr lang="en-GB" sz="1100">
                          <a:effectLst/>
                        </a:rPr>
                        <a:t>Agri-food Centre of Excellence</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effectLst/>
                        </a:rPr>
                        <a:t>511,680</a:t>
                      </a:r>
                      <a:endParaRPr lang="en-GB" sz="1100">
                        <a:effectLst/>
                        <a:latin typeface="Calibri"/>
                        <a:ea typeface="Calibri"/>
                        <a:cs typeface="Times New Roman"/>
                      </a:endParaRPr>
                    </a:p>
                  </a:txBody>
                  <a:tcPr marL="68580" marR="68580" marT="0" marB="0" anchor="b"/>
                </a:tc>
              </a:tr>
              <a:tr h="234890">
                <a:tc>
                  <a:txBody>
                    <a:bodyPr/>
                    <a:lstStyle/>
                    <a:p>
                      <a:pPr algn="ctr">
                        <a:lnSpc>
                          <a:spcPct val="115000"/>
                        </a:lnSpc>
                        <a:spcAft>
                          <a:spcPts val="0"/>
                        </a:spcAft>
                      </a:pPr>
                      <a:r>
                        <a:rPr lang="en-GB" sz="1100">
                          <a:effectLst/>
                        </a:rPr>
                        <a:t>Holbeach Peppermint Junction</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effectLst/>
                        </a:rPr>
                        <a:t>31,615</a:t>
                      </a:r>
                      <a:endParaRPr lang="en-GB" sz="1100">
                        <a:effectLst/>
                        <a:latin typeface="Calibri"/>
                        <a:ea typeface="Calibri"/>
                        <a:cs typeface="Times New Roman"/>
                      </a:endParaRPr>
                    </a:p>
                  </a:txBody>
                  <a:tcPr marL="68580" marR="68580" marT="0" marB="0" anchor="b"/>
                </a:tc>
              </a:tr>
              <a:tr h="234890">
                <a:tc>
                  <a:txBody>
                    <a:bodyPr/>
                    <a:lstStyle/>
                    <a:p>
                      <a:pPr algn="ctr">
                        <a:lnSpc>
                          <a:spcPct val="115000"/>
                        </a:lnSpc>
                        <a:spcAft>
                          <a:spcPts val="0"/>
                        </a:spcAft>
                      </a:pPr>
                      <a:r>
                        <a:rPr lang="en-GB" sz="1100">
                          <a:effectLst/>
                        </a:rPr>
                        <a:t>Lincoln Medical School</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effectLst/>
                        </a:rPr>
                        <a:t>4,477,500</a:t>
                      </a:r>
                      <a:endParaRPr lang="en-GB" sz="1100">
                        <a:effectLst/>
                        <a:latin typeface="Calibri"/>
                        <a:ea typeface="Calibri"/>
                        <a:cs typeface="Times New Roman"/>
                      </a:endParaRPr>
                    </a:p>
                  </a:txBody>
                  <a:tcPr marL="68580" marR="68580" marT="0" marB="0" anchor="b"/>
                </a:tc>
              </a:tr>
              <a:tr h="234890">
                <a:tc>
                  <a:txBody>
                    <a:bodyPr/>
                    <a:lstStyle/>
                    <a:p>
                      <a:pPr algn="ctr">
                        <a:lnSpc>
                          <a:spcPct val="115000"/>
                        </a:lnSpc>
                        <a:spcAft>
                          <a:spcPts val="0"/>
                        </a:spcAft>
                      </a:pPr>
                      <a:r>
                        <a:rPr lang="en-GB" sz="1100">
                          <a:effectLst/>
                        </a:rPr>
                        <a:t>Access to Employment Zones 2</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effectLst/>
                        </a:rPr>
                        <a:t>664,682</a:t>
                      </a:r>
                      <a:endParaRPr lang="en-GB" sz="1100">
                        <a:effectLst/>
                        <a:latin typeface="Calibri"/>
                        <a:ea typeface="Calibri"/>
                        <a:cs typeface="Times New Roman"/>
                      </a:endParaRPr>
                    </a:p>
                  </a:txBody>
                  <a:tcPr marL="68580" marR="68580" marT="0" marB="0" anchor="b"/>
                </a:tc>
              </a:tr>
              <a:tr h="234890">
                <a:tc>
                  <a:txBody>
                    <a:bodyPr/>
                    <a:lstStyle/>
                    <a:p>
                      <a:pPr algn="ctr">
                        <a:lnSpc>
                          <a:spcPct val="115000"/>
                        </a:lnSpc>
                        <a:spcAft>
                          <a:spcPts val="0"/>
                        </a:spcAft>
                      </a:pPr>
                      <a:r>
                        <a:rPr lang="en-GB" sz="1100">
                          <a:effectLst/>
                        </a:rPr>
                        <a:t>Advanced Engineering  R and D Centre</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effectLst/>
                        </a:rPr>
                        <a:t>157,790</a:t>
                      </a:r>
                      <a:endParaRPr lang="en-GB" sz="1100">
                        <a:effectLst/>
                        <a:latin typeface="Calibri"/>
                        <a:ea typeface="Calibri"/>
                        <a:cs typeface="Times New Roman"/>
                      </a:endParaRPr>
                    </a:p>
                  </a:txBody>
                  <a:tcPr marL="68580" marR="68580" marT="0" marB="0" anchor="b"/>
                </a:tc>
              </a:tr>
              <a:tr h="234890">
                <a:tc>
                  <a:txBody>
                    <a:bodyPr/>
                    <a:lstStyle/>
                    <a:p>
                      <a:pPr algn="ctr">
                        <a:lnSpc>
                          <a:spcPct val="115000"/>
                        </a:lnSpc>
                        <a:spcAft>
                          <a:spcPts val="0"/>
                        </a:spcAft>
                      </a:pPr>
                      <a:r>
                        <a:rPr lang="en-GB" sz="1100">
                          <a:effectLst/>
                        </a:rPr>
                        <a:t>Grantham Technology and Innovation Centre</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effectLst/>
                        </a:rPr>
                        <a:t>200,000</a:t>
                      </a:r>
                      <a:endParaRPr lang="en-GB" sz="1100">
                        <a:effectLst/>
                        <a:latin typeface="Calibri"/>
                        <a:ea typeface="Calibri"/>
                        <a:cs typeface="Times New Roman"/>
                      </a:endParaRPr>
                    </a:p>
                  </a:txBody>
                  <a:tcPr marL="68580" marR="68580" marT="0" marB="0" anchor="b"/>
                </a:tc>
              </a:tr>
              <a:tr h="234890">
                <a:tc>
                  <a:txBody>
                    <a:bodyPr/>
                    <a:lstStyle/>
                    <a:p>
                      <a:pPr algn="ctr">
                        <a:lnSpc>
                          <a:spcPct val="115000"/>
                        </a:lnSpc>
                        <a:spcAft>
                          <a:spcPts val="0"/>
                        </a:spcAft>
                      </a:pPr>
                      <a:r>
                        <a:rPr lang="en-GB" sz="1100">
                          <a:effectLst/>
                        </a:rPr>
                        <a:t>Gainsborough Growth Phase 2</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effectLst/>
                        </a:rPr>
                        <a:t>25,000</a:t>
                      </a:r>
                      <a:endParaRPr lang="en-GB" sz="1100">
                        <a:effectLst/>
                        <a:latin typeface="Calibri"/>
                        <a:ea typeface="Calibri"/>
                        <a:cs typeface="Times New Roman"/>
                      </a:endParaRPr>
                    </a:p>
                  </a:txBody>
                  <a:tcPr marL="68580" marR="68580" marT="0" marB="0" anchor="b"/>
                </a:tc>
              </a:tr>
              <a:tr h="234890">
                <a:tc>
                  <a:txBody>
                    <a:bodyPr/>
                    <a:lstStyle/>
                    <a:p>
                      <a:pPr algn="ctr">
                        <a:lnSpc>
                          <a:spcPct val="115000"/>
                        </a:lnSpc>
                        <a:spcAft>
                          <a:spcPts val="0"/>
                        </a:spcAft>
                      </a:pPr>
                      <a:r>
                        <a:rPr lang="en-GB" sz="1100">
                          <a:effectLst/>
                        </a:rPr>
                        <a:t>Riseholme roundabout</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effectLst/>
                        </a:rPr>
                        <a:t>213,572</a:t>
                      </a:r>
                      <a:endParaRPr lang="en-GB" sz="1100">
                        <a:effectLst/>
                        <a:latin typeface="Calibri"/>
                        <a:ea typeface="Calibri"/>
                        <a:cs typeface="Times New Roman"/>
                      </a:endParaRPr>
                    </a:p>
                  </a:txBody>
                  <a:tcPr marL="68580" marR="68580" marT="0" marB="0" anchor="b"/>
                </a:tc>
              </a:tr>
              <a:tr h="234890">
                <a:tc>
                  <a:txBody>
                    <a:bodyPr/>
                    <a:lstStyle/>
                    <a:p>
                      <a:pPr algn="ctr">
                        <a:lnSpc>
                          <a:spcPct val="115000"/>
                        </a:lnSpc>
                        <a:spcAft>
                          <a:spcPts val="0"/>
                        </a:spcAft>
                      </a:pPr>
                      <a:r>
                        <a:rPr lang="en-GB" sz="1100">
                          <a:effectLst/>
                        </a:rPr>
                        <a:t>Huttoft</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effectLst/>
                        </a:rPr>
                        <a:t>14,657</a:t>
                      </a:r>
                      <a:endParaRPr lang="en-GB" sz="1100">
                        <a:effectLst/>
                        <a:latin typeface="Calibri"/>
                        <a:ea typeface="Calibri"/>
                        <a:cs typeface="Times New Roman"/>
                      </a:endParaRPr>
                    </a:p>
                  </a:txBody>
                  <a:tcPr marL="68580" marR="68580" marT="0" marB="0" anchor="b"/>
                </a:tc>
              </a:tr>
              <a:tr h="234890">
                <a:tc>
                  <a:txBody>
                    <a:bodyPr/>
                    <a:lstStyle/>
                    <a:p>
                      <a:pPr algn="ctr">
                        <a:lnSpc>
                          <a:spcPct val="115000"/>
                        </a:lnSpc>
                        <a:spcAft>
                          <a:spcPts val="0"/>
                        </a:spcAft>
                      </a:pPr>
                      <a:r>
                        <a:rPr lang="en-GB" sz="1100">
                          <a:effectLst/>
                        </a:rPr>
                        <a:t>Sleaford Growth Project</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effectLst/>
                        </a:rPr>
                        <a:t>134,175</a:t>
                      </a:r>
                      <a:endParaRPr lang="en-GB" sz="1100">
                        <a:effectLst/>
                        <a:latin typeface="Calibri"/>
                        <a:ea typeface="Calibri"/>
                        <a:cs typeface="Times New Roman"/>
                      </a:endParaRPr>
                    </a:p>
                  </a:txBody>
                  <a:tcPr marL="68580" marR="68580" marT="0" marB="0" anchor="b"/>
                </a:tc>
              </a:tr>
              <a:tr h="234890">
                <a:tc>
                  <a:txBody>
                    <a:bodyPr/>
                    <a:lstStyle/>
                    <a:p>
                      <a:pPr algn="ctr">
                        <a:lnSpc>
                          <a:spcPct val="115000"/>
                        </a:lnSpc>
                        <a:spcAft>
                          <a:spcPts val="0"/>
                        </a:spcAft>
                      </a:pPr>
                      <a:r>
                        <a:rPr lang="en-GB" sz="1100">
                          <a:effectLst/>
                        </a:rPr>
                        <a:t>Europarc Food Enterprise Zone</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effectLst/>
                        </a:rPr>
                        <a:t>822,406</a:t>
                      </a:r>
                      <a:endParaRPr lang="en-GB" sz="1100">
                        <a:effectLst/>
                        <a:latin typeface="Calibri"/>
                        <a:ea typeface="Calibri"/>
                        <a:cs typeface="Times New Roman"/>
                      </a:endParaRPr>
                    </a:p>
                  </a:txBody>
                  <a:tcPr marL="68580" marR="68580" marT="0" marB="0" anchor="b"/>
                </a:tc>
              </a:tr>
              <a:tr h="234890">
                <a:tc>
                  <a:txBody>
                    <a:bodyPr/>
                    <a:lstStyle/>
                    <a:p>
                      <a:pPr algn="ctr">
                        <a:lnSpc>
                          <a:spcPct val="115000"/>
                        </a:lnSpc>
                        <a:spcAft>
                          <a:spcPts val="0"/>
                        </a:spcAft>
                      </a:pPr>
                      <a:r>
                        <a:rPr lang="en-GB" sz="1100">
                          <a:effectLst/>
                        </a:rPr>
                        <a:t>DTLA</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effectLst/>
                        </a:rPr>
                        <a:t>375,853</a:t>
                      </a:r>
                      <a:endParaRPr lang="en-GB" sz="1100">
                        <a:effectLst/>
                        <a:latin typeface="Calibri"/>
                        <a:ea typeface="Calibri"/>
                        <a:cs typeface="Times New Roman"/>
                      </a:endParaRPr>
                    </a:p>
                  </a:txBody>
                  <a:tcPr marL="68580" marR="68580" marT="0" marB="0" anchor="b"/>
                </a:tc>
              </a:tr>
              <a:tr h="234890">
                <a:tc>
                  <a:txBody>
                    <a:bodyPr/>
                    <a:lstStyle/>
                    <a:p>
                      <a:pPr algn="ctr">
                        <a:lnSpc>
                          <a:spcPct val="115000"/>
                        </a:lnSpc>
                        <a:spcAft>
                          <a:spcPts val="0"/>
                        </a:spcAft>
                      </a:pPr>
                      <a:r>
                        <a:rPr lang="en-GB" sz="1100">
                          <a:effectLst/>
                        </a:rPr>
                        <a:t>South Humber Infrastructure Investment Programme Phase 2</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effectLst/>
                        </a:rPr>
                        <a:t>775,413</a:t>
                      </a:r>
                      <a:endParaRPr lang="en-GB" sz="1100">
                        <a:effectLst/>
                        <a:latin typeface="Calibri"/>
                        <a:ea typeface="Calibri"/>
                        <a:cs typeface="Times New Roman"/>
                      </a:endParaRPr>
                    </a:p>
                  </a:txBody>
                  <a:tcPr marL="68580" marR="68580" marT="0" marB="0" anchor="b"/>
                </a:tc>
              </a:tr>
              <a:tr h="234890">
                <a:tc>
                  <a:txBody>
                    <a:bodyPr/>
                    <a:lstStyle/>
                    <a:p>
                      <a:pPr algn="ctr">
                        <a:lnSpc>
                          <a:spcPct val="115000"/>
                        </a:lnSpc>
                        <a:spcAft>
                          <a:spcPts val="0"/>
                        </a:spcAft>
                      </a:pPr>
                      <a:r>
                        <a:rPr lang="en-GB" sz="1100" dirty="0">
                          <a:effectLst/>
                        </a:rPr>
                        <a:t>Due diligence costs</a:t>
                      </a:r>
                      <a:endParaRPr lang="en-GB" sz="11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a:effectLst/>
                        </a:rPr>
                        <a:t>45,071</a:t>
                      </a:r>
                      <a:endParaRPr lang="en-GB" sz="1100">
                        <a:effectLst/>
                        <a:latin typeface="Calibri"/>
                        <a:ea typeface="Calibri"/>
                        <a:cs typeface="Times New Roman"/>
                      </a:endParaRPr>
                    </a:p>
                  </a:txBody>
                  <a:tcPr marL="68580" marR="68580" marT="0" marB="0" anchor="b"/>
                </a:tc>
              </a:tr>
              <a:tr h="234890">
                <a:tc>
                  <a:txBody>
                    <a:bodyPr/>
                    <a:lstStyle/>
                    <a:p>
                      <a:pPr algn="ctr">
                        <a:lnSpc>
                          <a:spcPct val="115000"/>
                        </a:lnSpc>
                        <a:spcAft>
                          <a:spcPts val="0"/>
                        </a:spcAft>
                      </a:pPr>
                      <a:r>
                        <a:rPr lang="en-GB" sz="1100">
                          <a:effectLst/>
                        </a:rPr>
                        <a:t>Total Programme</a:t>
                      </a:r>
                      <a:endParaRPr lang="en-GB" sz="11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n-GB" sz="1100" dirty="0">
                          <a:effectLst/>
                        </a:rPr>
                        <a:t>                                 £14,718,789 </a:t>
                      </a:r>
                      <a:endParaRPr lang="en-GB" sz="11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1873215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17BF5F-60B6-4142-B78E-2DEB8C3DCB1A}"/>
              </a:ext>
            </a:extLst>
          </p:cNvPr>
          <p:cNvSpPr>
            <a:spLocks noGrp="1"/>
          </p:cNvSpPr>
          <p:nvPr>
            <p:ph type="ctrTitle"/>
          </p:nvPr>
        </p:nvSpPr>
        <p:spPr>
          <a:xfrm>
            <a:off x="484810" y="518633"/>
            <a:ext cx="6858000" cy="743708"/>
          </a:xfrm>
        </p:spPr>
        <p:txBody>
          <a:bodyPr>
            <a:normAutofit/>
          </a:bodyPr>
          <a:lstStyle/>
          <a:p>
            <a:r>
              <a:rPr lang="en-US" dirty="0" smtClean="0"/>
              <a:t>Other LEP funds  </a:t>
            </a:r>
            <a:endParaRPr lang="en-US" dirty="0"/>
          </a:p>
        </p:txBody>
      </p:sp>
      <p:sp>
        <p:nvSpPr>
          <p:cNvPr id="4" name="Rectangle 3"/>
          <p:cNvSpPr/>
          <p:nvPr/>
        </p:nvSpPr>
        <p:spPr>
          <a:xfrm>
            <a:off x="325120" y="2217680"/>
            <a:ext cx="8249920" cy="1938992"/>
          </a:xfrm>
          <a:prstGeom prst="rect">
            <a:avLst/>
          </a:prstGeom>
        </p:spPr>
        <p:txBody>
          <a:bodyPr wrap="square">
            <a:spAutoFit/>
          </a:bodyPr>
          <a:lstStyle/>
          <a:p>
            <a:pPr marL="342900" indent="-342900" algn="just">
              <a:lnSpc>
                <a:spcPct val="150000"/>
              </a:lnSpc>
              <a:spcAft>
                <a:spcPts val="0"/>
              </a:spcAft>
              <a:buFont typeface="Arial" panose="020B0604020202020204" pitchFamily="34" charset="0"/>
              <a:buChar char="•"/>
            </a:pPr>
            <a:r>
              <a:rPr lang="en-GB" sz="2000" dirty="0" smtClean="0"/>
              <a:t>Invest &amp; Grow </a:t>
            </a:r>
            <a:r>
              <a:rPr lang="en-GB" dirty="0" smtClean="0"/>
              <a:t>(</a:t>
            </a:r>
            <a:r>
              <a:rPr lang="en-GB" dirty="0" smtClean="0"/>
              <a:t>repayment</a:t>
            </a:r>
            <a:r>
              <a:rPr lang="en-GB" sz="2000" dirty="0" smtClean="0"/>
              <a:t>)</a:t>
            </a:r>
            <a:r>
              <a:rPr lang="en-GB" sz="2000" dirty="0" smtClean="0"/>
              <a:t>			</a:t>
            </a:r>
            <a:r>
              <a:rPr lang="en-GB" sz="2000" dirty="0" smtClean="0"/>
              <a:t>	£     283,906</a:t>
            </a:r>
            <a:endParaRPr lang="en-GB" sz="2000" dirty="0" smtClean="0"/>
          </a:p>
          <a:p>
            <a:pPr marL="342900" indent="-342900" algn="just">
              <a:lnSpc>
                <a:spcPct val="150000"/>
              </a:lnSpc>
              <a:spcAft>
                <a:spcPts val="0"/>
              </a:spcAft>
              <a:buFont typeface="Arial" panose="020B0604020202020204" pitchFamily="34" charset="0"/>
              <a:buChar char="•"/>
            </a:pPr>
            <a:r>
              <a:rPr lang="en-GB" sz="2000" dirty="0" smtClean="0"/>
              <a:t>Feasibility </a:t>
            </a:r>
            <a:r>
              <a:rPr lang="en-GB" sz="2000" dirty="0" smtClean="0"/>
              <a:t>Fund (expended)				£       98,299</a:t>
            </a:r>
          </a:p>
          <a:p>
            <a:pPr marL="342900" indent="-342900" algn="just">
              <a:lnSpc>
                <a:spcPct val="150000"/>
              </a:lnSpc>
              <a:spcAft>
                <a:spcPts val="0"/>
              </a:spcAft>
              <a:buFont typeface="Arial" panose="020B0604020202020204" pitchFamily="34" charset="0"/>
              <a:buChar char="•"/>
            </a:pPr>
            <a:r>
              <a:rPr lang="en-GB" sz="2000" dirty="0" smtClean="0"/>
              <a:t>Greater Lincolnshire Growth Fund (expended)	£   </a:t>
            </a:r>
            <a:r>
              <a:rPr lang="en-GB" sz="2000" dirty="0" smtClean="0"/>
              <a:t>1,291,346</a:t>
            </a:r>
            <a:endParaRPr lang="en-GB" sz="2000" dirty="0" smtClean="0"/>
          </a:p>
          <a:p>
            <a:pPr marL="342900" indent="-342900" algn="just">
              <a:lnSpc>
                <a:spcPct val="150000"/>
              </a:lnSpc>
              <a:spcAft>
                <a:spcPts val="0"/>
              </a:spcAft>
              <a:buFont typeface="Arial" panose="020B0604020202020204" pitchFamily="34" charset="0"/>
              <a:buChar char="•"/>
            </a:pPr>
            <a:r>
              <a:rPr lang="en-GB" sz="2000" dirty="0" smtClean="0">
                <a:ea typeface="Calibri"/>
                <a:cs typeface="Times New Roman"/>
              </a:rPr>
              <a:t>Business Lincolnshire Growth Hub (expended)	£      246,000</a:t>
            </a:r>
            <a:endParaRPr lang="en-GB" sz="2000" dirty="0">
              <a:ea typeface="Calibri"/>
              <a:cs typeface="Times New Roman"/>
            </a:endParaRPr>
          </a:p>
        </p:txBody>
      </p:sp>
    </p:spTree>
    <p:extLst>
      <p:ext uri="{BB962C8B-B14F-4D97-AF65-F5344CB8AC3E}">
        <p14:creationId xmlns:p14="http://schemas.microsoft.com/office/powerpoint/2010/main" val="3022068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17BF5F-60B6-4142-B78E-2DEB8C3DCB1A}"/>
              </a:ext>
            </a:extLst>
          </p:cNvPr>
          <p:cNvSpPr>
            <a:spLocks noGrp="1"/>
          </p:cNvSpPr>
          <p:nvPr>
            <p:ph type="ctrTitle"/>
          </p:nvPr>
        </p:nvSpPr>
        <p:spPr>
          <a:xfrm>
            <a:off x="663486" y="203323"/>
            <a:ext cx="6858000" cy="743708"/>
          </a:xfrm>
        </p:spPr>
        <p:txBody>
          <a:bodyPr>
            <a:normAutofit/>
          </a:bodyPr>
          <a:lstStyle/>
          <a:p>
            <a:r>
              <a:rPr lang="en-US" dirty="0" smtClean="0"/>
              <a:t>Cash Balances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23938088"/>
              </p:ext>
            </p:extLst>
          </p:nvPr>
        </p:nvGraphicFramePr>
        <p:xfrm>
          <a:off x="625819" y="1545691"/>
          <a:ext cx="7801208" cy="2050161"/>
        </p:xfrm>
        <a:graphic>
          <a:graphicData uri="http://schemas.openxmlformats.org/drawingml/2006/table">
            <a:tbl>
              <a:tblPr firstRow="1" firstCol="1" bandRow="1">
                <a:tableStyleId>{5C22544A-7EE6-4342-B048-85BDC9FD1C3A}</a:tableStyleId>
              </a:tblPr>
              <a:tblGrid>
                <a:gridCol w="1629600"/>
                <a:gridCol w="4631646"/>
                <a:gridCol w="1539962"/>
              </a:tblGrid>
              <a:tr h="367665">
                <a:tc>
                  <a:txBody>
                    <a:bodyPr/>
                    <a:lstStyle/>
                    <a:p>
                      <a:pPr>
                        <a:lnSpc>
                          <a:spcPct val="115000"/>
                        </a:lnSpc>
                        <a:spcAft>
                          <a:spcPts val="0"/>
                        </a:spcAft>
                      </a:pPr>
                      <a:endParaRPr lang="en-GB"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600" dirty="0" smtClean="0">
                          <a:effectLst/>
                          <a:latin typeface="+mn-lt"/>
                          <a:ea typeface="Calibri"/>
                          <a:cs typeface="Times New Roman"/>
                        </a:rPr>
                        <a:t>CASH BALANCES</a:t>
                      </a:r>
                      <a:r>
                        <a:rPr lang="en-GB" sz="1600" baseline="0" dirty="0" smtClean="0">
                          <a:effectLst/>
                          <a:latin typeface="+mn-lt"/>
                          <a:ea typeface="Calibri"/>
                          <a:cs typeface="Times New Roman"/>
                        </a:rPr>
                        <a:t> </a:t>
                      </a:r>
                      <a:endParaRPr lang="en-GB" sz="1600" dirty="0">
                        <a:effectLst/>
                        <a:latin typeface="+mn-lt"/>
                        <a:ea typeface="Calibri"/>
                        <a:cs typeface="Times New Roman"/>
                      </a:endParaRPr>
                    </a:p>
                  </a:txBody>
                  <a:tcPr marL="68580" marR="68580" marT="0" marB="0" anchor="ctr"/>
                </a:tc>
                <a:tc>
                  <a:txBody>
                    <a:bodyPr/>
                    <a:lstStyle/>
                    <a:p>
                      <a:pPr algn="ctr">
                        <a:lnSpc>
                          <a:spcPct val="115000"/>
                        </a:lnSpc>
                        <a:spcAft>
                          <a:spcPts val="0"/>
                        </a:spcAft>
                      </a:pPr>
                      <a:endParaRPr lang="en-GB" sz="1600" dirty="0">
                        <a:effectLst/>
                        <a:latin typeface="+mn-lt"/>
                        <a:ea typeface="Calibri"/>
                        <a:cs typeface="Times New Roman"/>
                      </a:endParaRPr>
                    </a:p>
                  </a:txBody>
                  <a:tcPr marL="68580" marR="68580" marT="0" marB="0" anchor="ctr"/>
                </a:tc>
              </a:tr>
              <a:tr h="325120">
                <a:tc>
                  <a:txBody>
                    <a:bodyPr/>
                    <a:lstStyle/>
                    <a:p>
                      <a:pPr algn="ctr">
                        <a:lnSpc>
                          <a:spcPct val="115000"/>
                        </a:lnSpc>
                        <a:spcAft>
                          <a:spcPts val="0"/>
                        </a:spcAft>
                      </a:pPr>
                      <a:r>
                        <a:rPr lang="en-GB" sz="1600" dirty="0">
                          <a:effectLst/>
                          <a:latin typeface="+mn-lt"/>
                        </a:rPr>
                        <a:t>Cash Balance </a:t>
                      </a:r>
                      <a:r>
                        <a:rPr lang="en-GB" sz="1600" dirty="0" smtClean="0">
                          <a:effectLst/>
                          <a:latin typeface="+mn-lt"/>
                        </a:rPr>
                        <a:t>1</a:t>
                      </a:r>
                      <a:endParaRPr lang="en-GB" sz="1600" dirty="0">
                        <a:effectLst/>
                        <a:latin typeface="+mn-lt"/>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600" dirty="0" smtClean="0">
                          <a:effectLst/>
                          <a:latin typeface="+mn-lt"/>
                        </a:rPr>
                        <a:t>Core Funding, Reserves and other cash balances</a:t>
                      </a:r>
                      <a:endParaRPr lang="en-GB" sz="1600" dirty="0" smtClean="0">
                        <a:effectLst/>
                        <a:latin typeface="+mn-lt"/>
                        <a:ea typeface="Calibri"/>
                        <a:cs typeface="Times New Roman"/>
                      </a:endParaRPr>
                    </a:p>
                    <a:p>
                      <a:pPr algn="ctr">
                        <a:lnSpc>
                          <a:spcPct val="115000"/>
                        </a:lnSpc>
                        <a:spcAft>
                          <a:spcPts val="0"/>
                        </a:spcAft>
                      </a:pPr>
                      <a:endParaRPr lang="en-GB" sz="1600" dirty="0">
                        <a:effectLst/>
                        <a:latin typeface="+mn-lt"/>
                        <a:ea typeface="Calibri"/>
                        <a:cs typeface="Times New Roman"/>
                      </a:endParaRPr>
                    </a:p>
                  </a:txBody>
                  <a:tcPr marL="68580" marR="68580" marT="0" marB="0" anchor="ctr"/>
                </a:tc>
                <a:tc>
                  <a:txBody>
                    <a:bodyPr/>
                    <a:lstStyle/>
                    <a:p>
                      <a:pPr algn="ctr">
                        <a:lnSpc>
                          <a:spcPct val="115000"/>
                        </a:lnSpc>
                        <a:spcAft>
                          <a:spcPts val="0"/>
                        </a:spcAft>
                      </a:pPr>
                      <a:r>
                        <a:rPr lang="en-GB" sz="1100" dirty="0" smtClean="0">
                          <a:solidFill>
                            <a:srgbClr val="000000"/>
                          </a:solidFill>
                          <a:effectLst/>
                          <a:latin typeface="Trebuchet MS"/>
                          <a:ea typeface="Times New Roman"/>
                          <a:cs typeface="Arial"/>
                        </a:rPr>
                        <a:t>£1,045,993</a:t>
                      </a:r>
                      <a:endParaRPr lang="en-GB" sz="1100" dirty="0">
                        <a:effectLst/>
                        <a:latin typeface="Calibri"/>
                        <a:ea typeface="Calibri"/>
                        <a:cs typeface="Times New Roman"/>
                      </a:endParaRPr>
                    </a:p>
                  </a:txBody>
                  <a:tcPr marL="68580" marR="68580" marT="0" marB="0"/>
                </a:tc>
              </a:tr>
              <a:tr h="325120">
                <a:tc>
                  <a:txBody>
                    <a:bodyPr/>
                    <a:lstStyle/>
                    <a:p>
                      <a:pPr algn="ctr">
                        <a:lnSpc>
                          <a:spcPct val="115000"/>
                        </a:lnSpc>
                        <a:spcAft>
                          <a:spcPts val="0"/>
                        </a:spcAft>
                      </a:pPr>
                      <a:r>
                        <a:rPr lang="en-GB" sz="1600" dirty="0">
                          <a:effectLst/>
                          <a:latin typeface="+mn-lt"/>
                        </a:rPr>
                        <a:t>Cash Balance </a:t>
                      </a:r>
                      <a:r>
                        <a:rPr lang="en-GB" sz="1600" dirty="0" smtClean="0">
                          <a:effectLst/>
                          <a:latin typeface="+mn-lt"/>
                        </a:rPr>
                        <a:t>2 </a:t>
                      </a:r>
                      <a:endParaRPr lang="en-GB" sz="1600" dirty="0">
                        <a:effectLst/>
                        <a:latin typeface="+mn-lt"/>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600" smtClean="0">
                          <a:effectLst/>
                          <a:latin typeface="+mn-lt"/>
                        </a:rPr>
                        <a:t>Growing Places Fund (Invest to grow)</a:t>
                      </a:r>
                      <a:endParaRPr lang="en-GB" sz="1600" smtClean="0">
                        <a:effectLst/>
                        <a:latin typeface="+mn-lt"/>
                        <a:ea typeface="Calibri"/>
                        <a:cs typeface="Times New Roman"/>
                      </a:endParaRPr>
                    </a:p>
                    <a:p>
                      <a:pPr algn="ctr">
                        <a:lnSpc>
                          <a:spcPct val="115000"/>
                        </a:lnSpc>
                        <a:spcAft>
                          <a:spcPts val="0"/>
                        </a:spcAft>
                      </a:pPr>
                      <a:endParaRPr lang="en-GB" sz="1600" dirty="0" smtClean="0">
                        <a:effectLst/>
                        <a:latin typeface="+mn-lt"/>
                      </a:endParaRPr>
                    </a:p>
                  </a:txBody>
                  <a:tcPr marL="68580" marR="68580" marT="0" marB="0" anchor="ctr"/>
                </a:tc>
                <a:tc>
                  <a:txBody>
                    <a:bodyPr/>
                    <a:lstStyle/>
                    <a:p>
                      <a:pPr algn="ctr">
                        <a:lnSpc>
                          <a:spcPct val="115000"/>
                        </a:lnSpc>
                        <a:spcAft>
                          <a:spcPts val="0"/>
                        </a:spcAft>
                      </a:pPr>
                      <a:r>
                        <a:rPr lang="en-GB" sz="1100" dirty="0" smtClean="0">
                          <a:effectLst/>
                          <a:latin typeface="Trebuchet MS"/>
                          <a:ea typeface="Times New Roman"/>
                          <a:cs typeface="Arial"/>
                        </a:rPr>
                        <a:t>£5,373,043</a:t>
                      </a:r>
                      <a:endParaRPr lang="en-GB" sz="1100" dirty="0">
                        <a:effectLst/>
                        <a:latin typeface="Calibri"/>
                        <a:ea typeface="Calibri"/>
                        <a:cs typeface="Times New Roman"/>
                      </a:endParaRPr>
                    </a:p>
                  </a:txBody>
                  <a:tcPr marL="68580" marR="68580" marT="0" marB="0"/>
                </a:tc>
              </a:tr>
              <a:tr h="325120">
                <a:tc>
                  <a:txBody>
                    <a:bodyPr/>
                    <a:lstStyle/>
                    <a:p>
                      <a:pPr algn="ctr">
                        <a:lnSpc>
                          <a:spcPct val="115000"/>
                        </a:lnSpc>
                        <a:spcAft>
                          <a:spcPts val="0"/>
                        </a:spcAft>
                      </a:pPr>
                      <a:r>
                        <a:rPr lang="en-GB" sz="1600" dirty="0" smtClean="0">
                          <a:effectLst/>
                          <a:latin typeface="+mn-lt"/>
                          <a:ea typeface="Calibri"/>
                          <a:cs typeface="Times New Roman"/>
                        </a:rPr>
                        <a:t>Cash Balance 3</a:t>
                      </a:r>
                      <a:endParaRPr lang="en-GB" sz="1600" dirty="0">
                        <a:effectLst/>
                        <a:latin typeface="+mn-lt"/>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600" smtClean="0">
                          <a:effectLst/>
                          <a:latin typeface="+mn-lt"/>
                        </a:rPr>
                        <a:t>Single Local Growth Fund</a:t>
                      </a:r>
                    </a:p>
                    <a:p>
                      <a:pPr algn="ctr">
                        <a:lnSpc>
                          <a:spcPct val="115000"/>
                        </a:lnSpc>
                        <a:spcAft>
                          <a:spcPts val="0"/>
                        </a:spcAft>
                      </a:pPr>
                      <a:endParaRPr lang="en-GB" sz="1600" dirty="0" smtClean="0">
                        <a:effectLst/>
                        <a:latin typeface="+mn-lt"/>
                      </a:endParaRPr>
                    </a:p>
                  </a:txBody>
                  <a:tcPr marL="68580" marR="68580" marT="0" marB="0" anchor="ctr"/>
                </a:tc>
                <a:tc>
                  <a:txBody>
                    <a:bodyPr/>
                    <a:lstStyle/>
                    <a:p>
                      <a:pPr algn="ctr">
                        <a:lnSpc>
                          <a:spcPct val="115000"/>
                        </a:lnSpc>
                        <a:spcAft>
                          <a:spcPts val="0"/>
                        </a:spcAft>
                      </a:pPr>
                      <a:r>
                        <a:rPr lang="en-GB" sz="1100" dirty="0">
                          <a:solidFill>
                            <a:srgbClr val="000000"/>
                          </a:solidFill>
                          <a:effectLst/>
                          <a:latin typeface="Trebuchet MS"/>
                          <a:ea typeface="Times New Roman"/>
                          <a:cs typeface="Arial"/>
                        </a:rPr>
                        <a:t>£</a:t>
                      </a:r>
                      <a:r>
                        <a:rPr lang="en-GB" sz="1100" dirty="0" smtClean="0">
                          <a:solidFill>
                            <a:srgbClr val="000000"/>
                          </a:solidFill>
                          <a:effectLst/>
                          <a:latin typeface="Trebuchet MS"/>
                          <a:ea typeface="Times New Roman"/>
                          <a:cs typeface="Arial"/>
                        </a:rPr>
                        <a:t>3,870,358</a:t>
                      </a:r>
                      <a:endParaRPr lang="en-GB" sz="1100" dirty="0">
                        <a:effectLst/>
                        <a:latin typeface="Calibri"/>
                        <a:ea typeface="Calibri"/>
                        <a:cs typeface="Times New Roman"/>
                      </a:endParaRPr>
                    </a:p>
                  </a:txBody>
                  <a:tcPr marL="68580" marR="68580" marT="0" marB="0"/>
                </a:tc>
              </a:tr>
            </a:tbl>
          </a:graphicData>
        </a:graphic>
      </p:graphicFrame>
      <p:sp>
        <p:nvSpPr>
          <p:cNvPr id="5" name="Rectangle 4"/>
          <p:cNvSpPr/>
          <p:nvPr/>
        </p:nvSpPr>
        <p:spPr>
          <a:xfrm>
            <a:off x="663485" y="4228532"/>
            <a:ext cx="7763541" cy="707886"/>
          </a:xfrm>
          <a:prstGeom prst="rect">
            <a:avLst/>
          </a:prstGeom>
        </p:spPr>
        <p:txBody>
          <a:bodyPr wrap="square">
            <a:spAutoFit/>
          </a:bodyPr>
          <a:lstStyle/>
          <a:p>
            <a:r>
              <a:rPr lang="en-GB" sz="2000" dirty="0"/>
              <a:t>The total cash balance as at 31</a:t>
            </a:r>
            <a:r>
              <a:rPr lang="en-GB" sz="2000" baseline="30000" dirty="0"/>
              <a:t>st</a:t>
            </a:r>
            <a:r>
              <a:rPr lang="en-GB" sz="2000" dirty="0"/>
              <a:t> March 2020 held on behalf of the LEP by the Accountable body is £10,289,395. </a:t>
            </a:r>
          </a:p>
        </p:txBody>
      </p:sp>
    </p:spTree>
    <p:extLst>
      <p:ext uri="{BB962C8B-B14F-4D97-AF65-F5344CB8AC3E}">
        <p14:creationId xmlns:p14="http://schemas.microsoft.com/office/powerpoint/2010/main" val="434764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72475997"/>
              </p:ext>
            </p:extLst>
          </p:nvPr>
        </p:nvGraphicFramePr>
        <p:xfrm>
          <a:off x="1139893" y="982876"/>
          <a:ext cx="7310424" cy="5486400"/>
        </p:xfrm>
        <a:graphic>
          <a:graphicData uri="http://schemas.openxmlformats.org/drawingml/2006/table">
            <a:tbl>
              <a:tblPr firstRow="1" firstCol="1" bandRow="1">
                <a:tableStyleId>{5C22544A-7EE6-4342-B048-85BDC9FD1C3A}</a:tableStyleId>
              </a:tblPr>
              <a:tblGrid>
                <a:gridCol w="3655212"/>
                <a:gridCol w="3655212"/>
              </a:tblGrid>
              <a:tr h="5165676">
                <a:tc>
                  <a:txBody>
                    <a:bodyPr/>
                    <a:lstStyle/>
                    <a:p>
                      <a:pPr>
                        <a:spcAft>
                          <a:spcPts val="0"/>
                        </a:spcAft>
                      </a:pPr>
                      <a:endParaRPr lang="en-GB" sz="1800" b="0" dirty="0" smtClean="0">
                        <a:solidFill>
                          <a:srgbClr val="080808"/>
                        </a:solidFill>
                        <a:effectLst/>
                        <a:latin typeface="+mn-lt"/>
                        <a:ea typeface="Times New Roman"/>
                      </a:endParaRPr>
                    </a:p>
                    <a:p>
                      <a:pPr>
                        <a:spcAft>
                          <a:spcPts val="0"/>
                        </a:spcAft>
                      </a:pPr>
                      <a:r>
                        <a:rPr lang="en-GB" sz="1800" b="0" dirty="0" smtClean="0">
                          <a:solidFill>
                            <a:srgbClr val="080808"/>
                          </a:solidFill>
                          <a:effectLst/>
                          <a:latin typeface="+mn-lt"/>
                          <a:ea typeface="Times New Roman"/>
                        </a:rPr>
                        <a:t>Pat</a:t>
                      </a:r>
                      <a:r>
                        <a:rPr lang="en-GB" sz="1800" b="0" baseline="0" dirty="0" smtClean="0">
                          <a:solidFill>
                            <a:srgbClr val="080808"/>
                          </a:solidFill>
                          <a:effectLst/>
                          <a:latin typeface="+mn-lt"/>
                          <a:ea typeface="Times New Roman"/>
                        </a:rPr>
                        <a:t> Doody</a:t>
                      </a:r>
                    </a:p>
                    <a:p>
                      <a:pPr>
                        <a:spcAft>
                          <a:spcPts val="0"/>
                        </a:spcAft>
                      </a:pPr>
                      <a:endParaRPr lang="en-GB" sz="1800" b="0" baseline="0" dirty="0" smtClean="0">
                        <a:solidFill>
                          <a:srgbClr val="080808"/>
                        </a:solidFill>
                        <a:effectLst/>
                        <a:latin typeface="+mn-lt"/>
                        <a:ea typeface="Times New Roman"/>
                      </a:endParaRPr>
                    </a:p>
                    <a:p>
                      <a:pPr>
                        <a:spcAft>
                          <a:spcPts val="0"/>
                        </a:spcAft>
                      </a:pPr>
                      <a:r>
                        <a:rPr lang="en-GB" sz="1800" b="0" baseline="0" dirty="0" smtClean="0">
                          <a:solidFill>
                            <a:srgbClr val="080808"/>
                          </a:solidFill>
                          <a:effectLst/>
                          <a:latin typeface="+mn-lt"/>
                          <a:ea typeface="Times New Roman"/>
                        </a:rPr>
                        <a:t>Alison Ballard</a:t>
                      </a:r>
                    </a:p>
                    <a:p>
                      <a:pPr>
                        <a:spcAft>
                          <a:spcPts val="0"/>
                        </a:spcAft>
                      </a:pPr>
                      <a:endParaRPr lang="en-GB" sz="1800" b="0" baseline="0" dirty="0" smtClean="0">
                        <a:solidFill>
                          <a:srgbClr val="080808"/>
                        </a:solidFill>
                        <a:effectLst/>
                        <a:latin typeface="+mn-lt"/>
                        <a:ea typeface="Times New Roman"/>
                      </a:endParaRPr>
                    </a:p>
                    <a:p>
                      <a:pPr>
                        <a:spcAft>
                          <a:spcPts val="0"/>
                        </a:spcAft>
                      </a:pPr>
                      <a:r>
                        <a:rPr lang="en-GB" sz="1800" b="0" baseline="0" dirty="0" err="1" smtClean="0">
                          <a:solidFill>
                            <a:srgbClr val="080808"/>
                          </a:solidFill>
                          <a:effectLst/>
                          <a:latin typeface="+mn-lt"/>
                          <a:ea typeface="Times New Roman"/>
                        </a:rPr>
                        <a:t>Alric</a:t>
                      </a:r>
                      <a:r>
                        <a:rPr lang="en-GB" sz="1800" b="0" baseline="0" dirty="0" smtClean="0">
                          <a:solidFill>
                            <a:srgbClr val="080808"/>
                          </a:solidFill>
                          <a:effectLst/>
                          <a:latin typeface="+mn-lt"/>
                          <a:ea typeface="Times New Roman"/>
                        </a:rPr>
                        <a:t> Blake</a:t>
                      </a:r>
                    </a:p>
                    <a:p>
                      <a:pPr>
                        <a:spcAft>
                          <a:spcPts val="0"/>
                        </a:spcAft>
                      </a:pPr>
                      <a:endParaRPr lang="en-GB" sz="1800" b="0" baseline="0" dirty="0" smtClean="0">
                        <a:solidFill>
                          <a:srgbClr val="080808"/>
                        </a:solidFill>
                        <a:effectLst/>
                        <a:latin typeface="+mn-lt"/>
                        <a:ea typeface="Times New Roman"/>
                      </a:endParaRPr>
                    </a:p>
                    <a:p>
                      <a:pPr>
                        <a:spcAft>
                          <a:spcPts val="0"/>
                        </a:spcAft>
                      </a:pPr>
                      <a:r>
                        <a:rPr lang="en-GB" sz="1800" b="0" baseline="0" dirty="0" smtClean="0">
                          <a:solidFill>
                            <a:srgbClr val="080808"/>
                          </a:solidFill>
                          <a:effectLst/>
                          <a:latin typeface="+mn-lt"/>
                          <a:ea typeface="Times New Roman"/>
                        </a:rPr>
                        <a:t>Sarah Louise Fairburn</a:t>
                      </a:r>
                    </a:p>
                    <a:p>
                      <a:pPr>
                        <a:spcAft>
                          <a:spcPts val="0"/>
                        </a:spcAft>
                      </a:pPr>
                      <a:endParaRPr lang="en-GB" sz="1800" b="0" baseline="0" dirty="0" smtClean="0">
                        <a:solidFill>
                          <a:srgbClr val="080808"/>
                        </a:solidFill>
                        <a:effectLst/>
                        <a:latin typeface="+mn-lt"/>
                        <a:ea typeface="Times New Roman"/>
                      </a:endParaRPr>
                    </a:p>
                    <a:p>
                      <a:pPr>
                        <a:spcAft>
                          <a:spcPts val="0"/>
                        </a:spcAft>
                      </a:pPr>
                      <a:r>
                        <a:rPr lang="en-GB" sz="1800" b="0" baseline="0" dirty="0" smtClean="0">
                          <a:solidFill>
                            <a:srgbClr val="080808"/>
                          </a:solidFill>
                          <a:effectLst/>
                          <a:latin typeface="+mn-lt"/>
                          <a:ea typeface="Times New Roman"/>
                        </a:rPr>
                        <a:t>Gary Headland</a:t>
                      </a:r>
                    </a:p>
                    <a:p>
                      <a:pPr>
                        <a:spcAft>
                          <a:spcPts val="0"/>
                        </a:spcAft>
                      </a:pPr>
                      <a:endParaRPr lang="en-GB" sz="1800" b="0" baseline="0" dirty="0" smtClean="0">
                        <a:solidFill>
                          <a:srgbClr val="080808"/>
                        </a:solidFill>
                        <a:effectLst/>
                        <a:latin typeface="+mn-lt"/>
                        <a:ea typeface="Times New Roman"/>
                      </a:endParaRPr>
                    </a:p>
                    <a:p>
                      <a:pPr>
                        <a:spcAft>
                          <a:spcPts val="0"/>
                        </a:spcAft>
                      </a:pPr>
                      <a:r>
                        <a:rPr lang="en-GB" sz="1800" b="0" baseline="0" dirty="0" smtClean="0">
                          <a:solidFill>
                            <a:srgbClr val="080808"/>
                          </a:solidFill>
                          <a:effectLst/>
                          <a:latin typeface="+mn-lt"/>
                          <a:ea typeface="Times New Roman"/>
                        </a:rPr>
                        <a:t>Philip Jackson</a:t>
                      </a:r>
                    </a:p>
                    <a:p>
                      <a:pPr>
                        <a:spcAft>
                          <a:spcPts val="0"/>
                        </a:spcAft>
                      </a:pPr>
                      <a:endParaRPr lang="en-GB" sz="1800" b="0" baseline="0" dirty="0" smtClean="0">
                        <a:solidFill>
                          <a:srgbClr val="080808"/>
                        </a:solidFill>
                        <a:effectLst/>
                        <a:latin typeface="+mn-lt"/>
                        <a:ea typeface="Times New Roman"/>
                      </a:endParaRPr>
                    </a:p>
                    <a:p>
                      <a:pPr>
                        <a:spcAft>
                          <a:spcPts val="0"/>
                        </a:spcAft>
                      </a:pPr>
                      <a:r>
                        <a:rPr lang="en-GB" sz="1800" b="0" baseline="0" dirty="0" smtClean="0">
                          <a:solidFill>
                            <a:srgbClr val="080808"/>
                          </a:solidFill>
                          <a:effectLst/>
                          <a:latin typeface="+mn-lt"/>
                          <a:ea typeface="Times New Roman"/>
                        </a:rPr>
                        <a:t>Craig Leyland</a:t>
                      </a:r>
                    </a:p>
                    <a:p>
                      <a:pPr>
                        <a:spcAft>
                          <a:spcPts val="0"/>
                        </a:spcAft>
                      </a:pPr>
                      <a:endParaRPr lang="en-GB" sz="1800" b="0" baseline="0" dirty="0" smtClean="0">
                        <a:solidFill>
                          <a:srgbClr val="080808"/>
                        </a:solidFill>
                        <a:effectLst/>
                        <a:latin typeface="+mn-lt"/>
                        <a:ea typeface="Times New Roman"/>
                      </a:endParaRPr>
                    </a:p>
                    <a:p>
                      <a:pPr>
                        <a:spcAft>
                          <a:spcPts val="0"/>
                        </a:spcAft>
                      </a:pPr>
                      <a:r>
                        <a:rPr lang="en-GB" sz="1800" b="0" baseline="0" dirty="0" smtClean="0">
                          <a:solidFill>
                            <a:srgbClr val="080808"/>
                          </a:solidFill>
                          <a:effectLst/>
                          <a:latin typeface="+mn-lt"/>
                          <a:ea typeface="Times New Roman"/>
                        </a:rPr>
                        <a:t>Richard Metcalfe</a:t>
                      </a:r>
                    </a:p>
                    <a:p>
                      <a:pPr>
                        <a:spcAft>
                          <a:spcPts val="0"/>
                        </a:spcAft>
                      </a:pPr>
                      <a:endParaRPr lang="en-GB" sz="1800" b="0" baseline="0" dirty="0" smtClean="0">
                        <a:solidFill>
                          <a:srgbClr val="080808"/>
                        </a:solidFill>
                        <a:effectLst/>
                        <a:latin typeface="+mn-lt"/>
                        <a:ea typeface="Times New Roman"/>
                      </a:endParaRPr>
                    </a:p>
                    <a:p>
                      <a:pPr>
                        <a:spcAft>
                          <a:spcPts val="0"/>
                        </a:spcAft>
                      </a:pPr>
                      <a:r>
                        <a:rPr lang="en-GB" sz="1800" b="0" baseline="0" dirty="0" smtClean="0">
                          <a:solidFill>
                            <a:srgbClr val="080808"/>
                          </a:solidFill>
                          <a:effectLst/>
                          <a:latin typeface="+mn-lt"/>
                          <a:ea typeface="Times New Roman"/>
                        </a:rPr>
                        <a:t>Mandy Watson</a:t>
                      </a:r>
                    </a:p>
                    <a:p>
                      <a:pPr>
                        <a:spcAft>
                          <a:spcPts val="0"/>
                        </a:spcAft>
                      </a:pPr>
                      <a:endParaRPr lang="en-GB" sz="1800" b="0" dirty="0">
                        <a:solidFill>
                          <a:srgbClr val="080808"/>
                        </a:solidFill>
                        <a:effectLst/>
                        <a:latin typeface="+mn-lt"/>
                        <a:ea typeface="Times New Roman"/>
                      </a:endParaRPr>
                    </a:p>
                  </a:txBody>
                  <a:tcPr marL="68580" marR="68580" marT="0" marB="0">
                    <a:noFill/>
                  </a:tcPr>
                </a:tc>
                <a:tc>
                  <a:txBody>
                    <a:bodyPr/>
                    <a:lstStyle/>
                    <a:p>
                      <a:endParaRPr lang="en-GB" sz="1800" b="0" dirty="0" smtClean="0">
                        <a:solidFill>
                          <a:srgbClr val="080808"/>
                        </a:solidFill>
                        <a:latin typeface="+mn-lt"/>
                      </a:endParaRPr>
                    </a:p>
                    <a:p>
                      <a:r>
                        <a:rPr lang="en-GB" sz="1800" b="0" dirty="0" smtClean="0">
                          <a:solidFill>
                            <a:srgbClr val="080808"/>
                          </a:solidFill>
                          <a:latin typeface="+mn-lt"/>
                        </a:rPr>
                        <a:t>Yvonne</a:t>
                      </a:r>
                      <a:r>
                        <a:rPr lang="en-GB" sz="1800" b="0" baseline="0" dirty="0" smtClean="0">
                          <a:solidFill>
                            <a:srgbClr val="080808"/>
                          </a:solidFill>
                          <a:latin typeface="+mn-lt"/>
                        </a:rPr>
                        <a:t> Adam</a:t>
                      </a:r>
                    </a:p>
                    <a:p>
                      <a:endParaRPr lang="en-GB" sz="1800" b="0" baseline="0" dirty="0" smtClean="0">
                        <a:solidFill>
                          <a:srgbClr val="080808"/>
                        </a:solidFill>
                        <a:latin typeface="+mn-lt"/>
                      </a:endParaRPr>
                    </a:p>
                    <a:p>
                      <a:r>
                        <a:rPr lang="en-GB" sz="1800" b="0" baseline="0" dirty="0" smtClean="0">
                          <a:solidFill>
                            <a:srgbClr val="080808"/>
                          </a:solidFill>
                          <a:latin typeface="+mn-lt"/>
                        </a:rPr>
                        <a:t>Debbie Barnes</a:t>
                      </a:r>
                    </a:p>
                    <a:p>
                      <a:endParaRPr lang="en-GB" sz="1800" b="0" dirty="0" smtClean="0">
                        <a:solidFill>
                          <a:srgbClr val="080808"/>
                        </a:solidFill>
                        <a:latin typeface="+mn-lt"/>
                      </a:endParaRPr>
                    </a:p>
                    <a:p>
                      <a:r>
                        <a:rPr lang="en-GB" sz="1800" b="0" dirty="0" smtClean="0">
                          <a:solidFill>
                            <a:srgbClr val="080808"/>
                          </a:solidFill>
                          <a:latin typeface="+mn-lt"/>
                        </a:rPr>
                        <a:t>Colin Davie</a:t>
                      </a:r>
                    </a:p>
                    <a:p>
                      <a:endParaRPr lang="en-GB" sz="1800" b="0" dirty="0" smtClean="0">
                        <a:solidFill>
                          <a:srgbClr val="080808"/>
                        </a:solidFill>
                        <a:latin typeface="+mn-lt"/>
                      </a:endParaRPr>
                    </a:p>
                    <a:p>
                      <a:r>
                        <a:rPr lang="en-GB" sz="1800" b="0" dirty="0" smtClean="0">
                          <a:solidFill>
                            <a:srgbClr val="080808"/>
                          </a:solidFill>
                          <a:latin typeface="+mn-lt"/>
                        </a:rPr>
                        <a:t>Dean Fathers</a:t>
                      </a:r>
                    </a:p>
                    <a:p>
                      <a:endParaRPr lang="en-GB" sz="1800" b="0" dirty="0" smtClean="0">
                        <a:solidFill>
                          <a:srgbClr val="080808"/>
                        </a:solidFill>
                        <a:latin typeface="+mn-lt"/>
                      </a:endParaRPr>
                    </a:p>
                    <a:p>
                      <a:r>
                        <a:rPr lang="en-GB" sz="1800" b="0" dirty="0" smtClean="0">
                          <a:solidFill>
                            <a:srgbClr val="080808"/>
                          </a:solidFill>
                          <a:latin typeface="+mn-lt"/>
                        </a:rPr>
                        <a:t>Oliver </a:t>
                      </a:r>
                      <a:r>
                        <a:rPr lang="en-GB" sz="1800" b="0" dirty="0" err="1" smtClean="0">
                          <a:solidFill>
                            <a:srgbClr val="080808"/>
                          </a:solidFill>
                          <a:latin typeface="+mn-lt"/>
                        </a:rPr>
                        <a:t>Hemsley</a:t>
                      </a:r>
                      <a:endParaRPr lang="en-GB" sz="1800" b="0" dirty="0" smtClean="0">
                        <a:solidFill>
                          <a:srgbClr val="080808"/>
                        </a:solidFill>
                        <a:latin typeface="+mn-lt"/>
                      </a:endParaRPr>
                    </a:p>
                    <a:p>
                      <a:endParaRPr lang="en-GB" sz="1800" b="0" dirty="0" smtClean="0">
                        <a:solidFill>
                          <a:srgbClr val="080808"/>
                        </a:solidFill>
                        <a:latin typeface="+mn-lt"/>
                      </a:endParaRPr>
                    </a:p>
                    <a:p>
                      <a:r>
                        <a:rPr lang="en-GB" sz="1800" b="0" dirty="0" smtClean="0">
                          <a:solidFill>
                            <a:srgbClr val="080808"/>
                          </a:solidFill>
                          <a:latin typeface="+mn-lt"/>
                        </a:rPr>
                        <a:t>Zoe King</a:t>
                      </a:r>
                    </a:p>
                    <a:p>
                      <a:endParaRPr lang="en-GB" sz="1800" b="0" dirty="0" smtClean="0">
                        <a:solidFill>
                          <a:srgbClr val="080808"/>
                        </a:solidFill>
                        <a:latin typeface="+mn-lt"/>
                      </a:endParaRPr>
                    </a:p>
                    <a:p>
                      <a:r>
                        <a:rPr lang="en-GB" sz="1800" b="0" dirty="0" smtClean="0">
                          <a:solidFill>
                            <a:srgbClr val="080808"/>
                          </a:solidFill>
                          <a:latin typeface="+mn-lt"/>
                        </a:rPr>
                        <a:t>Suraya Marshall</a:t>
                      </a:r>
                    </a:p>
                    <a:p>
                      <a:endParaRPr lang="en-GB" sz="1800" b="0" dirty="0" smtClean="0">
                        <a:solidFill>
                          <a:srgbClr val="080808"/>
                        </a:solidFill>
                        <a:latin typeface="+mn-lt"/>
                      </a:endParaRPr>
                    </a:p>
                    <a:p>
                      <a:r>
                        <a:rPr lang="en-GB" sz="1800" b="0" dirty="0" smtClean="0">
                          <a:solidFill>
                            <a:srgbClr val="080808"/>
                          </a:solidFill>
                          <a:latin typeface="+mn-lt"/>
                        </a:rPr>
                        <a:t>Rob Waltham</a:t>
                      </a:r>
                    </a:p>
                    <a:p>
                      <a:endParaRPr lang="en-GB" sz="1800" b="0" dirty="0" smtClean="0">
                        <a:solidFill>
                          <a:srgbClr val="080808"/>
                        </a:solidFill>
                        <a:latin typeface="+mn-lt"/>
                      </a:endParaRPr>
                    </a:p>
                    <a:p>
                      <a:r>
                        <a:rPr lang="en-GB" sz="1800" b="0" dirty="0" smtClean="0">
                          <a:solidFill>
                            <a:srgbClr val="080808"/>
                          </a:solidFill>
                          <a:latin typeface="+mn-lt"/>
                        </a:rPr>
                        <a:t>Nick </a:t>
                      </a:r>
                      <a:r>
                        <a:rPr lang="en-GB" sz="1800" b="0" dirty="0" err="1" smtClean="0">
                          <a:solidFill>
                            <a:srgbClr val="080808"/>
                          </a:solidFill>
                          <a:latin typeface="+mn-lt"/>
                        </a:rPr>
                        <a:t>Worboys</a:t>
                      </a:r>
                      <a:endParaRPr lang="en-GB" sz="1800" b="0" dirty="0" smtClean="0">
                        <a:solidFill>
                          <a:srgbClr val="080808"/>
                        </a:solidFill>
                        <a:latin typeface="+mn-lt"/>
                      </a:endParaRPr>
                    </a:p>
                    <a:p>
                      <a:endParaRPr lang="en-GB" sz="1800" b="0" dirty="0" smtClean="0">
                        <a:solidFill>
                          <a:srgbClr val="080808"/>
                        </a:solidFill>
                        <a:latin typeface="+mn-lt"/>
                      </a:endParaRPr>
                    </a:p>
                    <a:p>
                      <a:endParaRPr lang="en-GB" sz="1800" b="0" dirty="0">
                        <a:solidFill>
                          <a:srgbClr val="080808"/>
                        </a:solidFill>
                        <a:latin typeface="+mn-lt"/>
                      </a:endParaRPr>
                    </a:p>
                  </a:txBody>
                  <a:tcPr marL="68580" marR="68580" marT="0" marB="0">
                    <a:noFill/>
                  </a:tcPr>
                </a:tc>
              </a:tr>
            </a:tbl>
          </a:graphicData>
        </a:graphic>
      </p:graphicFrame>
      <p:sp>
        <p:nvSpPr>
          <p:cNvPr id="2" name="Title 1">
            <a:extLst>
              <a:ext uri="{FF2B5EF4-FFF2-40B4-BE49-F238E27FC236}">
                <a16:creationId xmlns="" xmlns:a16="http://schemas.microsoft.com/office/drawing/2014/main" id="{FF9CBA7F-F3AE-364E-A407-D6FCA22F7903}"/>
              </a:ext>
            </a:extLst>
          </p:cNvPr>
          <p:cNvSpPr>
            <a:spLocks noGrp="1"/>
          </p:cNvSpPr>
          <p:nvPr>
            <p:ph type="title"/>
          </p:nvPr>
        </p:nvSpPr>
        <p:spPr/>
        <p:txBody>
          <a:bodyPr/>
          <a:lstStyle/>
          <a:p>
            <a:r>
              <a:rPr lang="en-US" dirty="0" smtClean="0"/>
              <a:t>LEP Directors</a:t>
            </a:r>
            <a:endParaRPr lang="en-US" dirty="0"/>
          </a:p>
        </p:txBody>
      </p:sp>
    </p:spTree>
    <p:extLst>
      <p:ext uri="{BB962C8B-B14F-4D97-AF65-F5344CB8AC3E}">
        <p14:creationId xmlns:p14="http://schemas.microsoft.com/office/powerpoint/2010/main" val="329745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17BF5F-60B6-4142-B78E-2DEB8C3DCB1A}"/>
              </a:ext>
            </a:extLst>
          </p:cNvPr>
          <p:cNvSpPr>
            <a:spLocks noGrp="1"/>
          </p:cNvSpPr>
          <p:nvPr>
            <p:ph type="ctrTitle"/>
          </p:nvPr>
        </p:nvSpPr>
        <p:spPr>
          <a:xfrm>
            <a:off x="363940" y="220013"/>
            <a:ext cx="6858000" cy="820511"/>
          </a:xfrm>
        </p:spPr>
        <p:txBody>
          <a:bodyPr/>
          <a:lstStyle/>
          <a:p>
            <a:r>
              <a:rPr lang="en-US" dirty="0" smtClean="0"/>
              <a:t>Opportunity</a:t>
            </a:r>
            <a:endParaRPr lang="en-US" dirty="0"/>
          </a:p>
        </p:txBody>
      </p:sp>
      <p:sp>
        <p:nvSpPr>
          <p:cNvPr id="3" name="Subtitle 2">
            <a:extLst>
              <a:ext uri="{FF2B5EF4-FFF2-40B4-BE49-F238E27FC236}">
                <a16:creationId xmlns:a16="http://schemas.microsoft.com/office/drawing/2014/main" xmlns="" id="{985F3211-19A9-6743-8728-97FDD0C68304}"/>
              </a:ext>
            </a:extLst>
          </p:cNvPr>
          <p:cNvSpPr>
            <a:spLocks noGrp="1"/>
          </p:cNvSpPr>
          <p:nvPr>
            <p:ph type="subTitle" idx="1"/>
          </p:nvPr>
        </p:nvSpPr>
        <p:spPr>
          <a:xfrm>
            <a:off x="363940" y="1330605"/>
            <a:ext cx="8401687" cy="5101725"/>
          </a:xfrm>
        </p:spPr>
        <p:txBody>
          <a:bodyPr>
            <a:normAutofit fontScale="92500" lnSpcReduction="20000"/>
          </a:bodyPr>
          <a:lstStyle/>
          <a:p>
            <a:r>
              <a:rPr lang="en-US" b="0" dirty="0" smtClean="0"/>
              <a:t>Local Industrial Strategy focus:-</a:t>
            </a:r>
          </a:p>
          <a:p>
            <a:pPr marL="457200" indent="-457200">
              <a:buFont typeface="Wingdings" panose="05000000000000000000" pitchFamily="2" charset="2"/>
              <a:buChar char="Ø"/>
            </a:pPr>
            <a:r>
              <a:rPr lang="en-US" b="0" dirty="0" smtClean="0"/>
              <a:t>	Food &amp; food tech</a:t>
            </a:r>
          </a:p>
          <a:p>
            <a:pPr marL="457200" indent="-457200">
              <a:buFont typeface="Wingdings" panose="05000000000000000000" pitchFamily="2" charset="2"/>
              <a:buChar char="Ø"/>
            </a:pPr>
            <a:r>
              <a:rPr lang="en-US" b="0" dirty="0" smtClean="0"/>
              <a:t>	Energy &amp; water</a:t>
            </a:r>
          </a:p>
          <a:p>
            <a:pPr marL="457200" indent="-457200">
              <a:buFont typeface="Wingdings" panose="05000000000000000000" pitchFamily="2" charset="2"/>
              <a:buChar char="Ø"/>
            </a:pPr>
            <a:r>
              <a:rPr lang="en-US" b="0" dirty="0" smtClean="0"/>
              <a:t>	Ports &amp; Logistics</a:t>
            </a:r>
          </a:p>
          <a:p>
            <a:pPr marL="457200" indent="-457200">
              <a:buFont typeface="Wingdings" panose="05000000000000000000" pitchFamily="2" charset="2"/>
              <a:buChar char="Ø"/>
            </a:pPr>
            <a:r>
              <a:rPr lang="en-US" b="0" dirty="0" smtClean="0"/>
              <a:t>	</a:t>
            </a:r>
            <a:r>
              <a:rPr lang="en-US" b="0" dirty="0" err="1" smtClean="0"/>
              <a:t>Defence</a:t>
            </a:r>
            <a:endParaRPr lang="en-US" b="0" dirty="0"/>
          </a:p>
          <a:p>
            <a:pPr marL="457200" indent="-457200">
              <a:buFont typeface="Wingdings" panose="05000000000000000000" pitchFamily="2" charset="2"/>
              <a:buChar char="Ø"/>
            </a:pPr>
            <a:r>
              <a:rPr lang="en-US" b="0" dirty="0" smtClean="0"/>
              <a:t>	Health &amp; Care</a:t>
            </a:r>
          </a:p>
          <a:p>
            <a:pPr marL="457200" indent="-457200">
              <a:buFont typeface="Wingdings" panose="05000000000000000000" pitchFamily="2" charset="2"/>
              <a:buChar char="Ø"/>
            </a:pPr>
            <a:r>
              <a:rPr lang="en-US" b="0" dirty="0" smtClean="0"/>
              <a:t>	Visitor Economy</a:t>
            </a:r>
          </a:p>
          <a:p>
            <a:endParaRPr lang="en-US" b="0" dirty="0" smtClean="0"/>
          </a:p>
          <a:p>
            <a:r>
              <a:rPr lang="en-US" b="0" dirty="0" smtClean="0"/>
              <a:t>Geographic additions:-</a:t>
            </a:r>
          </a:p>
          <a:p>
            <a:pPr marL="457200" indent="-457200">
              <a:buFont typeface="Wingdings" panose="05000000000000000000" pitchFamily="2" charset="2"/>
              <a:buChar char="Ø"/>
            </a:pPr>
            <a:r>
              <a:rPr lang="en-US" b="0" dirty="0"/>
              <a:t>	</a:t>
            </a:r>
            <a:r>
              <a:rPr lang="en-US" b="0" dirty="0" smtClean="0"/>
              <a:t>Rutland</a:t>
            </a:r>
          </a:p>
          <a:p>
            <a:pPr marL="457200" indent="-457200">
              <a:buFont typeface="Wingdings" panose="05000000000000000000" pitchFamily="2" charset="2"/>
              <a:buChar char="Ø"/>
            </a:pPr>
            <a:r>
              <a:rPr lang="en-US" b="0" dirty="0"/>
              <a:t>	</a:t>
            </a:r>
            <a:r>
              <a:rPr lang="en-US" b="0" dirty="0" smtClean="0"/>
              <a:t>North &amp; North East Lincolnshire </a:t>
            </a:r>
          </a:p>
        </p:txBody>
      </p:sp>
    </p:spTree>
    <p:extLst>
      <p:ext uri="{BB962C8B-B14F-4D97-AF65-F5344CB8AC3E}">
        <p14:creationId xmlns:p14="http://schemas.microsoft.com/office/powerpoint/2010/main" val="3656332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9CBA7F-F3AE-364E-A407-D6FCA22F7903}"/>
              </a:ext>
            </a:extLst>
          </p:cNvPr>
          <p:cNvSpPr>
            <a:spLocks noGrp="1"/>
          </p:cNvSpPr>
          <p:nvPr>
            <p:ph type="title"/>
          </p:nvPr>
        </p:nvSpPr>
        <p:spPr>
          <a:xfrm>
            <a:off x="384810" y="304800"/>
            <a:ext cx="8393430" cy="678076"/>
          </a:xfrm>
        </p:spPr>
        <p:txBody>
          <a:bodyPr>
            <a:normAutofit fontScale="90000"/>
          </a:bodyPr>
          <a:lstStyle/>
          <a:p>
            <a:r>
              <a:rPr lang="en-US" dirty="0" smtClean="0"/>
              <a:t>Articles of Association</a:t>
            </a:r>
            <a:endParaRPr lang="en-US" dirty="0"/>
          </a:p>
        </p:txBody>
      </p:sp>
      <p:sp>
        <p:nvSpPr>
          <p:cNvPr id="3" name="Rectangle 2"/>
          <p:cNvSpPr/>
          <p:nvPr/>
        </p:nvSpPr>
        <p:spPr>
          <a:xfrm>
            <a:off x="384810" y="1419118"/>
            <a:ext cx="8144335" cy="3539430"/>
          </a:xfrm>
          <a:prstGeom prst="rect">
            <a:avLst/>
          </a:prstGeom>
        </p:spPr>
        <p:txBody>
          <a:bodyPr wrap="square">
            <a:spAutoFit/>
          </a:bodyPr>
          <a:lstStyle/>
          <a:p>
            <a:r>
              <a:rPr lang="en-GB" sz="2800" dirty="0" smtClean="0">
                <a:solidFill>
                  <a:srgbClr val="27337E"/>
                </a:solidFill>
              </a:rPr>
              <a:t>Summary of proposed changes:-</a:t>
            </a:r>
            <a:endParaRPr lang="en-GB" sz="2800" dirty="0">
              <a:solidFill>
                <a:srgbClr val="27337E"/>
              </a:solidFill>
            </a:endParaRPr>
          </a:p>
          <a:p>
            <a:r>
              <a:rPr lang="en-GB" sz="2800" dirty="0">
                <a:solidFill>
                  <a:srgbClr val="27337E"/>
                </a:solidFill>
              </a:rPr>
              <a:t> </a:t>
            </a:r>
          </a:p>
          <a:p>
            <a:pPr marL="457200" lvl="0" indent="-457200">
              <a:buFont typeface="Wingdings" panose="05000000000000000000" pitchFamily="2" charset="2"/>
              <a:buChar char="Ø"/>
            </a:pPr>
            <a:r>
              <a:rPr lang="en-GB" sz="2800" dirty="0" smtClean="0">
                <a:solidFill>
                  <a:srgbClr val="27337E"/>
                </a:solidFill>
              </a:rPr>
              <a:t>Incorporating the new LEP </a:t>
            </a:r>
            <a:r>
              <a:rPr lang="en-GB" sz="2800" dirty="0">
                <a:solidFill>
                  <a:srgbClr val="27337E"/>
                </a:solidFill>
              </a:rPr>
              <a:t>Geography</a:t>
            </a:r>
          </a:p>
          <a:p>
            <a:pPr marL="457200" lvl="0" indent="-457200">
              <a:buFont typeface="Wingdings" panose="05000000000000000000" pitchFamily="2" charset="2"/>
              <a:buChar char="Ø"/>
            </a:pPr>
            <a:r>
              <a:rPr lang="en-GB" sz="2800" dirty="0">
                <a:solidFill>
                  <a:srgbClr val="27337E"/>
                </a:solidFill>
              </a:rPr>
              <a:t>Reducing the number of </a:t>
            </a:r>
            <a:r>
              <a:rPr lang="en-GB" sz="2800" dirty="0" smtClean="0">
                <a:solidFill>
                  <a:srgbClr val="27337E"/>
                </a:solidFill>
              </a:rPr>
              <a:t>public </a:t>
            </a:r>
            <a:r>
              <a:rPr lang="en-GB" sz="2800" dirty="0">
                <a:solidFill>
                  <a:srgbClr val="27337E"/>
                </a:solidFill>
              </a:rPr>
              <a:t>s</a:t>
            </a:r>
            <a:r>
              <a:rPr lang="en-GB" sz="2800" dirty="0" smtClean="0">
                <a:solidFill>
                  <a:srgbClr val="27337E"/>
                </a:solidFill>
              </a:rPr>
              <a:t>ector </a:t>
            </a:r>
            <a:r>
              <a:rPr lang="en-GB" sz="2800" dirty="0">
                <a:solidFill>
                  <a:srgbClr val="27337E"/>
                </a:solidFill>
              </a:rPr>
              <a:t>d</a:t>
            </a:r>
            <a:r>
              <a:rPr lang="en-GB" sz="2800" dirty="0" smtClean="0">
                <a:solidFill>
                  <a:srgbClr val="27337E"/>
                </a:solidFill>
              </a:rPr>
              <a:t>irectors </a:t>
            </a:r>
            <a:r>
              <a:rPr lang="en-GB" sz="2800" dirty="0">
                <a:solidFill>
                  <a:srgbClr val="27337E"/>
                </a:solidFill>
              </a:rPr>
              <a:t>in line with the LEP's Assurance </a:t>
            </a:r>
            <a:r>
              <a:rPr lang="en-GB" sz="2800" dirty="0" smtClean="0">
                <a:solidFill>
                  <a:srgbClr val="27337E"/>
                </a:solidFill>
              </a:rPr>
              <a:t>Framework</a:t>
            </a:r>
            <a:endParaRPr lang="en-GB" sz="2800" dirty="0">
              <a:solidFill>
                <a:srgbClr val="27337E"/>
              </a:solidFill>
            </a:endParaRPr>
          </a:p>
          <a:p>
            <a:pPr marL="457200" lvl="0" indent="-457200">
              <a:buFont typeface="Wingdings" panose="05000000000000000000" pitchFamily="2" charset="2"/>
              <a:buChar char="Ø"/>
            </a:pPr>
            <a:r>
              <a:rPr lang="en-GB" sz="2800" dirty="0">
                <a:solidFill>
                  <a:srgbClr val="27337E"/>
                </a:solidFill>
              </a:rPr>
              <a:t>Changing boards to Strategic Advisory Board </a:t>
            </a:r>
            <a:r>
              <a:rPr lang="en-GB" sz="2800" dirty="0" smtClean="0">
                <a:solidFill>
                  <a:srgbClr val="27337E"/>
                </a:solidFill>
              </a:rPr>
              <a:t>(sub-board) throughout</a:t>
            </a:r>
            <a:endParaRPr lang="en-GB" sz="2800" dirty="0">
              <a:solidFill>
                <a:srgbClr val="27337E"/>
              </a:solidFill>
            </a:endParaRPr>
          </a:p>
        </p:txBody>
      </p:sp>
    </p:spTree>
    <p:extLst>
      <p:ext uri="{BB962C8B-B14F-4D97-AF65-F5344CB8AC3E}">
        <p14:creationId xmlns:p14="http://schemas.microsoft.com/office/powerpoint/2010/main" val="3734283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17BF5F-60B6-4142-B78E-2DEB8C3DCB1A}"/>
              </a:ext>
            </a:extLst>
          </p:cNvPr>
          <p:cNvSpPr>
            <a:spLocks noGrp="1"/>
          </p:cNvSpPr>
          <p:nvPr>
            <p:ph type="ctrTitle"/>
          </p:nvPr>
        </p:nvSpPr>
        <p:spPr>
          <a:xfrm>
            <a:off x="427003" y="203323"/>
            <a:ext cx="6858000" cy="743708"/>
          </a:xfrm>
        </p:spPr>
        <p:txBody>
          <a:bodyPr>
            <a:normAutofit/>
          </a:bodyPr>
          <a:lstStyle/>
          <a:p>
            <a:r>
              <a:rPr lang="en-US" dirty="0" smtClean="0"/>
              <a:t>Resolutions</a:t>
            </a:r>
            <a:endParaRPr lang="en-US" dirty="0"/>
          </a:p>
        </p:txBody>
      </p:sp>
      <p:sp>
        <p:nvSpPr>
          <p:cNvPr id="4" name="Rectangle 3"/>
          <p:cNvSpPr/>
          <p:nvPr/>
        </p:nvSpPr>
        <p:spPr>
          <a:xfrm>
            <a:off x="304799" y="1374603"/>
            <a:ext cx="8413531" cy="3970318"/>
          </a:xfrm>
          <a:prstGeom prst="rect">
            <a:avLst/>
          </a:prstGeom>
        </p:spPr>
        <p:txBody>
          <a:bodyPr wrap="square" numCol="1">
            <a:spAutoFit/>
          </a:bodyPr>
          <a:lstStyle/>
          <a:p>
            <a:pPr marL="342900" lvl="0" indent="-342900">
              <a:lnSpc>
                <a:spcPct val="150000"/>
              </a:lnSpc>
              <a:buFont typeface="+mj-lt"/>
              <a:buAutoNum type="arabicPeriod"/>
            </a:pPr>
            <a:r>
              <a:rPr lang="en-GB" sz="2400" dirty="0"/>
              <a:t>T</a:t>
            </a:r>
            <a:r>
              <a:rPr lang="en-GB" sz="2400" dirty="0" smtClean="0"/>
              <a:t>o </a:t>
            </a:r>
            <a:r>
              <a:rPr lang="en-GB" sz="2400" dirty="0"/>
              <a:t>re-appoint the accountants of the company for the financial year </a:t>
            </a:r>
            <a:r>
              <a:rPr lang="en-GB" sz="2400" dirty="0" smtClean="0"/>
              <a:t>2020-21</a:t>
            </a:r>
          </a:p>
          <a:p>
            <a:pPr marL="342900" lvl="0" indent="-342900">
              <a:lnSpc>
                <a:spcPct val="150000"/>
              </a:lnSpc>
              <a:buFont typeface="+mj-lt"/>
              <a:buAutoNum type="arabicPeriod"/>
            </a:pPr>
            <a:r>
              <a:rPr lang="en-GB" sz="2400" dirty="0"/>
              <a:t>T</a:t>
            </a:r>
            <a:r>
              <a:rPr lang="en-GB" sz="2400" dirty="0" smtClean="0"/>
              <a:t>o receive and adopt </a:t>
            </a:r>
            <a:r>
              <a:rPr lang="en-GB" sz="2400" dirty="0"/>
              <a:t>the accounts of the company for the accounting period from 1</a:t>
            </a:r>
            <a:r>
              <a:rPr lang="en-GB" sz="2400" baseline="30000" dirty="0"/>
              <a:t>st</a:t>
            </a:r>
            <a:r>
              <a:rPr lang="en-GB" sz="2400" dirty="0"/>
              <a:t> April </a:t>
            </a:r>
            <a:r>
              <a:rPr lang="en-GB" sz="2400" dirty="0" smtClean="0"/>
              <a:t>2019 </a:t>
            </a:r>
            <a:r>
              <a:rPr lang="en-GB" sz="2400" dirty="0"/>
              <a:t>to 31</a:t>
            </a:r>
            <a:r>
              <a:rPr lang="en-GB" sz="2400" baseline="30000" dirty="0"/>
              <a:t>st</a:t>
            </a:r>
            <a:r>
              <a:rPr lang="en-GB" sz="2400" dirty="0"/>
              <a:t> March </a:t>
            </a:r>
            <a:r>
              <a:rPr lang="en-GB" sz="2400" dirty="0" smtClean="0"/>
              <a:t>2020</a:t>
            </a:r>
          </a:p>
          <a:p>
            <a:pPr marL="342900" lvl="0" indent="-342900">
              <a:lnSpc>
                <a:spcPct val="150000"/>
              </a:lnSpc>
              <a:buFont typeface="+mj-lt"/>
              <a:buAutoNum type="arabicPeriod"/>
            </a:pPr>
            <a:r>
              <a:rPr lang="en-GB" sz="2400" dirty="0" smtClean="0"/>
              <a:t>To adopt the amended Articles of Association </a:t>
            </a:r>
          </a:p>
          <a:p>
            <a:pPr>
              <a:lnSpc>
                <a:spcPct val="150000"/>
              </a:lnSpc>
            </a:pPr>
            <a:r>
              <a:rPr lang="en-GB" sz="2400" dirty="0" smtClean="0"/>
              <a:t> </a:t>
            </a:r>
            <a:endParaRPr lang="en-GB" sz="2400" dirty="0"/>
          </a:p>
        </p:txBody>
      </p:sp>
    </p:spTree>
    <p:extLst>
      <p:ext uri="{BB962C8B-B14F-4D97-AF65-F5344CB8AC3E}">
        <p14:creationId xmlns:p14="http://schemas.microsoft.com/office/powerpoint/2010/main" val="1185671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212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 xmlns:a16="http://schemas.microsoft.com/office/drawing/2014/main" id="{9AE2F3B2-884D-6341-BD79-BA74DB07DE7F}"/>
              </a:ext>
            </a:extLst>
          </p:cNvPr>
          <p:cNvSpPr txBox="1">
            <a:spLocks/>
          </p:cNvSpPr>
          <p:nvPr/>
        </p:nvSpPr>
        <p:spPr>
          <a:xfrm>
            <a:off x="3279228" y="5228176"/>
            <a:ext cx="5655048" cy="1137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smtClean="0">
                <a:solidFill>
                  <a:schemeClr val="bg1">
                    <a:lumMod val="95000"/>
                  </a:schemeClr>
                </a:solidFill>
              </a:rPr>
              <a:t>Pat Doody, Chair</a:t>
            </a:r>
            <a:endParaRPr lang="en-US" dirty="0">
              <a:solidFill>
                <a:schemeClr val="bg1">
                  <a:lumMod val="95000"/>
                </a:schemeClr>
              </a:solidFill>
            </a:endParaRPr>
          </a:p>
          <a:p>
            <a:pPr marL="0" indent="0" algn="r">
              <a:buNone/>
            </a:pPr>
            <a:r>
              <a:rPr lang="en-US" dirty="0" smtClean="0">
                <a:solidFill>
                  <a:schemeClr val="bg1">
                    <a:lumMod val="95000"/>
                  </a:schemeClr>
                </a:solidFill>
              </a:rPr>
              <a:t>Ruth </a:t>
            </a:r>
            <a:r>
              <a:rPr lang="en-US" dirty="0">
                <a:solidFill>
                  <a:schemeClr val="bg1">
                    <a:lumMod val="95000"/>
                  </a:schemeClr>
                </a:solidFill>
              </a:rPr>
              <a:t>Carver, </a:t>
            </a:r>
            <a:r>
              <a:rPr lang="en-US" dirty="0" smtClean="0">
                <a:solidFill>
                  <a:schemeClr val="bg1">
                    <a:lumMod val="95000"/>
                  </a:schemeClr>
                </a:solidFill>
              </a:rPr>
              <a:t>Chief Executive</a:t>
            </a:r>
            <a:endParaRPr lang="en-US" dirty="0">
              <a:solidFill>
                <a:schemeClr val="bg1">
                  <a:lumMod val="95000"/>
                </a:schemeClr>
              </a:solidFill>
            </a:endParaRPr>
          </a:p>
        </p:txBody>
      </p:sp>
    </p:spTree>
    <p:extLst>
      <p:ext uri="{BB962C8B-B14F-4D97-AF65-F5344CB8AC3E}">
        <p14:creationId xmlns:p14="http://schemas.microsoft.com/office/powerpoint/2010/main" val="2754429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17BF5F-60B6-4142-B78E-2DEB8C3DCB1A}"/>
              </a:ext>
            </a:extLst>
          </p:cNvPr>
          <p:cNvSpPr>
            <a:spLocks noGrp="1"/>
          </p:cNvSpPr>
          <p:nvPr>
            <p:ph type="ctrTitle"/>
          </p:nvPr>
        </p:nvSpPr>
        <p:spPr>
          <a:xfrm>
            <a:off x="316644" y="503793"/>
            <a:ext cx="6858000" cy="757449"/>
          </a:xfrm>
        </p:spPr>
        <p:txBody>
          <a:bodyPr/>
          <a:lstStyle/>
          <a:p>
            <a:r>
              <a:rPr lang="en-US" dirty="0" smtClean="0"/>
              <a:t>Covid-19 Pandemic</a:t>
            </a:r>
            <a:endParaRPr lang="en-US" dirty="0"/>
          </a:p>
        </p:txBody>
      </p:sp>
      <p:sp>
        <p:nvSpPr>
          <p:cNvPr id="3" name="Subtitle 2">
            <a:extLst>
              <a:ext uri="{FF2B5EF4-FFF2-40B4-BE49-F238E27FC236}">
                <a16:creationId xmlns:a16="http://schemas.microsoft.com/office/drawing/2014/main" xmlns="" id="{985F3211-19A9-6743-8728-97FDD0C68304}"/>
              </a:ext>
            </a:extLst>
          </p:cNvPr>
          <p:cNvSpPr>
            <a:spLocks noGrp="1"/>
          </p:cNvSpPr>
          <p:nvPr>
            <p:ph type="subTitle" idx="1"/>
          </p:nvPr>
        </p:nvSpPr>
        <p:spPr>
          <a:xfrm>
            <a:off x="316644" y="2235543"/>
            <a:ext cx="8180970" cy="3004911"/>
          </a:xfrm>
        </p:spPr>
        <p:txBody>
          <a:bodyPr>
            <a:normAutofit lnSpcReduction="10000"/>
          </a:bodyPr>
          <a:lstStyle/>
          <a:p>
            <a:pPr marL="457200" indent="-457200">
              <a:buFont typeface="Wingdings" panose="05000000000000000000" pitchFamily="2" charset="2"/>
              <a:buChar char="Ø"/>
            </a:pPr>
            <a:r>
              <a:rPr lang="en-US" sz="3600" b="0" dirty="0" smtClean="0"/>
              <a:t>Increased business </a:t>
            </a:r>
            <a:r>
              <a:rPr lang="en-US" sz="3600" b="0" dirty="0"/>
              <a:t>s</a:t>
            </a:r>
            <a:r>
              <a:rPr lang="en-US" sz="3600" b="0" dirty="0" smtClean="0"/>
              <a:t>upport</a:t>
            </a:r>
          </a:p>
          <a:p>
            <a:pPr marL="457200" indent="-457200">
              <a:buFont typeface="Wingdings" panose="05000000000000000000" pitchFamily="2" charset="2"/>
              <a:buChar char="Ø"/>
            </a:pPr>
            <a:r>
              <a:rPr lang="en-US" sz="3600" b="0" dirty="0" smtClean="0"/>
              <a:t>Protected key sectors </a:t>
            </a:r>
          </a:p>
          <a:p>
            <a:pPr marL="457200" indent="-457200">
              <a:buFont typeface="Wingdings" panose="05000000000000000000" pitchFamily="2" charset="2"/>
              <a:buChar char="Ø"/>
            </a:pPr>
            <a:r>
              <a:rPr lang="en-US" sz="3600" b="0" dirty="0" smtClean="0"/>
              <a:t>Shared intelligence</a:t>
            </a:r>
          </a:p>
          <a:p>
            <a:pPr marL="457200" indent="-457200">
              <a:buFont typeface="Wingdings" panose="05000000000000000000" pitchFamily="2" charset="2"/>
              <a:buChar char="Ø"/>
            </a:pPr>
            <a:r>
              <a:rPr lang="en-US" sz="3600" b="0" dirty="0"/>
              <a:t>S</a:t>
            </a:r>
            <a:r>
              <a:rPr lang="en-US" sz="3600" b="0" dirty="0" smtClean="0"/>
              <a:t>haped solutions &amp; interventions</a:t>
            </a:r>
          </a:p>
          <a:p>
            <a:pPr marL="457200" indent="-457200">
              <a:buFont typeface="Wingdings" panose="05000000000000000000" pitchFamily="2" charset="2"/>
              <a:buChar char="Ø"/>
            </a:pPr>
            <a:r>
              <a:rPr lang="en-US" sz="3600" b="0" dirty="0" smtClean="0"/>
              <a:t>Building resilience</a:t>
            </a:r>
          </a:p>
          <a:p>
            <a:pPr marL="457200" indent="-457200">
              <a:buFont typeface="Wingdings" panose="05000000000000000000" pitchFamily="2" charset="2"/>
              <a:buChar char="Ø"/>
            </a:pPr>
            <a:endParaRPr lang="en-US" dirty="0"/>
          </a:p>
        </p:txBody>
      </p:sp>
    </p:spTree>
    <p:extLst>
      <p:ext uri="{BB962C8B-B14F-4D97-AF65-F5344CB8AC3E}">
        <p14:creationId xmlns:p14="http://schemas.microsoft.com/office/powerpoint/2010/main" val="384599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887012-74DE-6C42-91DE-2C40AE2E6A8D}"/>
              </a:ext>
            </a:extLst>
          </p:cNvPr>
          <p:cNvSpPr>
            <a:spLocks noGrp="1"/>
          </p:cNvSpPr>
          <p:nvPr>
            <p:ph type="title"/>
          </p:nvPr>
        </p:nvSpPr>
        <p:spPr>
          <a:xfrm>
            <a:off x="384810" y="304800"/>
            <a:ext cx="8393430" cy="830317"/>
          </a:xfrm>
        </p:spPr>
        <p:txBody>
          <a:bodyPr/>
          <a:lstStyle/>
          <a:p>
            <a:r>
              <a:rPr lang="en-US" dirty="0" smtClean="0"/>
              <a:t>Role of LEP’s</a:t>
            </a:r>
            <a:endParaRPr lang="en-US" dirty="0"/>
          </a:p>
        </p:txBody>
      </p:sp>
      <p:sp>
        <p:nvSpPr>
          <p:cNvPr id="3" name="Content Placeholder 2">
            <a:extLst>
              <a:ext uri="{FF2B5EF4-FFF2-40B4-BE49-F238E27FC236}">
                <a16:creationId xmlns:a16="http://schemas.microsoft.com/office/drawing/2014/main" xmlns="" id="{A3AEEA54-E7D2-8543-B5E8-76DC01EA03FA}"/>
              </a:ext>
            </a:extLst>
          </p:cNvPr>
          <p:cNvSpPr>
            <a:spLocks noGrp="1"/>
          </p:cNvSpPr>
          <p:nvPr>
            <p:ph idx="1"/>
          </p:nvPr>
        </p:nvSpPr>
        <p:spPr>
          <a:xfrm>
            <a:off x="384810" y="1994612"/>
            <a:ext cx="8585769" cy="4169706"/>
          </a:xfrm>
        </p:spPr>
        <p:txBody>
          <a:bodyPr/>
          <a:lstStyle/>
          <a:p>
            <a:pPr>
              <a:buFont typeface="Wingdings" panose="05000000000000000000" pitchFamily="2" charset="2"/>
              <a:buChar char="Ø"/>
            </a:pPr>
            <a:r>
              <a:rPr lang="en-GB" dirty="0" smtClean="0"/>
              <a:t> </a:t>
            </a:r>
            <a:r>
              <a:rPr lang="en-US" dirty="0"/>
              <a:t>We support businesses to grow;</a:t>
            </a:r>
            <a:endParaRPr lang="en-GB" dirty="0"/>
          </a:p>
          <a:p>
            <a:pPr lvl="0">
              <a:buFont typeface="Wingdings" panose="05000000000000000000" pitchFamily="2" charset="2"/>
              <a:buChar char="Ø"/>
            </a:pPr>
            <a:r>
              <a:rPr lang="en-GB" dirty="0" smtClean="0"/>
              <a:t> We </a:t>
            </a:r>
            <a:r>
              <a:rPr lang="en-GB" dirty="0"/>
              <a:t>set the aspirations for </a:t>
            </a:r>
            <a:r>
              <a:rPr lang="en-GB" dirty="0" smtClean="0"/>
              <a:t>business opportunity, leisure, </a:t>
            </a:r>
            <a:r>
              <a:rPr lang="en-GB" dirty="0"/>
              <a:t>&amp; </a:t>
            </a:r>
            <a:r>
              <a:rPr lang="en-GB" dirty="0" smtClean="0"/>
              <a:t>learning;</a:t>
            </a:r>
          </a:p>
          <a:p>
            <a:pPr lvl="0">
              <a:buFont typeface="Wingdings" panose="05000000000000000000" pitchFamily="2" charset="2"/>
              <a:buChar char="Ø"/>
            </a:pPr>
            <a:r>
              <a:rPr lang="en-GB" dirty="0" smtClean="0"/>
              <a:t> We </a:t>
            </a:r>
            <a:r>
              <a:rPr lang="en-GB" dirty="0"/>
              <a:t>bridge local need with government funding; </a:t>
            </a:r>
            <a:endParaRPr lang="en-GB" dirty="0" smtClean="0"/>
          </a:p>
          <a:p>
            <a:pPr lvl="0">
              <a:buFont typeface="Wingdings" panose="05000000000000000000" pitchFamily="2" charset="2"/>
              <a:buChar char="Ø"/>
            </a:pPr>
            <a:r>
              <a:rPr lang="en-GB" dirty="0" smtClean="0"/>
              <a:t> We </a:t>
            </a:r>
            <a:r>
              <a:rPr lang="en-GB" dirty="0"/>
              <a:t>influence decision makers &amp; investment choices; </a:t>
            </a:r>
            <a:endParaRPr lang="en-GB" dirty="0" smtClean="0"/>
          </a:p>
          <a:p>
            <a:pPr lvl="0">
              <a:buFont typeface="Wingdings" panose="05000000000000000000" pitchFamily="2" charset="2"/>
              <a:buChar char="Ø"/>
            </a:pPr>
            <a:r>
              <a:rPr lang="en-US" dirty="0" smtClean="0"/>
              <a:t> We </a:t>
            </a:r>
            <a:r>
              <a:rPr lang="en-US" dirty="0"/>
              <a:t>guide people to develop the skills businesses </a:t>
            </a:r>
            <a:r>
              <a:rPr lang="en-US" dirty="0" smtClean="0"/>
              <a:t>want;</a:t>
            </a:r>
            <a:endParaRPr lang="en-GB" dirty="0"/>
          </a:p>
          <a:p>
            <a:pPr lvl="0">
              <a:buFont typeface="Wingdings" panose="05000000000000000000" pitchFamily="2" charset="2"/>
              <a:buChar char="Ø"/>
            </a:pPr>
            <a:r>
              <a:rPr lang="en-GB" dirty="0" smtClean="0"/>
              <a:t> We </a:t>
            </a:r>
            <a:r>
              <a:rPr lang="en-GB" dirty="0"/>
              <a:t>achieve results greater than our individual parts; </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993996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887012-74DE-6C42-91DE-2C40AE2E6A8D}"/>
              </a:ext>
            </a:extLst>
          </p:cNvPr>
          <p:cNvSpPr>
            <a:spLocks noGrp="1"/>
          </p:cNvSpPr>
          <p:nvPr>
            <p:ph type="title"/>
          </p:nvPr>
        </p:nvSpPr>
        <p:spPr>
          <a:xfrm>
            <a:off x="384810" y="21021"/>
            <a:ext cx="8393430" cy="767255"/>
          </a:xfrm>
        </p:spPr>
        <p:txBody>
          <a:bodyPr/>
          <a:lstStyle/>
          <a:p>
            <a:r>
              <a:rPr lang="en-US" dirty="0" smtClean="0"/>
              <a:t>Achievements &amp; Progress</a:t>
            </a:r>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537" t="24569" r="40870" b="20905"/>
          <a:stretch/>
        </p:blipFill>
        <p:spPr bwMode="auto">
          <a:xfrm>
            <a:off x="914399" y="930163"/>
            <a:ext cx="7190613" cy="537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996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17BF5F-60B6-4142-B78E-2DEB8C3DCB1A}"/>
              </a:ext>
            </a:extLst>
          </p:cNvPr>
          <p:cNvSpPr>
            <a:spLocks noGrp="1"/>
          </p:cNvSpPr>
          <p:nvPr>
            <p:ph type="ctrTitle"/>
          </p:nvPr>
        </p:nvSpPr>
        <p:spPr>
          <a:xfrm>
            <a:off x="300879" y="15062"/>
            <a:ext cx="6858000" cy="899338"/>
          </a:xfrm>
        </p:spPr>
        <p:txBody>
          <a:bodyPr>
            <a:normAutofit/>
          </a:bodyPr>
          <a:lstStyle/>
          <a:p>
            <a:r>
              <a:rPr lang="en-US" dirty="0" smtClean="0"/>
              <a:t>Highlights 2019-20</a:t>
            </a:r>
            <a:endParaRPr lang="en-US" dirty="0"/>
          </a:p>
        </p:txBody>
      </p:sp>
      <p:sp>
        <p:nvSpPr>
          <p:cNvPr id="8" name="Subtitle 2">
            <a:extLst>
              <a:ext uri="{FF2B5EF4-FFF2-40B4-BE49-F238E27FC236}">
                <a16:creationId xmlns:a16="http://schemas.microsoft.com/office/drawing/2014/main" xmlns="" id="{985F3211-19A9-6743-8728-97FDD0C68304}"/>
              </a:ext>
            </a:extLst>
          </p:cNvPr>
          <p:cNvSpPr>
            <a:spLocks noGrp="1"/>
          </p:cNvSpPr>
          <p:nvPr>
            <p:ph type="subTitle" idx="1"/>
          </p:nvPr>
        </p:nvSpPr>
        <p:spPr>
          <a:xfrm>
            <a:off x="206284" y="968837"/>
            <a:ext cx="8512047" cy="5101725"/>
          </a:xfrm>
        </p:spPr>
        <p:txBody>
          <a:bodyPr>
            <a:normAutofit/>
          </a:bodyPr>
          <a:lstStyle/>
          <a:p>
            <a:pPr algn="ctr"/>
            <a:r>
              <a:rPr lang="en-US" dirty="0" smtClean="0"/>
              <a:t>CAPITAL PROJECTS</a:t>
            </a:r>
          </a:p>
          <a:p>
            <a:pPr algn="ctr"/>
            <a:endParaRPr lang="en-US" dirty="0" smtClean="0"/>
          </a:p>
          <a:p>
            <a:pPr algn="ctr"/>
            <a:r>
              <a:rPr lang="en-US" sz="2400" b="0" dirty="0" smtClean="0"/>
              <a:t>Two Food Enterprise Zones</a:t>
            </a:r>
          </a:p>
          <a:p>
            <a:pPr algn="ctr"/>
            <a:r>
              <a:rPr lang="en-US" sz="2400" b="0" dirty="0" err="1" smtClean="0"/>
              <a:t>Agri</a:t>
            </a:r>
            <a:r>
              <a:rPr lang="en-US" sz="2400" b="0" dirty="0" smtClean="0"/>
              <a:t>-Food Centre of Excellence</a:t>
            </a:r>
          </a:p>
          <a:p>
            <a:pPr algn="ctr"/>
            <a:r>
              <a:rPr lang="en-US" sz="2400" b="0" dirty="0" smtClean="0"/>
              <a:t>Lincoln </a:t>
            </a:r>
            <a:r>
              <a:rPr lang="en-US" sz="2400" b="0" dirty="0"/>
              <a:t>Medical </a:t>
            </a:r>
            <a:r>
              <a:rPr lang="en-US" sz="2400" b="0" dirty="0" smtClean="0"/>
              <a:t>School</a:t>
            </a:r>
          </a:p>
          <a:p>
            <a:pPr algn="ctr"/>
            <a:r>
              <a:rPr lang="en-US" sz="2400" b="0" dirty="0" smtClean="0"/>
              <a:t>Skills Capital Investment Fund</a:t>
            </a:r>
          </a:p>
          <a:p>
            <a:pPr algn="ctr"/>
            <a:r>
              <a:rPr lang="en-US" sz="2400" b="0" dirty="0" err="1" smtClean="0"/>
              <a:t>Scunthorpe</a:t>
            </a:r>
            <a:r>
              <a:rPr lang="en-US" sz="2400" b="0" dirty="0" smtClean="0"/>
              <a:t> Town Centre</a:t>
            </a:r>
          </a:p>
          <a:p>
            <a:pPr algn="ctr"/>
            <a:r>
              <a:rPr lang="en-US" sz="2400" b="0" dirty="0" smtClean="0"/>
              <a:t>South Humber Industrial Link Road</a:t>
            </a:r>
          </a:p>
          <a:p>
            <a:pPr algn="ctr"/>
            <a:r>
              <a:rPr lang="en-US" sz="2400" b="0" dirty="0" smtClean="0"/>
              <a:t>Gainsborough Growth Project</a:t>
            </a:r>
          </a:p>
          <a:p>
            <a:pPr algn="ctr"/>
            <a:r>
              <a:rPr lang="en-US" sz="2400" b="0" dirty="0" smtClean="0"/>
              <a:t>Grantham Southern Relief Road</a:t>
            </a:r>
          </a:p>
          <a:p>
            <a:pPr algn="ctr"/>
            <a:endParaRPr lang="en-US" sz="2000" b="0" dirty="0" smtClean="0"/>
          </a:p>
          <a:p>
            <a:pPr algn="ctr"/>
            <a:endParaRPr lang="en-US" sz="2400" b="0" dirty="0"/>
          </a:p>
        </p:txBody>
      </p:sp>
    </p:spTree>
    <p:extLst>
      <p:ext uri="{BB962C8B-B14F-4D97-AF65-F5344CB8AC3E}">
        <p14:creationId xmlns:p14="http://schemas.microsoft.com/office/powerpoint/2010/main" val="384599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985F3211-19A9-6743-8728-97FDD0C68304}"/>
              </a:ext>
            </a:extLst>
          </p:cNvPr>
          <p:cNvSpPr txBox="1">
            <a:spLocks noGrp="1"/>
          </p:cNvSpPr>
          <p:nvPr>
            <p:ph idx="1"/>
          </p:nvPr>
        </p:nvSpPr>
        <p:spPr>
          <a:xfrm>
            <a:off x="300879" y="1159038"/>
            <a:ext cx="8393430"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27337E"/>
              </a:buClr>
              <a:buFont typeface="Arial" panose="020B0604020202020204" pitchFamily="34" charset="0"/>
              <a:buNone/>
              <a:defRPr sz="3000" b="1" kern="1200">
                <a:solidFill>
                  <a:srgbClr val="27337E"/>
                </a:solidFill>
                <a:latin typeface="+mn-lt"/>
                <a:ea typeface="+mn-ea"/>
                <a:cs typeface="+mn-cs"/>
              </a:defRPr>
            </a:lvl1pPr>
            <a:lvl2pPr marL="457200" indent="0" algn="ctr" defTabSz="914400" rtl="0" eaLnBrk="1" latinLnBrk="0" hangingPunct="1">
              <a:lnSpc>
                <a:spcPct val="90000"/>
              </a:lnSpc>
              <a:spcBef>
                <a:spcPts val="500"/>
              </a:spcBef>
              <a:buClr>
                <a:srgbClr val="27337E"/>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27337E"/>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27337E"/>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27337E"/>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dirty="0" smtClean="0"/>
              <a:t>PROGRAMMES</a:t>
            </a:r>
          </a:p>
          <a:p>
            <a:pPr algn="ctr"/>
            <a:endParaRPr lang="en-US" dirty="0" smtClean="0"/>
          </a:p>
          <a:p>
            <a:pPr algn="ctr"/>
            <a:r>
              <a:rPr lang="en-US" sz="2400" b="0" dirty="0" smtClean="0"/>
              <a:t>Business Lincolnshire Growth Hub</a:t>
            </a:r>
          </a:p>
          <a:p>
            <a:pPr algn="ctr"/>
            <a:r>
              <a:rPr lang="en-US" sz="2400" b="0" dirty="0" smtClean="0"/>
              <a:t>Enterprise Co-</a:t>
            </a:r>
            <a:r>
              <a:rPr lang="en-US" sz="2400" b="0" dirty="0" err="1" smtClean="0"/>
              <a:t>ordinators</a:t>
            </a:r>
            <a:endParaRPr lang="en-US" sz="2400" b="0" dirty="0" smtClean="0"/>
          </a:p>
          <a:p>
            <a:pPr algn="ctr"/>
            <a:r>
              <a:rPr lang="en-US" sz="2400" b="0" dirty="0" smtClean="0"/>
              <a:t>Coastal Communities Funded training</a:t>
            </a:r>
          </a:p>
          <a:p>
            <a:pPr algn="ctr"/>
            <a:r>
              <a:rPr lang="en-US" sz="2400" b="0" dirty="0" smtClean="0"/>
              <a:t>Team Lincolnshire Ambassador </a:t>
            </a:r>
            <a:r>
              <a:rPr lang="en-US" sz="2400" b="0" dirty="0" err="1" smtClean="0"/>
              <a:t>Programme</a:t>
            </a:r>
            <a:endParaRPr lang="en-US" sz="2400" b="0" dirty="0" smtClean="0"/>
          </a:p>
          <a:p>
            <a:pPr algn="ctr"/>
            <a:endParaRPr lang="en-US" sz="2400" b="0" dirty="0" smtClean="0"/>
          </a:p>
          <a:p>
            <a:pPr algn="ctr"/>
            <a:r>
              <a:rPr lang="en-US" sz="2400" b="0" dirty="0" smtClean="0"/>
              <a:t> </a:t>
            </a:r>
          </a:p>
        </p:txBody>
      </p:sp>
      <p:sp>
        <p:nvSpPr>
          <p:cNvPr id="5" name="Title 1">
            <a:extLst>
              <a:ext uri="{FF2B5EF4-FFF2-40B4-BE49-F238E27FC236}">
                <a16:creationId xmlns:a16="http://schemas.microsoft.com/office/drawing/2014/main" xmlns="" id="{8417BF5F-60B6-4142-B78E-2DEB8C3DCB1A}"/>
              </a:ext>
            </a:extLst>
          </p:cNvPr>
          <p:cNvSpPr txBox="1">
            <a:spLocks/>
          </p:cNvSpPr>
          <p:nvPr/>
        </p:nvSpPr>
        <p:spPr>
          <a:xfrm>
            <a:off x="300879" y="15062"/>
            <a:ext cx="6858000" cy="899338"/>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27337E"/>
                </a:solidFill>
                <a:latin typeface="+mj-lt"/>
                <a:ea typeface="+mj-ea"/>
                <a:cs typeface="+mj-cs"/>
              </a:defRPr>
            </a:lvl1pPr>
          </a:lstStyle>
          <a:p>
            <a:r>
              <a:rPr lang="en-US" dirty="0" smtClean="0"/>
              <a:t>Highlights 2019-20</a:t>
            </a:r>
            <a:endParaRPr lang="en-US" dirty="0"/>
          </a:p>
        </p:txBody>
      </p:sp>
    </p:spTree>
    <p:extLst>
      <p:ext uri="{BB962C8B-B14F-4D97-AF65-F5344CB8AC3E}">
        <p14:creationId xmlns:p14="http://schemas.microsoft.com/office/powerpoint/2010/main" val="1993996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9CBA7F-F3AE-364E-A407-D6FCA22F7903}"/>
              </a:ext>
            </a:extLst>
          </p:cNvPr>
          <p:cNvSpPr>
            <a:spLocks noGrp="1"/>
          </p:cNvSpPr>
          <p:nvPr>
            <p:ph type="title"/>
          </p:nvPr>
        </p:nvSpPr>
        <p:spPr>
          <a:xfrm>
            <a:off x="384810" y="147145"/>
            <a:ext cx="8393430" cy="641130"/>
          </a:xfrm>
        </p:spPr>
        <p:txBody>
          <a:bodyPr>
            <a:normAutofit/>
          </a:bodyPr>
          <a:lstStyle/>
          <a:p>
            <a:r>
              <a:rPr lang="en-US" sz="3600" dirty="0" smtClean="0"/>
              <a:t>Financial Summary 2019-20</a:t>
            </a:r>
            <a:endParaRPr lang="en-US" sz="36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780" t="18104" r="40990" b="63545"/>
          <a:stretch/>
        </p:blipFill>
        <p:spPr bwMode="auto">
          <a:xfrm>
            <a:off x="384810" y="788275"/>
            <a:ext cx="8393430" cy="2273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780" t="39514" r="40990" b="39280"/>
          <a:stretch/>
        </p:blipFill>
        <p:spPr bwMode="auto">
          <a:xfrm>
            <a:off x="343258" y="3168869"/>
            <a:ext cx="8407939" cy="2711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13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17BF5F-60B6-4142-B78E-2DEB8C3DCB1A}"/>
              </a:ext>
            </a:extLst>
          </p:cNvPr>
          <p:cNvSpPr>
            <a:spLocks noGrp="1"/>
          </p:cNvSpPr>
          <p:nvPr>
            <p:ph type="ctrTitle"/>
          </p:nvPr>
        </p:nvSpPr>
        <p:spPr>
          <a:xfrm>
            <a:off x="663486" y="518633"/>
            <a:ext cx="6858000" cy="743708"/>
          </a:xfrm>
        </p:spPr>
        <p:txBody>
          <a:bodyPr>
            <a:normAutofit/>
          </a:bodyPr>
          <a:lstStyle/>
          <a:p>
            <a:r>
              <a:rPr lang="en-US" dirty="0" smtClean="0"/>
              <a:t>Core Funding </a:t>
            </a:r>
            <a:endParaRPr lang="en-US" dirty="0"/>
          </a:p>
        </p:txBody>
      </p:sp>
      <p:sp>
        <p:nvSpPr>
          <p:cNvPr id="6" name="Rectangle 5"/>
          <p:cNvSpPr/>
          <p:nvPr/>
        </p:nvSpPr>
        <p:spPr>
          <a:xfrm>
            <a:off x="449542" y="1517366"/>
            <a:ext cx="8196617" cy="1477328"/>
          </a:xfrm>
          <a:prstGeom prst="rect">
            <a:avLst/>
          </a:prstGeom>
        </p:spPr>
        <p:txBody>
          <a:bodyPr wrap="square">
            <a:spAutoFit/>
          </a:bodyPr>
          <a:lstStyle/>
          <a:p>
            <a:pPr marL="342900" indent="-342900" algn="just">
              <a:lnSpc>
                <a:spcPct val="150000"/>
              </a:lnSpc>
              <a:spcAft>
                <a:spcPts val="0"/>
              </a:spcAft>
              <a:buFont typeface="Arial" panose="020B0604020202020204" pitchFamily="34" charset="0"/>
              <a:buChar char="•"/>
            </a:pPr>
            <a:r>
              <a:rPr lang="en-GB" sz="2000" dirty="0" smtClean="0"/>
              <a:t>Total </a:t>
            </a:r>
            <a:r>
              <a:rPr lang="en-GB" sz="2000" dirty="0"/>
              <a:t>income received </a:t>
            </a:r>
            <a:r>
              <a:rPr lang="en-GB" sz="2000" dirty="0" smtClean="0"/>
              <a:t>was </a:t>
            </a:r>
            <a:r>
              <a:rPr lang="en-GB" sz="2000" dirty="0" smtClean="0"/>
              <a:t>£500,000</a:t>
            </a:r>
            <a:endParaRPr lang="en-GB" sz="2000" dirty="0"/>
          </a:p>
          <a:p>
            <a:pPr marL="342900" indent="-342900" algn="just">
              <a:lnSpc>
                <a:spcPct val="150000"/>
              </a:lnSpc>
              <a:spcAft>
                <a:spcPts val="0"/>
              </a:spcAft>
              <a:buFont typeface="Arial" panose="020B0604020202020204" pitchFamily="34" charset="0"/>
              <a:buChar char="•"/>
            </a:pPr>
            <a:r>
              <a:rPr lang="en-GB" sz="2000" dirty="0" smtClean="0"/>
              <a:t>Actual </a:t>
            </a:r>
            <a:r>
              <a:rPr lang="en-GB" sz="2000" dirty="0"/>
              <a:t>expenditure </a:t>
            </a:r>
            <a:r>
              <a:rPr lang="en-GB" sz="2000" dirty="0" smtClean="0"/>
              <a:t>outturn was £488,712 </a:t>
            </a:r>
            <a:endParaRPr lang="en-GB" sz="2000" dirty="0"/>
          </a:p>
          <a:p>
            <a:pPr marL="342900" indent="-342900" algn="just">
              <a:lnSpc>
                <a:spcPct val="150000"/>
              </a:lnSpc>
              <a:spcAft>
                <a:spcPts val="0"/>
              </a:spcAft>
              <a:buFont typeface="Arial" panose="020B0604020202020204" pitchFamily="34" charset="0"/>
              <a:buChar char="•"/>
            </a:pPr>
            <a:r>
              <a:rPr lang="en-GB" sz="2000" dirty="0" smtClean="0">
                <a:ea typeface="Calibri"/>
                <a:cs typeface="Times New Roman"/>
              </a:rPr>
              <a:t>£250,000 match requirement of core funding exceeded</a:t>
            </a:r>
            <a:endParaRPr lang="en-GB" sz="2000" dirty="0">
              <a:ea typeface="Calibri"/>
              <a:cs typeface="Times New Roman"/>
            </a:endParaRPr>
          </a:p>
        </p:txBody>
      </p:sp>
      <p:graphicFrame>
        <p:nvGraphicFramePr>
          <p:cNvPr id="7" name="Table Placeholder 3">
            <a:extLst>
              <a:ext uri="{FF2B5EF4-FFF2-40B4-BE49-F238E27FC236}">
                <a16:creationId xmlns="" xmlns:a16="http://schemas.microsoft.com/office/drawing/2014/main" id="{CC327E47-50F1-A445-95C5-5751831AE147}"/>
              </a:ext>
            </a:extLst>
          </p:cNvPr>
          <p:cNvGraphicFramePr>
            <a:graphicFrameLocks/>
          </p:cNvGraphicFramePr>
          <p:nvPr>
            <p:extLst>
              <p:ext uri="{D42A27DB-BD31-4B8C-83A1-F6EECF244321}">
                <p14:modId xmlns:p14="http://schemas.microsoft.com/office/powerpoint/2010/main" val="4093107402"/>
              </p:ext>
            </p:extLst>
          </p:nvPr>
        </p:nvGraphicFramePr>
        <p:xfrm>
          <a:off x="599440" y="4043680"/>
          <a:ext cx="7965440" cy="1857118"/>
        </p:xfrm>
        <a:graphic>
          <a:graphicData uri="http://schemas.openxmlformats.org/drawingml/2006/table">
            <a:tbl>
              <a:tblPr firstRow="1" bandRow="1">
                <a:tableStyleId>{5C22544A-7EE6-4342-B048-85BDC9FD1C3A}</a:tableStyleId>
              </a:tblPr>
              <a:tblGrid>
                <a:gridCol w="5648960">
                  <a:extLst>
                    <a:ext uri="{9D8B030D-6E8A-4147-A177-3AD203B41FA5}">
                      <a16:colId xmlns="" xmlns:a16="http://schemas.microsoft.com/office/drawing/2014/main" val="3000175123"/>
                    </a:ext>
                  </a:extLst>
                </a:gridCol>
                <a:gridCol w="2316480">
                  <a:extLst>
                    <a:ext uri="{9D8B030D-6E8A-4147-A177-3AD203B41FA5}">
                      <a16:colId xmlns="" xmlns:a16="http://schemas.microsoft.com/office/drawing/2014/main" val="1834077608"/>
                    </a:ext>
                  </a:extLst>
                </a:gridCol>
              </a:tblGrid>
              <a:tr h="373758">
                <a:tc>
                  <a:txBody>
                    <a:bodyPr/>
                    <a:lstStyle/>
                    <a:p>
                      <a:r>
                        <a:rPr lang="en-US" dirty="0" smtClean="0"/>
                        <a:t>Match</a:t>
                      </a:r>
                      <a:r>
                        <a:rPr lang="en-US" baseline="0" dirty="0" smtClean="0"/>
                        <a:t> Funding </a:t>
                      </a:r>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7337E"/>
                    </a:solidFill>
                  </a:tcPr>
                </a:tc>
                <a:tc>
                  <a:txBody>
                    <a:bodyPr/>
                    <a:lstStyle/>
                    <a:p>
                      <a:pPr lvl="0" algn="l"/>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7337E"/>
                    </a:solidFill>
                  </a:tcPr>
                </a:tc>
                <a:extLst>
                  <a:ext uri="{0D108BD9-81ED-4DB2-BD59-A6C34878D82A}">
                    <a16:rowId xmlns="" xmlns:a16="http://schemas.microsoft.com/office/drawing/2014/main" val="4113596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50505A"/>
                          </a:solidFill>
                        </a:rPr>
                        <a:t>Board Directors’ Voluntary Time (Equivalent Value)</a:t>
                      </a:r>
                      <a:endParaRPr lang="en-US" dirty="0">
                        <a:solidFill>
                          <a:srgbClr val="50505A"/>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FA5C9"/>
                    </a:solidFill>
                  </a:tcPr>
                </a:tc>
                <a:tc>
                  <a:txBody>
                    <a:bodyPr/>
                    <a:lstStyle/>
                    <a:p>
                      <a:pPr lvl="0" algn="l"/>
                      <a:r>
                        <a:rPr lang="en-US" dirty="0">
                          <a:solidFill>
                            <a:srgbClr val="50505A"/>
                          </a:solidFill>
                        </a:rPr>
                        <a:t>£ </a:t>
                      </a:r>
                      <a:r>
                        <a:rPr lang="en-US" dirty="0" smtClean="0">
                          <a:solidFill>
                            <a:srgbClr val="50505A"/>
                          </a:solidFill>
                        </a:rPr>
                        <a:t>       47,277</a:t>
                      </a:r>
                      <a:endParaRPr lang="en-US" dirty="0">
                        <a:solidFill>
                          <a:srgbClr val="50505A"/>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FA5C9"/>
                    </a:solidFill>
                  </a:tcPr>
                </a:tc>
                <a:extLst>
                  <a:ext uri="{0D108BD9-81ED-4DB2-BD59-A6C34878D82A}">
                    <a16:rowId xmlns="" xmlns:a16="http://schemas.microsoft.com/office/drawing/2014/main" val="35424554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50505A"/>
                          </a:solidFill>
                        </a:rPr>
                        <a:t>Officer Support</a:t>
                      </a:r>
                      <a:r>
                        <a:rPr lang="en-US" baseline="0" dirty="0" smtClean="0">
                          <a:solidFill>
                            <a:srgbClr val="50505A"/>
                          </a:solidFill>
                        </a:rPr>
                        <a:t> (Non accountable body)</a:t>
                      </a:r>
                      <a:endParaRPr lang="en-US" dirty="0">
                        <a:solidFill>
                          <a:srgbClr val="50505A"/>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D2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50505A"/>
                          </a:solidFill>
                        </a:rPr>
                        <a:t>£       241,686</a:t>
                      </a:r>
                      <a:endParaRPr lang="en-US" dirty="0">
                        <a:solidFill>
                          <a:srgbClr val="50505A"/>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D2E5"/>
                    </a:solidFill>
                  </a:tcPr>
                </a:tc>
                <a:extLst>
                  <a:ext uri="{0D108BD9-81ED-4DB2-BD59-A6C34878D82A}">
                    <a16:rowId xmlns="" xmlns:a16="http://schemas.microsoft.com/office/drawing/2014/main" val="16414538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50505A"/>
                          </a:solidFill>
                        </a:rPr>
                        <a:t>Consultancy Shared Service</a:t>
                      </a:r>
                      <a:endParaRPr lang="en-US" dirty="0">
                        <a:solidFill>
                          <a:srgbClr val="50505A"/>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FA5C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50505A"/>
                          </a:solidFill>
                        </a:rPr>
                        <a:t>£        17,813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FA5C9"/>
                    </a:solidFill>
                  </a:tcPr>
                </a:tc>
                <a:extLst>
                  <a:ext uri="{0D108BD9-81ED-4DB2-BD59-A6C34878D82A}">
                    <a16:rowId xmlns="" xmlns:a16="http://schemas.microsoft.com/office/drawing/2014/main" val="41905467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50505A"/>
                          </a:solidFill>
                        </a:rPr>
                        <a:t>Events (Partner contributions)</a:t>
                      </a:r>
                      <a:endParaRPr lang="en-US" dirty="0">
                        <a:solidFill>
                          <a:srgbClr val="50505A"/>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D2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50505A"/>
                          </a:solidFill>
                        </a:rPr>
                        <a:t>£ </a:t>
                      </a:r>
                      <a:r>
                        <a:rPr lang="en-US" dirty="0" smtClean="0">
                          <a:solidFill>
                            <a:srgbClr val="50505A"/>
                          </a:solidFill>
                        </a:rPr>
                        <a:t>       64,375</a:t>
                      </a:r>
                      <a:endParaRPr lang="en-US" dirty="0">
                        <a:solidFill>
                          <a:srgbClr val="50505A"/>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D2E5"/>
                    </a:solidFill>
                  </a:tcPr>
                </a:tc>
                <a:extLst>
                  <a:ext uri="{0D108BD9-81ED-4DB2-BD59-A6C34878D82A}">
                    <a16:rowId xmlns="" xmlns:a16="http://schemas.microsoft.com/office/drawing/2014/main" val="1923960159"/>
                  </a:ext>
                </a:extLst>
              </a:tr>
            </a:tbl>
          </a:graphicData>
        </a:graphic>
      </p:graphicFrame>
    </p:spTree>
    <p:extLst>
      <p:ext uri="{BB962C8B-B14F-4D97-AF65-F5344CB8AC3E}">
        <p14:creationId xmlns:p14="http://schemas.microsoft.com/office/powerpoint/2010/main" val="597240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02 Slide Brea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6415 GL LEP Stationery Suite Powerpoint V1.3" id="{34B7CE41-AAD1-CA44-84A7-D8A2B50B8F93}" vid="{1E7157A7-D90C-B644-BF4D-4A19921F40BB}"/>
    </a:ext>
  </a:extLst>
</a:theme>
</file>

<file path=ppt/theme/theme2.xml><?xml version="1.0" encoding="utf-8"?>
<a:theme xmlns:a="http://schemas.openxmlformats.org/drawingml/2006/main" name="03 Light Background Slides">
  <a:themeElements>
    <a:clrScheme name="LEP colours">
      <a:dk1>
        <a:srgbClr val="505059"/>
      </a:dk1>
      <a:lt1>
        <a:srgbClr val="F0F0EF"/>
      </a:lt1>
      <a:dk2>
        <a:srgbClr val="1B1433"/>
      </a:dk2>
      <a:lt2>
        <a:srgbClr val="FFFFFF"/>
      </a:lt2>
      <a:accent1>
        <a:srgbClr val="28347E"/>
      </a:accent1>
      <a:accent2>
        <a:srgbClr val="8FA5C9"/>
      </a:accent2>
      <a:accent3>
        <a:srgbClr val="242058"/>
      </a:accent3>
      <a:accent4>
        <a:srgbClr val="CF4951"/>
      </a:accent4>
      <a:accent5>
        <a:srgbClr val="DC888D"/>
      </a:accent5>
      <a:accent6>
        <a:srgbClr val="80234E"/>
      </a:accent6>
      <a:hlink>
        <a:srgbClr val="8FA5C9"/>
      </a:hlink>
      <a:folHlink>
        <a:srgbClr val="80234E"/>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6415 GL LEP Stationery Suite Powerpoint V1.3" id="{34B7CE41-AAD1-CA44-84A7-D8A2B50B8F93}" vid="{4FE86305-8583-A441-BBA3-60FCCB4F5F64}"/>
    </a:ext>
  </a:extLst>
</a:theme>
</file>

<file path=ppt/theme/theme3.xml><?xml version="1.0" encoding="utf-8"?>
<a:theme xmlns:a="http://schemas.openxmlformats.org/drawingml/2006/main" name="04 Dark Backgrou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6415 GL LEP Stationery Suite Powerpoint V1.3" id="{34B7CE41-AAD1-CA44-84A7-D8A2B50B8F93}" vid="{9DC27D25-F950-D245-B024-707CDAF99167}"/>
    </a:ext>
  </a:extLst>
</a:theme>
</file>

<file path=ppt/theme/theme4.xml><?xml version="1.0" encoding="utf-8"?>
<a:theme xmlns:a="http://schemas.openxmlformats.org/drawingml/2006/main" name="05 Pre-designe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6415 GL LEP Stationery Suite Powerpoint V1.3" id="{34B7CE41-AAD1-CA44-84A7-D8A2B50B8F93}" vid="{F4C3EF56-AEEB-084B-9CFC-BFBE2549BF51}"/>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6415 GL LEP Stationery Suite Powerpoint V1.3" id="{34B7CE41-AAD1-CA44-84A7-D8A2B50B8F93}" vid="{4B769BFC-A27F-304D-A8BF-5CCDF715A4A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6415 GL LEP Stationery Suite Powerpoint V1.3</Template>
  <TotalTime>1528</TotalTime>
  <Words>3166</Words>
  <Application>Microsoft Office PowerPoint</Application>
  <PresentationFormat>On-screen Show (4:3)</PresentationFormat>
  <Paragraphs>237</Paragraphs>
  <Slides>17</Slides>
  <Notes>16</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02 Slide Breaks</vt:lpstr>
      <vt:lpstr>03 Light Background Slides</vt:lpstr>
      <vt:lpstr>04 Dark Background Slides</vt:lpstr>
      <vt:lpstr>05 Pre-designed Slides</vt:lpstr>
      <vt:lpstr>Custom Design</vt:lpstr>
      <vt:lpstr>PowerPoint Presentation</vt:lpstr>
      <vt:lpstr>PowerPoint Presentation</vt:lpstr>
      <vt:lpstr>Covid-19 Pandemic</vt:lpstr>
      <vt:lpstr>Role of LEP’s</vt:lpstr>
      <vt:lpstr>Achievements &amp; Progress</vt:lpstr>
      <vt:lpstr>Highlights 2019-20</vt:lpstr>
      <vt:lpstr>PowerPoint Presentation</vt:lpstr>
      <vt:lpstr>Financial Summary 2019-20</vt:lpstr>
      <vt:lpstr>Core Funding </vt:lpstr>
      <vt:lpstr>Single Local Growth Fund</vt:lpstr>
      <vt:lpstr>Other LEP funds  </vt:lpstr>
      <vt:lpstr>Cash Balances</vt:lpstr>
      <vt:lpstr>LEP Directors</vt:lpstr>
      <vt:lpstr>Opportunity</vt:lpstr>
      <vt:lpstr>Articles of Association</vt:lpstr>
      <vt:lpstr>Resolutions</vt:lpstr>
      <vt:lpstr>PowerPoint Presentation</vt:lpstr>
    </vt:vector>
  </TitlesOfParts>
  <Company>Lincolnshire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Spittles</dc:creator>
  <cp:lastModifiedBy>Kate Storey</cp:lastModifiedBy>
  <cp:revision>196</cp:revision>
  <cp:lastPrinted>2019-07-11T09:17:28Z</cp:lastPrinted>
  <dcterms:created xsi:type="dcterms:W3CDTF">2018-06-27T13:27:45Z</dcterms:created>
  <dcterms:modified xsi:type="dcterms:W3CDTF">2021-02-08T13:58:26Z</dcterms:modified>
</cp:coreProperties>
</file>