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2" r:id="rId5"/>
    <p:sldId id="258" r:id="rId6"/>
    <p:sldId id="274" r:id="rId7"/>
    <p:sldId id="266" r:id="rId8"/>
    <p:sldId id="268" r:id="rId9"/>
    <p:sldId id="26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5414-CEF9-43CE-B8A6-4BFF5D7ED92E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4540-6BED-477D-8226-48B64F019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9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4634-BD51-41DE-9270-E780DE6C9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57B69-CA91-45F9-8A17-22D186A1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CFF82-EF4B-4A10-A01F-B19DC959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50C57-C6B8-4641-9EC9-D519D214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18DD-21D3-4AB1-A07F-7F4A5A33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7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FD3D-FA50-4F2A-9CDE-0F65711D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0AF15-042F-4E92-B1E3-54C335358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50F1-DAF5-4A3E-944A-DCD1BFDF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32BB-A8F4-4B7E-9747-1BBAD4A5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3BB08-A8CA-4208-9487-377B6288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1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3B9D5-3006-4595-AA23-7AEDC0752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F7DF7-A049-4042-BA0E-D01F8CF74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10647-1918-4230-8940-5C5EB0DC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FCA3-CCE6-4F2B-B2B7-6425D80C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09C40-D33E-421D-9373-0BDE950C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0568-7282-47B9-B744-7DF804AB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09E5-0A59-4070-A8EC-0EA5158F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CDCBC-2E2B-42B4-9A4F-510A6854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D2BFA-A425-4B47-8685-91AA49DB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9479-B77E-4043-8E81-C4DA0DA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8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F368-E58A-4578-BD23-DC15B181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DF9A-C65C-4E6E-B477-42C5969C8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062E-3769-4C68-8EBB-737F08D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6438F-172D-4528-8437-802FFF63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F32D6-E693-4AAC-A026-0E711993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E614-8798-47D2-A9A1-0B9E9C36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3D39-760E-40D0-A449-EFF179BBF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BD2AC-6016-40CE-B27A-BE17C3F7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E56FE-4D63-45ED-BBCB-041CB456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392AA-687D-4E9F-85C2-3C39F1D1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4775E-8380-401F-98DD-F011ABDA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BEAE-689D-46F6-83C3-8DE28232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780AC-5630-4FFE-92B8-724422D72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2FCA6-0407-41C5-8355-96BCB88E8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3BA6E-E9D2-431F-B626-3631B36AD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A025A-A32A-4FE6-84C4-48093C8F7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AF7C3-91F1-4F26-B93A-F9CC8A67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7F258-0216-446E-8186-DB11F582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4750F-9825-4C11-BA7F-4A768770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C22F-5AAC-4FF8-A704-226B83C6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5D30E-8C28-40BD-92D7-DEF73A79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35300-E7A5-444E-81F7-505AAFB1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7EDC2-4403-4C5F-9466-AE4215BD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9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1EB83-915F-451B-922B-C69DD07D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E2A76-FE3F-4FF2-A891-27C08D2C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2329E-C3A5-4A8C-A4A2-50B77B91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4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7FE2-F04E-4FD7-991D-E79F7417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6C6D-AAC0-43BD-A776-10C8874F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87BA-D30F-43BD-B2AA-711E82176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72F3F-1A38-45DE-A66E-A54BD7FA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D3A3F-A0EB-413E-A291-1403D586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ADCA-ADAD-4608-9827-59AB4EDD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3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E21A-05C8-48F9-8B90-D3460C0A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DD30F-424F-4B4C-AFAF-87FF08A36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362E2-22A3-4E3F-B0DB-76A78706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BA87-B28D-4227-8BBA-0B5E4840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CC5F5-C68D-41B7-B0C5-B505100A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DF7A8-36ED-4D16-AB39-1B7997A7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99952-5193-424D-B4CE-07446086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23244-8E42-4C41-8551-8213E631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688C-4340-4164-B960-7CCA46C70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9ED4-61E3-4298-95C1-12B4EE50412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2BC27-D8BD-4100-B2D2-A52A9A115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90C7-0A89-40E2-B959-6AD1A430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E55F-0B33-4B16-9E88-55AA16A9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4CD75FB-0704-4719-9D7F-4D4439C2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4" y="2559205"/>
            <a:ext cx="7450293" cy="33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46D86C0-2071-4F1D-B43A-B0791A45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810" y="1548055"/>
            <a:ext cx="96700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55B9FA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next generation of work experience and career insights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55B9F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4D767-FF7C-43E1-8732-BCE7239427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87" y="3389898"/>
            <a:ext cx="3385351" cy="3014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422EC-E5E8-4E5F-AF6A-EA5CCD77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6" y="1548055"/>
            <a:ext cx="457200" cy="4856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435A1-7AF6-4E20-91A1-80F836F17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95" y="453757"/>
            <a:ext cx="2000250" cy="876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4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948414-0FE2-4DE7-AF99-8A20DA0E82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5" y="2628900"/>
            <a:ext cx="4792135" cy="42291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F27C9-16C1-43A0-A572-3A0889E46FC7}"/>
              </a:ext>
            </a:extLst>
          </p:cNvPr>
          <p:cNvSpPr txBox="1"/>
          <p:nvPr/>
        </p:nvSpPr>
        <p:spPr>
          <a:xfrm>
            <a:off x="1308947" y="1726078"/>
            <a:ext cx="9574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for your time</a:t>
            </a:r>
          </a:p>
          <a:p>
            <a:pPr algn="ctr"/>
            <a:endParaRPr lang="en-US" sz="4000" b="1" dirty="0">
              <a:solidFill>
                <a:srgbClr val="55B9F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0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Q&amp;A</a:t>
            </a:r>
            <a:endParaRPr lang="en-GB" sz="4000" dirty="0">
              <a:solidFill>
                <a:srgbClr val="55B9F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6F7C02BE-EC3A-46DC-B4EF-74DC45F8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5575"/>
            <a:ext cx="7399865" cy="41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6D86C0-2071-4F1D-B43A-B0791A45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101" y="457200"/>
            <a:ext cx="8153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The EBP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A4C4E-8838-4E5B-856A-8DB16ED1D5B0}"/>
              </a:ext>
            </a:extLst>
          </p:cNvPr>
          <p:cNvSpPr txBox="1"/>
          <p:nvPr/>
        </p:nvSpPr>
        <p:spPr>
          <a:xfrm>
            <a:off x="866776" y="1330056"/>
            <a:ext cx="1059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Developing the skills of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Arial Nova Light" panose="020B0304020202020204" pitchFamily="34" charset="0"/>
              </a:rPr>
              <a:t>Natwest</a:t>
            </a: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 SE100 company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Well established Education Business Partnership (20 years trading)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Support young people across all key ages and phases of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Our Services</a:t>
            </a:r>
          </a:p>
          <a:p>
            <a:endParaRPr lang="en-GB" sz="2400" i="1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r>
              <a:rPr lang="en-GB" sz="2400" i="1" dirty="0">
                <a:solidFill>
                  <a:schemeClr val="tx2"/>
                </a:solidFill>
                <a:latin typeface="Arial Nova Light" panose="020B0304020202020204" pitchFamily="34" charset="0"/>
              </a:rPr>
              <a:t>Work Experience – supported over 50,000 young people</a:t>
            </a:r>
          </a:p>
          <a:p>
            <a:r>
              <a:rPr lang="en-GB" sz="2400" i="1" dirty="0">
                <a:solidFill>
                  <a:schemeClr val="tx2"/>
                </a:solidFill>
                <a:latin typeface="Arial Nova Light" panose="020B0304020202020204" pitchFamily="34" charset="0"/>
              </a:rPr>
              <a:t>Schools Programmes – resilience, careers and STEM</a:t>
            </a:r>
          </a:p>
          <a:p>
            <a:r>
              <a:rPr lang="en-GB" sz="2400" i="1" dirty="0">
                <a:solidFill>
                  <a:schemeClr val="tx2"/>
                </a:solidFill>
                <a:latin typeface="Arial Nova Light" panose="020B0304020202020204" pitchFamily="34" charset="0"/>
              </a:rPr>
              <a:t>Adult Learning – ESF funded provider </a:t>
            </a:r>
          </a:p>
          <a:p>
            <a:r>
              <a:rPr lang="en-GB" sz="2400" i="1" dirty="0">
                <a:solidFill>
                  <a:schemeClr val="tx2"/>
                </a:solidFill>
                <a:latin typeface="Arial Nova Light" panose="020B0304020202020204" pitchFamily="34" charset="0"/>
              </a:rPr>
              <a:t>National Citizen Service (NCS) – prime provider in </a:t>
            </a:r>
          </a:p>
          <a:p>
            <a:r>
              <a:rPr lang="en-GB" sz="2400" i="1" dirty="0">
                <a:solidFill>
                  <a:schemeClr val="tx2"/>
                </a:solidFill>
                <a:latin typeface="Arial Nova Light" panose="020B0304020202020204" pitchFamily="34" charset="0"/>
              </a:rPr>
              <a:t>East Midlands for 8 years</a:t>
            </a:r>
            <a:endParaRPr lang="en-US" sz="2400" i="1" dirty="0">
              <a:solidFill>
                <a:schemeClr val="tx2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D58A7-4C0B-4124-B71A-91B5708BE2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82" y="3310063"/>
            <a:ext cx="3358718" cy="3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49001A-6676-44A2-9325-AB732058DB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2752725"/>
            <a:ext cx="4429125" cy="41052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6D86C0-2071-4F1D-B43A-B0791A45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905" y="719499"/>
            <a:ext cx="8153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55B9F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Challenge for Work Experience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2007E-30DC-426B-A240-02A0163EDA51}"/>
              </a:ext>
            </a:extLst>
          </p:cNvPr>
          <p:cNvSpPr txBox="1"/>
          <p:nvPr/>
        </p:nvSpPr>
        <p:spPr>
          <a:xfrm>
            <a:off x="1483005" y="1566573"/>
            <a:ext cx="9688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Arial Nova Light" panose="020B0304020202020204" pitchFamily="34" charset="0"/>
              </a:rPr>
              <a:t>Covid</a:t>
            </a:r>
            <a:r>
              <a:rPr lang="en-US" sz="24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 Related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Social Distancing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Closure of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Businesses with competing priorities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D0379-58DE-4C9F-866B-2ED0F1FAC8A8}"/>
              </a:ext>
            </a:extLst>
          </p:cNvPr>
          <p:cNvSpPr txBox="1"/>
          <p:nvPr/>
        </p:nvSpPr>
        <p:spPr>
          <a:xfrm>
            <a:off x="1483005" y="3110275"/>
            <a:ext cx="74038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Legacy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Young people and employers constrained by geography and/or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Not always all-inclusive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Placements are often expensive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Health and safety implications restricting access </a:t>
            </a:r>
          </a:p>
          <a:p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    to sectors and careers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8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E36AEBDA-69A3-49E5-B4E5-E89EE1CE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23" y="934562"/>
            <a:ext cx="4417153" cy="19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E0F0C-B4A1-441A-A5DF-608D75B247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54" y="3853393"/>
            <a:ext cx="3117646" cy="30046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6D86C0-2071-4F1D-B43A-B0791A45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74" y="600380"/>
            <a:ext cx="9451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Solution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55B9F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7116B-34C3-4A69-8640-391AAD40DBC5}"/>
              </a:ext>
            </a:extLst>
          </p:cNvPr>
          <p:cNvSpPr txBox="1"/>
          <p:nvPr/>
        </p:nvSpPr>
        <p:spPr>
          <a:xfrm>
            <a:off x="333999" y="997052"/>
            <a:ext cx="99861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The first programme of its kind nationally  </a:t>
            </a:r>
            <a:endParaRPr lang="en-US" sz="2400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Discover Reality comprises of three elements;</a:t>
            </a:r>
          </a:p>
          <a:p>
            <a:pPr marL="800100" lvl="1" indent="-342900"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Discovery</a:t>
            </a:r>
          </a:p>
          <a:p>
            <a:pPr marL="800100" lvl="1" indent="-342900"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Journey </a:t>
            </a:r>
          </a:p>
          <a:p>
            <a:pPr marL="800100" lvl="1" indent="-342900"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Reality</a:t>
            </a:r>
            <a:endParaRPr lang="en-GB" sz="2400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r>
              <a:rPr lang="en-GB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	   </a:t>
            </a:r>
          </a:p>
          <a:p>
            <a:r>
              <a:rPr lang="en-GB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It is an innovative and trailblazing service leading the way on how </a:t>
            </a:r>
          </a:p>
          <a:p>
            <a:r>
              <a:rPr lang="en-GB" sz="2400" dirty="0">
                <a:solidFill>
                  <a:schemeClr val="tx2"/>
                </a:solidFill>
                <a:latin typeface="Arial Nova Light" panose="020B0304020202020204" pitchFamily="34" charset="0"/>
              </a:rPr>
              <a:t>young people access meaningful career insights in the modern world</a:t>
            </a:r>
          </a:p>
        </p:txBody>
      </p:sp>
    </p:spTree>
    <p:extLst>
      <p:ext uri="{BB962C8B-B14F-4D97-AF65-F5344CB8AC3E}">
        <p14:creationId xmlns:p14="http://schemas.microsoft.com/office/powerpoint/2010/main" val="193330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590937-285F-47D2-B1A9-C1D6288EB9E4}"/>
              </a:ext>
            </a:extLst>
          </p:cNvPr>
          <p:cNvSpPr txBox="1"/>
          <p:nvPr/>
        </p:nvSpPr>
        <p:spPr>
          <a:xfrm>
            <a:off x="4331164" y="2024268"/>
            <a:ext cx="2823587" cy="176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E6E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</a:t>
            </a:r>
          </a:p>
          <a:p>
            <a:endParaRPr lang="en-US" dirty="0"/>
          </a:p>
          <a:p>
            <a:pPr marL="285750" indent="-285750">
              <a:lnSpc>
                <a:spcPct val="200000"/>
              </a:lnSpc>
              <a:buClr>
                <a:srgbClr val="6E6E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</a:rPr>
              <a:t>Employment pathways</a:t>
            </a:r>
          </a:p>
          <a:p>
            <a:pPr marL="285750" indent="-285750">
              <a:lnSpc>
                <a:spcPct val="200000"/>
              </a:lnSpc>
              <a:buClr>
                <a:srgbClr val="6E6E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</a:rPr>
              <a:t>HE &amp; FE Opportunities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0B940-7A60-4CD5-9ADE-0C3A2854BB4D}"/>
              </a:ext>
            </a:extLst>
          </p:cNvPr>
          <p:cNvSpPr txBox="1"/>
          <p:nvPr/>
        </p:nvSpPr>
        <p:spPr>
          <a:xfrm>
            <a:off x="1446512" y="2026100"/>
            <a:ext cx="2160396" cy="286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5B9FA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Discovery</a:t>
            </a:r>
            <a:r>
              <a:rPr lang="en-US" b="1" dirty="0">
                <a:solidFill>
                  <a:srgbClr val="55B9FA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</a:p>
          <a:p>
            <a:endParaRPr lang="en-US" dirty="0"/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rabic Typesetting" panose="020B0604020202020204" pitchFamily="66" charset="-78"/>
              </a:rPr>
              <a:t>VR experiences </a:t>
            </a: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rabic Typesetting" panose="020B0604020202020204" pitchFamily="66" charset="-78"/>
              </a:rPr>
              <a:t>POV footage of real roles in real businesses</a:t>
            </a:r>
            <a:endParaRPr lang="en-GB" dirty="0">
              <a:latin typeface="Arial Nova Light" panose="020B0304020202020204" pitchFamily="34" charset="0"/>
              <a:cs typeface="Arabic Typesetting" panose="020B0604020202020204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AB2D6-6D1E-4AA6-9235-96D0B0DA9AFE}"/>
              </a:ext>
            </a:extLst>
          </p:cNvPr>
          <p:cNvSpPr txBox="1"/>
          <p:nvPr/>
        </p:nvSpPr>
        <p:spPr>
          <a:xfrm>
            <a:off x="7596578" y="2026099"/>
            <a:ext cx="3608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E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Reality </a:t>
            </a:r>
          </a:p>
          <a:p>
            <a:endParaRPr lang="en-US" dirty="0"/>
          </a:p>
          <a:p>
            <a:pPr marL="285750" indent="-285750">
              <a:lnSpc>
                <a:spcPct val="200000"/>
              </a:lnSpc>
              <a:buClr>
                <a:srgbClr val="FF6E6D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</a:rPr>
              <a:t>Engagement with professionals </a:t>
            </a:r>
          </a:p>
          <a:p>
            <a:pPr marL="285750" indent="-285750">
              <a:lnSpc>
                <a:spcPct val="200000"/>
              </a:lnSpc>
              <a:buClr>
                <a:srgbClr val="FF6E6D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</a:rPr>
              <a:t>Leading to work placement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F2DE6A6-F42F-440E-8EA9-B8619A8B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44" y="0"/>
            <a:ext cx="4814656" cy="270824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29A90CE-6853-49AA-86B8-ECC15F87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341180"/>
            <a:ext cx="4474345" cy="25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70ADA-2476-486E-AB4E-E196BEEB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9347E-A5D5-4F2B-82FA-966216297890}"/>
              </a:ext>
            </a:extLst>
          </p:cNvPr>
          <p:cNvSpPr txBox="1"/>
          <p:nvPr/>
        </p:nvSpPr>
        <p:spPr>
          <a:xfrm>
            <a:off x="562707" y="1290331"/>
            <a:ext cx="71242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 Benefits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haroni" panose="02010803020104030203" pitchFamily="2" charset="-79"/>
              </a:rPr>
              <a:t>Experience a wide variety of sectors from the classroom</a:t>
            </a: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haroni" panose="02010803020104030203" pitchFamily="2" charset="-79"/>
              </a:rPr>
              <a:t>Supports schools to meet Gatsby Benchmark 6 and 7</a:t>
            </a: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haroni" panose="02010803020104030203" pitchFamily="2" charset="-79"/>
              </a:rPr>
              <a:t>No barriers to access</a:t>
            </a: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haroni" panose="02010803020104030203" pitchFamily="2" charset="-79"/>
              </a:rPr>
              <a:t>Accessible during COVID-19</a:t>
            </a: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haroni" panose="02010803020104030203" pitchFamily="2" charset="-79"/>
              </a:rPr>
              <a:t>Cost effective </a:t>
            </a:r>
          </a:p>
          <a:p>
            <a:pPr marL="285750" indent="-285750">
              <a:lnSpc>
                <a:spcPct val="200000"/>
              </a:lnSpc>
              <a:buClr>
                <a:srgbClr val="55B9FA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Nova Light" panose="020B0304020202020204" pitchFamily="34" charset="0"/>
                <a:cs typeface="Aharoni" panose="02010803020104030203" pitchFamily="2" charset="-79"/>
              </a:rPr>
              <a:t>Flexible 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 Nova Light" panose="020B0304020202020204" pitchFamily="34" charset="0"/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155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6D86C0-2071-4F1D-B43A-B0791A45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77" y="455078"/>
            <a:ext cx="9996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Supporting </a:t>
            </a:r>
            <a:r>
              <a:rPr lang="en-US" altLang="en-US" sz="2800" b="1" dirty="0" err="1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Organisations</a:t>
            </a:r>
            <a:r>
              <a:rPr lang="en-US" altLang="en-US" sz="28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Confirmed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55B9F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DE226-BEA4-4BDF-824B-D1BB393A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8" y="2804063"/>
            <a:ext cx="2695575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2DD35-6901-4096-B5B1-B6287D78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72" y="2139478"/>
            <a:ext cx="200025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FEB1E9-04F0-4823-9CA5-4BA362985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28" y="853891"/>
            <a:ext cx="1596098" cy="1606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1F594E-F0D7-4258-AD1B-AD6D8C732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498" y="664567"/>
            <a:ext cx="1495425" cy="167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A1F8D2-7362-4B1C-B8F3-4C4C7D5C8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443" y="2302825"/>
            <a:ext cx="2707961" cy="13434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E5853E-25E8-4494-BE15-E529C33D2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037" y="3153099"/>
            <a:ext cx="2238375" cy="1247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FB0320-D739-424B-B332-2D43ABB64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980" y="2099067"/>
            <a:ext cx="1866900" cy="704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D8C5F2-D3C7-422B-AEEE-BBA04A2A7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0836" y="5382687"/>
            <a:ext cx="2996590" cy="14291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168783-8B29-4B07-941C-6BC5965E84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9640" y="1395382"/>
            <a:ext cx="2143125" cy="523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8898C0-79A5-4DDA-8CEA-BA809DB3E5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3599" y="2146127"/>
            <a:ext cx="2587604" cy="7386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F9770A-3523-43A2-AB96-A025108F2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714" y="4320370"/>
            <a:ext cx="2695575" cy="6947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74FD20-E632-4B13-9C51-108EC875E3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0836" y="1394410"/>
            <a:ext cx="1511840" cy="489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4C582D-7A88-4A78-B2CE-C326DE905A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9422" y="3641719"/>
            <a:ext cx="1653009" cy="5337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AB0F0A-826C-4159-B5AE-E30552C0D9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4726" y="1353336"/>
            <a:ext cx="2352675" cy="6667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F10C78-86FF-45D0-948F-7642EDA1D9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58719" y="3630417"/>
            <a:ext cx="1222598" cy="16150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3528C6-DC39-455A-A0C9-24642DAF05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8386" y="5659285"/>
            <a:ext cx="2927600" cy="78389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01D9D66-F0AB-4D3D-8A3B-1427ED3898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4781" y="4624432"/>
            <a:ext cx="1499647" cy="8199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08B887-3ECB-4EDF-9F55-6FFF1FAC567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75715" y="5767446"/>
            <a:ext cx="1495425" cy="6757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89E60B-43D3-4FBD-825F-2A73C344F95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7847" y="3894390"/>
            <a:ext cx="1866900" cy="119195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5A4A29-A2C9-4BDC-AB9A-00C899077E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6" y="5124170"/>
            <a:ext cx="1325226" cy="1583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0B2690-16C3-4396-8209-2F2BAD2D97F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78184" y="4011076"/>
            <a:ext cx="1404220" cy="2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5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B237BE10-A8C2-4761-959A-973EC3C0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459" y="4912636"/>
            <a:ext cx="2456516" cy="131704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6D86C0-2071-4F1D-B43A-B0791A45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01" y="445172"/>
            <a:ext cx="9451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Supporting </a:t>
            </a:r>
            <a:r>
              <a:rPr lang="en-US" altLang="en-US" sz="2800" b="1" dirty="0" err="1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Organisations</a:t>
            </a:r>
            <a:r>
              <a:rPr lang="en-US" altLang="en-US" sz="28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In Pipeline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55B9F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2D85-BFCB-40F7-9D2D-3117F707DC18}"/>
              </a:ext>
            </a:extLst>
          </p:cNvPr>
          <p:cNvSpPr txBox="1"/>
          <p:nvPr/>
        </p:nvSpPr>
        <p:spPr>
          <a:xfrm>
            <a:off x="1515810" y="5045053"/>
            <a:ext cx="57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90853-77C6-4F35-A559-07F1E07A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71" y="2805613"/>
            <a:ext cx="1479477" cy="1621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C94B43-EE47-4378-B2E1-A67160A9E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885" y="5635603"/>
            <a:ext cx="3181350" cy="723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4A9FAC-B1A8-4CDE-8296-B5784B559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888" y="1272346"/>
            <a:ext cx="2219325" cy="137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483B4B-310D-441F-B553-401CCC51A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663" y="1401002"/>
            <a:ext cx="2350178" cy="10303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0127D3-85C3-4BA3-B245-0C0EA95A9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832" y="2057120"/>
            <a:ext cx="1697641" cy="18888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CDF26C-13B2-42C0-A77E-A87FE70E49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655" y="1101638"/>
            <a:ext cx="1869345" cy="18888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8E752F4-970E-400B-8E92-4DDDA426D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1574" y="3284805"/>
            <a:ext cx="2607584" cy="945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0883CD2-BA16-45AA-97F8-E54A54445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4349" y="4838682"/>
            <a:ext cx="1944809" cy="15427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592EEF3-174C-4516-881C-96BA95FF2D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848" y="4364130"/>
            <a:ext cx="2133600" cy="9525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1123D88-5FB0-417D-94D6-2DB82A638C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48" y="5096209"/>
            <a:ext cx="1462087" cy="1133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B0D60-2E5E-42D7-B9D3-66A4AAB8F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532" y="3594332"/>
            <a:ext cx="2775567" cy="1041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108D5-4B43-4942-9117-4F8C23C875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1167" y="1390197"/>
            <a:ext cx="1697641" cy="15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23CF707-D0C6-47C7-8099-242DC7AB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F27C9-16C1-43A0-A572-3A0889E46FC7}"/>
              </a:ext>
            </a:extLst>
          </p:cNvPr>
          <p:cNvSpPr txBox="1"/>
          <p:nvPr/>
        </p:nvSpPr>
        <p:spPr>
          <a:xfrm>
            <a:off x="1379009" y="436275"/>
            <a:ext cx="9212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55B9F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Evolving Discover Reality</a:t>
            </a:r>
            <a:endParaRPr lang="en-GB" sz="3200" dirty="0">
              <a:solidFill>
                <a:srgbClr val="55B9F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D3CCE-E08C-4039-B43E-FB7B1FE333CE}"/>
              </a:ext>
            </a:extLst>
          </p:cNvPr>
          <p:cNvSpPr txBox="1"/>
          <p:nvPr/>
        </p:nvSpPr>
        <p:spPr>
          <a:xfrm>
            <a:off x="1379009" y="1246472"/>
            <a:ext cx="65934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Introducing Discover Reality Experiences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Interview Simulator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Work Experience Simulation </a:t>
            </a:r>
          </a:p>
          <a:p>
            <a:pPr marL="285750" indent="-285750">
              <a:buFontTx/>
              <a:buChar char="-"/>
            </a:pPr>
            <a:r>
              <a:rPr lang="en-US" sz="2800" b="1" i="1" dirty="0">
                <a:solidFill>
                  <a:schemeClr val="tx2"/>
                </a:solidFill>
              </a:rPr>
              <a:t>Plus</a:t>
            </a:r>
            <a:r>
              <a:rPr lang="en-US" sz="2800" i="1" dirty="0">
                <a:solidFill>
                  <a:schemeClr val="tx2"/>
                </a:solidFill>
              </a:rPr>
              <a:t> many more to come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5B320-BC71-4F4B-9AE9-70FC8960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02" y="2216900"/>
            <a:ext cx="3509963" cy="3122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363CE2-AD76-426B-B9E1-6CF807345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102" y="3764870"/>
            <a:ext cx="5498898" cy="30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270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Arial Nova Light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McKeown</dc:creator>
  <cp:lastModifiedBy>Matthew McKeown</cp:lastModifiedBy>
  <cp:revision>12</cp:revision>
  <dcterms:created xsi:type="dcterms:W3CDTF">2021-03-02T11:09:11Z</dcterms:created>
  <dcterms:modified xsi:type="dcterms:W3CDTF">2021-03-17T08:24:00Z</dcterms:modified>
</cp:coreProperties>
</file>